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9"/>
  </p:notesMasterIdLst>
  <p:handoutMasterIdLst>
    <p:handoutMasterId r:id="rId440"/>
  </p:handoutMasterIdLst>
  <p:sldIdLst>
    <p:sldId id="257" r:id="rId5"/>
    <p:sldId id="256" r:id="rId6"/>
    <p:sldId id="258" r:id="rId7"/>
    <p:sldId id="264" r:id="rId8"/>
    <p:sldId id="259" r:id="rId9"/>
    <p:sldId id="267" r:id="rId10"/>
    <p:sldId id="268" r:id="rId11"/>
    <p:sldId id="451" r:id="rId12"/>
    <p:sldId id="265" r:id="rId13"/>
    <p:sldId id="449" r:id="rId14"/>
    <p:sldId id="260" r:id="rId15"/>
    <p:sldId id="282" r:id="rId16"/>
    <p:sldId id="475" r:id="rId17"/>
    <p:sldId id="452" r:id="rId18"/>
    <p:sldId id="453" r:id="rId19"/>
    <p:sldId id="454" r:id="rId20"/>
    <p:sldId id="671" r:id="rId21"/>
    <p:sldId id="261" r:id="rId22"/>
    <p:sldId id="262" r:id="rId23"/>
    <p:sldId id="294" r:id="rId24"/>
    <p:sldId id="347" r:id="rId25"/>
    <p:sldId id="771" r:id="rId26"/>
    <p:sldId id="263" r:id="rId27"/>
    <p:sldId id="344" r:id="rId28"/>
    <p:sldId id="350" r:id="rId29"/>
    <p:sldId id="372" r:id="rId30"/>
    <p:sldId id="466" r:id="rId31"/>
    <p:sldId id="317" r:id="rId32"/>
    <p:sldId id="318" r:id="rId33"/>
    <p:sldId id="319" r:id="rId34"/>
    <p:sldId id="483" r:id="rId35"/>
    <p:sldId id="484" r:id="rId36"/>
    <p:sldId id="327" r:id="rId37"/>
    <p:sldId id="320" r:id="rId38"/>
    <p:sldId id="321" r:id="rId39"/>
    <p:sldId id="326" r:id="rId40"/>
    <p:sldId id="688" r:id="rId41"/>
    <p:sldId id="687" r:id="rId42"/>
    <p:sldId id="333" r:id="rId43"/>
    <p:sldId id="686" r:id="rId44"/>
    <p:sldId id="328" r:id="rId45"/>
    <p:sldId id="330" r:id="rId46"/>
    <p:sldId id="331" r:id="rId47"/>
    <p:sldId id="685" r:id="rId48"/>
    <p:sldId id="689" r:id="rId49"/>
    <p:sldId id="322" r:id="rId50"/>
    <p:sldId id="323" r:id="rId51"/>
    <p:sldId id="324" r:id="rId52"/>
    <p:sldId id="381" r:id="rId53"/>
    <p:sldId id="386" r:id="rId54"/>
    <p:sldId id="334" r:id="rId55"/>
    <p:sldId id="335" r:id="rId56"/>
    <p:sldId id="366" r:id="rId57"/>
    <p:sldId id="367" r:id="rId58"/>
    <p:sldId id="369" r:id="rId59"/>
    <p:sldId id="400" r:id="rId60"/>
    <p:sldId id="368" r:id="rId61"/>
    <p:sldId id="378" r:id="rId62"/>
    <p:sldId id="380" r:id="rId63"/>
    <p:sldId id="383" r:id="rId64"/>
    <p:sldId id="379" r:id="rId65"/>
    <p:sldId id="370" r:id="rId66"/>
    <p:sldId id="371" r:id="rId67"/>
    <p:sldId id="561" r:id="rId68"/>
    <p:sldId id="401" r:id="rId69"/>
    <p:sldId id="402" r:id="rId70"/>
    <p:sldId id="403" r:id="rId71"/>
    <p:sldId id="404" r:id="rId72"/>
    <p:sldId id="409" r:id="rId73"/>
    <p:sldId id="405" r:id="rId74"/>
    <p:sldId id="407" r:id="rId75"/>
    <p:sldId id="385" r:id="rId76"/>
    <p:sldId id="389" r:id="rId77"/>
    <p:sldId id="408" r:id="rId78"/>
    <p:sldId id="777" r:id="rId79"/>
    <p:sldId id="410" r:id="rId80"/>
    <p:sldId id="723" r:id="rId81"/>
    <p:sldId id="411" r:id="rId82"/>
    <p:sldId id="412" r:id="rId83"/>
    <p:sldId id="414" r:id="rId84"/>
    <p:sldId id="413" r:id="rId85"/>
    <p:sldId id="724" r:id="rId86"/>
    <p:sldId id="725" r:id="rId87"/>
    <p:sldId id="388" r:id="rId88"/>
    <p:sldId id="726" r:id="rId89"/>
    <p:sldId id="390" r:id="rId90"/>
    <p:sldId id="391" r:id="rId91"/>
    <p:sldId id="336" r:id="rId92"/>
    <p:sldId id="356" r:id="rId93"/>
    <p:sldId id="562" r:id="rId94"/>
    <p:sldId id="567" r:id="rId95"/>
    <p:sldId id="270" r:id="rId96"/>
    <p:sldId id="346" r:id="rId97"/>
    <p:sldId id="374" r:id="rId98"/>
    <p:sldId id="556" r:id="rId99"/>
    <p:sldId id="535" r:id="rId100"/>
    <p:sldId id="536" r:id="rId101"/>
    <p:sldId id="537" r:id="rId102"/>
    <p:sldId id="538" r:id="rId103"/>
    <p:sldId id="542" r:id="rId104"/>
    <p:sldId id="545" r:id="rId105"/>
    <p:sldId id="573" r:id="rId106"/>
    <p:sldId id="574" r:id="rId107"/>
    <p:sldId id="546" r:id="rId108"/>
    <p:sldId id="547" r:id="rId109"/>
    <p:sldId id="543" r:id="rId110"/>
    <p:sldId id="544" r:id="rId111"/>
    <p:sldId id="548" r:id="rId112"/>
    <p:sldId id="440" r:id="rId113"/>
    <p:sldId id="553" r:id="rId114"/>
    <p:sldId id="550" r:id="rId115"/>
    <p:sldId id="551" r:id="rId116"/>
    <p:sldId id="539" r:id="rId117"/>
    <p:sldId id="339" r:id="rId118"/>
    <p:sldId id="340" r:id="rId119"/>
    <p:sldId id="341" r:id="rId120"/>
    <p:sldId id="699" r:id="rId121"/>
    <p:sldId id="557" r:id="rId122"/>
    <p:sldId id="697" r:id="rId123"/>
    <p:sldId id="343" r:id="rId124"/>
    <p:sldId id="342" r:id="rId125"/>
    <p:sldId id="700" r:id="rId126"/>
    <p:sldId id="698" r:id="rId127"/>
    <p:sldId id="446" r:id="rId128"/>
    <p:sldId id="447" r:id="rId129"/>
    <p:sldId id="701" r:id="rId130"/>
    <p:sldId id="702" r:id="rId131"/>
    <p:sldId id="703" r:id="rId132"/>
    <p:sldId id="329" r:id="rId133"/>
    <p:sldId id="650" r:id="rId134"/>
    <p:sldId id="715" r:id="rId135"/>
    <p:sldId id="375" r:id="rId136"/>
    <p:sldId id="695" r:id="rId137"/>
    <p:sldId id="355" r:id="rId138"/>
    <p:sldId id="352" r:id="rId139"/>
    <p:sldId id="696" r:id="rId140"/>
    <p:sldId id="651" r:id="rId141"/>
    <p:sldId id="704" r:id="rId142"/>
    <p:sldId id="705" r:id="rId143"/>
    <p:sldId id="427" r:id="rId144"/>
    <p:sldId id="706" r:id="rId145"/>
    <p:sldId id="325" r:id="rId146"/>
    <p:sldId id="707" r:id="rId147"/>
    <p:sldId id="708" r:id="rId148"/>
    <p:sldId id="709" r:id="rId149"/>
    <p:sldId id="761" r:id="rId150"/>
    <p:sldId id="712" r:id="rId151"/>
    <p:sldId id="425" r:id="rId152"/>
    <p:sldId id="338" r:id="rId153"/>
    <p:sldId id="758" r:id="rId154"/>
    <p:sldId id="759" r:id="rId155"/>
    <p:sldId id="760" r:id="rId156"/>
    <p:sldId id="717" r:id="rId157"/>
    <p:sldId id="718" r:id="rId158"/>
    <p:sldId id="719" r:id="rId159"/>
    <p:sldId id="377" r:id="rId160"/>
    <p:sldId id="351" r:id="rId161"/>
    <p:sldId id="464" r:id="rId162"/>
    <p:sldId id="645" r:id="rId163"/>
    <p:sldId id="549" r:id="rId164"/>
    <p:sldId id="272" r:id="rId165"/>
    <p:sldId id="493" r:id="rId166"/>
    <p:sldId id="507" r:id="rId167"/>
    <p:sldId id="488" r:id="rId168"/>
    <p:sldId id="527" r:id="rId169"/>
    <p:sldId id="491" r:id="rId170"/>
    <p:sldId id="508" r:id="rId171"/>
    <p:sldId id="496" r:id="rId172"/>
    <p:sldId id="510" r:id="rId173"/>
    <p:sldId id="492" r:id="rId174"/>
    <p:sldId id="495" r:id="rId175"/>
    <p:sldId id="497" r:id="rId176"/>
    <p:sldId id="526" r:id="rId177"/>
    <p:sldId id="485" r:id="rId178"/>
    <p:sldId id="494" r:id="rId179"/>
    <p:sldId id="512" r:id="rId180"/>
    <p:sldId id="293" r:id="rId181"/>
    <p:sldId id="521" r:id="rId182"/>
    <p:sldId id="516" r:id="rId183"/>
    <p:sldId id="528" r:id="rId184"/>
    <p:sldId id="529" r:id="rId185"/>
    <p:sldId id="517" r:id="rId186"/>
    <p:sldId id="489" r:id="rId187"/>
    <p:sldId id="522" r:id="rId188"/>
    <p:sldId id="524" r:id="rId189"/>
    <p:sldId id="525" r:id="rId190"/>
    <p:sldId id="498" r:id="rId191"/>
    <p:sldId id="499" r:id="rId192"/>
    <p:sldId id="515" r:id="rId193"/>
    <p:sldId id="518" r:id="rId194"/>
    <p:sldId id="511" r:id="rId195"/>
    <p:sldId id="513" r:id="rId196"/>
    <p:sldId id="387" r:id="rId197"/>
    <p:sldId id="523" r:id="rId198"/>
    <p:sldId id="486" r:id="rId199"/>
    <p:sldId id="606" r:id="rId200"/>
    <p:sldId id="608" r:id="rId201"/>
    <p:sldId id="609" r:id="rId202"/>
    <p:sldId id="779" r:id="rId203"/>
    <p:sldId id="622" r:id="rId204"/>
    <p:sldId id="623" r:id="rId205"/>
    <p:sldId id="274" r:id="rId206"/>
    <p:sldId id="555" r:id="rId207"/>
    <p:sldId id="576" r:id="rId208"/>
    <p:sldId id="531" r:id="rId209"/>
    <p:sldId id="594" r:id="rId210"/>
    <p:sldId id="607" r:id="rId211"/>
    <p:sldId id="605" r:id="rId212"/>
    <p:sldId id="713" r:id="rId213"/>
    <p:sldId id="597" r:id="rId214"/>
    <p:sldId id="598" r:id="rId215"/>
    <p:sldId id="599" r:id="rId216"/>
    <p:sldId id="601" r:id="rId217"/>
    <p:sldId id="602" r:id="rId218"/>
    <p:sldId id="600" r:id="rId219"/>
    <p:sldId id="284" r:id="rId220"/>
    <p:sldId id="603" r:id="rId221"/>
    <p:sldId id="604" r:id="rId222"/>
    <p:sldId id="595" r:id="rId223"/>
    <p:sldId id="596" r:id="rId224"/>
    <p:sldId id="432" r:id="rId225"/>
    <p:sldId id="571" r:id="rId226"/>
    <p:sldId id="570" r:id="rId227"/>
    <p:sldId id="540" r:id="rId228"/>
    <p:sldId id="275" r:id="rId229"/>
    <p:sldId id="660" r:id="rId230"/>
    <p:sldId id="782" r:id="rId231"/>
    <p:sldId id="783" r:id="rId232"/>
    <p:sldId id="784" r:id="rId233"/>
    <p:sldId id="785" r:id="rId234"/>
    <p:sldId id="472" r:id="rId235"/>
    <p:sldId id="465" r:id="rId236"/>
    <p:sldId id="428" r:id="rId237"/>
    <p:sldId id="429" r:id="rId238"/>
    <p:sldId id="420" r:id="rId239"/>
    <p:sldId id="419" r:id="rId240"/>
    <p:sldId id="416" r:id="rId241"/>
    <p:sldId id="435" r:id="rId242"/>
    <p:sldId id="436" r:id="rId243"/>
    <p:sldId id="437" r:id="rId244"/>
    <p:sldId id="431" r:id="rId245"/>
    <p:sldId id="434" r:id="rId246"/>
    <p:sldId id="430" r:id="rId247"/>
    <p:sldId id="417" r:id="rId248"/>
    <p:sldId id="423" r:id="rId249"/>
    <p:sldId id="421" r:id="rId250"/>
    <p:sldId id="772" r:id="rId251"/>
    <p:sldId id="786" r:id="rId252"/>
    <p:sldId id="569" r:id="rId253"/>
    <p:sldId id="716" r:id="rId254"/>
    <p:sldId id="649" r:id="rId255"/>
    <p:sldId id="728" r:id="rId256"/>
    <p:sldId id="654" r:id="rId257"/>
    <p:sldId id="501" r:id="rId258"/>
    <p:sldId id="504" r:id="rId259"/>
    <p:sldId id="505" r:id="rId260"/>
    <p:sldId id="276" r:id="rId261"/>
    <p:sldId id="633" r:id="rId262"/>
    <p:sldId id="635" r:id="rId263"/>
    <p:sldId id="634" r:id="rId264"/>
    <p:sldId id="636" r:id="rId265"/>
    <p:sldId id="637" r:id="rId266"/>
    <p:sldId id="639" r:id="rId267"/>
    <p:sldId id="644" r:id="rId268"/>
    <p:sldId id="646" r:id="rId269"/>
    <p:sldId id="641" r:id="rId270"/>
    <p:sldId id="647" r:id="rId271"/>
    <p:sldId id="643" r:id="rId272"/>
    <p:sldId id="667" r:id="rId273"/>
    <p:sldId id="640" r:id="rId274"/>
    <p:sldId id="668" r:id="rId275"/>
    <p:sldId id="666" r:id="rId276"/>
    <p:sldId id="663" r:id="rId277"/>
    <p:sldId id="665" r:id="rId278"/>
    <p:sldId id="664" r:id="rId279"/>
    <p:sldId id="642" r:id="rId280"/>
    <p:sldId id="638" r:id="rId281"/>
    <p:sldId id="287" r:id="rId282"/>
    <p:sldId id="624" r:id="rId283"/>
    <p:sldId id="625" r:id="rId284"/>
    <p:sldId id="631" r:id="rId285"/>
    <p:sldId id="628" r:id="rId286"/>
    <p:sldId id="627" r:id="rId287"/>
    <p:sldId id="630" r:id="rId288"/>
    <p:sldId id="669" r:id="rId289"/>
    <p:sldId id="670" r:id="rId290"/>
    <p:sldId id="629" r:id="rId291"/>
    <p:sldId id="632" r:id="rId292"/>
    <p:sldId id="277" r:id="rId293"/>
    <p:sldId id="470" r:id="rId294"/>
    <p:sldId id="288" r:id="rId295"/>
    <p:sldId id="448" r:id="rId296"/>
    <p:sldId id="662" r:id="rId297"/>
    <p:sldId id="359" r:id="rId298"/>
    <p:sldId id="362" r:id="rId299"/>
    <p:sldId id="360" r:id="rId300"/>
    <p:sldId id="358" r:id="rId301"/>
    <p:sldId id="364" r:id="rId302"/>
    <p:sldId id="363" r:id="rId303"/>
    <p:sldId id="365" r:id="rId304"/>
    <p:sldId id="361" r:id="rId305"/>
    <p:sldId id="690" r:id="rId306"/>
    <p:sldId id="565" r:id="rId307"/>
    <p:sldId id="568" r:id="rId308"/>
    <p:sldId id="734" r:id="rId309"/>
    <p:sldId id="473" r:id="rId310"/>
    <p:sldId id="474" r:id="rId311"/>
    <p:sldId id="736" r:id="rId312"/>
    <p:sldId id="737" r:id="rId313"/>
    <p:sldId id="691" r:id="rId314"/>
    <p:sldId id="693" r:id="rId315"/>
    <p:sldId id="566" r:id="rId316"/>
    <p:sldId id="732" r:id="rId317"/>
    <p:sldId id="733" r:id="rId318"/>
    <p:sldId id="656" r:id="rId319"/>
    <p:sldId id="692" r:id="rId320"/>
    <p:sldId id="729" r:id="rId321"/>
    <p:sldId id="278" r:id="rId322"/>
    <p:sldId id="730" r:id="rId323"/>
    <p:sldId id="739" r:id="rId324"/>
    <p:sldId id="298" r:id="rId325"/>
    <p:sldId id="714" r:id="rId326"/>
    <p:sldId id="722" r:id="rId327"/>
    <p:sldId id="731" r:id="rId328"/>
    <p:sldId id="747" r:id="rId329"/>
    <p:sldId id="295" r:id="rId330"/>
    <p:sldId id="648" r:id="rId331"/>
    <p:sldId id="657" r:id="rId332"/>
    <p:sldId id="580" r:id="rId333"/>
    <p:sldId id="581" r:id="rId334"/>
    <p:sldId id="678" r:id="rId335"/>
    <p:sldId id="720" r:id="rId336"/>
    <p:sldId id="652" r:id="rId337"/>
    <p:sldId id="673" r:id="rId338"/>
    <p:sldId id="778" r:id="rId339"/>
    <p:sldId id="653" r:id="rId340"/>
    <p:sldId id="655" r:id="rId341"/>
    <p:sldId id="286" r:id="rId342"/>
    <p:sldId id="775" r:id="rId343"/>
    <p:sldId id="776" r:id="rId344"/>
    <p:sldId id="279" r:id="rId345"/>
    <p:sldId id="481" r:id="rId346"/>
    <p:sldId id="482" r:id="rId347"/>
    <p:sldId id="476" r:id="rId348"/>
    <p:sldId id="679" r:id="rId349"/>
    <p:sldId id="754" r:id="rId350"/>
    <p:sldId id="755" r:id="rId351"/>
    <p:sldId id="757" r:id="rId352"/>
    <p:sldId id="337" r:id="rId353"/>
    <p:sldId id="280" r:id="rId354"/>
    <p:sldId id="291" r:id="rId355"/>
    <p:sldId id="680" r:id="rId356"/>
    <p:sldId id="681" r:id="rId357"/>
    <p:sldId id="682" r:id="rId358"/>
    <p:sldId id="683" r:id="rId359"/>
    <p:sldId id="684" r:id="rId360"/>
    <p:sldId id="765" r:id="rId361"/>
    <p:sldId id="763" r:id="rId362"/>
    <p:sldId id="764" r:id="rId363"/>
    <p:sldId id="766" r:id="rId364"/>
    <p:sldId id="768" r:id="rId365"/>
    <p:sldId id="281" r:id="rId366"/>
    <p:sldId id="767" r:id="rId367"/>
    <p:sldId id="781" r:id="rId368"/>
    <p:sldId id="735" r:id="rId369"/>
    <p:sldId id="283" r:id="rId370"/>
    <p:sldId id="299" r:id="rId371"/>
    <p:sldId id="300" r:id="rId372"/>
    <p:sldId id="301" r:id="rId373"/>
    <p:sldId id="303" r:id="rId374"/>
    <p:sldId id="559" r:id="rId375"/>
    <p:sldId id="305" r:id="rId376"/>
    <p:sldId id="306" r:id="rId377"/>
    <p:sldId id="307" r:id="rId378"/>
    <p:sldId id="745" r:id="rId379"/>
    <p:sldId id="308" r:id="rId380"/>
    <p:sldId id="780" r:id="rId381"/>
    <p:sldId id="309" r:id="rId382"/>
    <p:sldId id="310" r:id="rId383"/>
    <p:sldId id="312" r:id="rId384"/>
    <p:sldId id="313" r:id="rId385"/>
    <p:sldId id="314" r:id="rId386"/>
    <p:sldId id="315" r:id="rId387"/>
    <p:sldId id="316" r:id="rId388"/>
    <p:sldId id="292" r:id="rId389"/>
    <p:sldId id="393" r:id="rId390"/>
    <p:sldId id="563" r:id="rId391"/>
    <p:sldId id="751" r:id="rId392"/>
    <p:sldId id="394" r:id="rId393"/>
    <p:sldId id="395" r:id="rId394"/>
    <p:sldId id="396" r:id="rId395"/>
    <p:sldId id="397" r:id="rId396"/>
    <p:sldId id="398" r:id="rId397"/>
    <p:sldId id="769" r:id="rId398"/>
    <p:sldId id="770" r:id="rId399"/>
    <p:sldId id="455" r:id="rId400"/>
    <p:sldId id="617" r:id="rId401"/>
    <p:sldId id="615" r:id="rId402"/>
    <p:sldId id="590" r:id="rId403"/>
    <p:sldId id="592" r:id="rId404"/>
    <p:sldId id="591" r:id="rId405"/>
    <p:sldId id="593" r:id="rId406"/>
    <p:sldId id="676" r:id="rId407"/>
    <p:sldId id="588" r:id="rId408"/>
    <p:sldId id="582" r:id="rId409"/>
    <p:sldId id="620" r:id="rId410"/>
    <p:sldId id="584" r:id="rId411"/>
    <p:sldId id="618" r:id="rId412"/>
    <p:sldId id="577" r:id="rId413"/>
    <p:sldId id="578" r:id="rId414"/>
    <p:sldId id="750" r:id="rId415"/>
    <p:sldId id="619" r:id="rId416"/>
    <p:sldId id="748" r:id="rId417"/>
    <p:sldId id="749" r:id="rId418"/>
    <p:sldId id="458" r:id="rId419"/>
    <p:sldId id="740" r:id="rId420"/>
    <p:sldId id="612" r:id="rId421"/>
    <p:sldId id="459" r:id="rId422"/>
    <p:sldId id="610" r:id="rId423"/>
    <p:sldId id="613" r:id="rId424"/>
    <p:sldId id="741" r:id="rId425"/>
    <p:sldId id="614" r:id="rId426"/>
    <p:sldId id="611" r:id="rId427"/>
    <p:sldId id="674" r:id="rId428"/>
    <p:sldId id="742" r:id="rId429"/>
    <p:sldId id="460" r:id="rId430"/>
    <p:sldId id="461" r:id="rId431"/>
    <p:sldId id="462" r:id="rId432"/>
    <p:sldId id="743" r:id="rId433"/>
    <p:sldId id="738" r:id="rId434"/>
    <p:sldId id="744" r:id="rId435"/>
    <p:sldId id="659" r:id="rId436"/>
    <p:sldId id="762" r:id="rId437"/>
    <p:sldId id="661" r:id="rId438"/>
  </p:sldIdLst>
  <p:sldSz cx="12192000" cy="6858000"/>
  <p:notesSz cx="6797675" cy="9872663"/>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emat opracowania" id="{AE2A850F-D3B2-47A6-814A-187B210CABD2}">
          <p14:sldIdLst>
            <p14:sldId id="257"/>
            <p14:sldId id="256"/>
          </p14:sldIdLst>
        </p14:section>
        <p14:section name="Spis treści" id="{01929C3B-AB0B-4FB4-81AF-4EA3B099BC87}">
          <p14:sldIdLst>
            <p14:sldId id="258"/>
          </p14:sldIdLst>
        </p14:section>
        <p14:section name="I Wprowadzenie do zjawisk elektrycznych" id="{CD6CA897-FAD6-4558-B895-104795972E04}">
          <p14:sldIdLst>
            <p14:sldId id="264"/>
            <p14:sldId id="259"/>
            <p14:sldId id="267"/>
            <p14:sldId id="268"/>
            <p14:sldId id="451"/>
            <p14:sldId id="265"/>
            <p14:sldId id="449"/>
            <p14:sldId id="260"/>
            <p14:sldId id="282"/>
            <p14:sldId id="475"/>
            <p14:sldId id="452"/>
            <p14:sldId id="453"/>
            <p14:sldId id="454"/>
            <p14:sldId id="671"/>
            <p14:sldId id="261"/>
            <p14:sldId id="262"/>
            <p14:sldId id="294"/>
            <p14:sldId id="347"/>
            <p14:sldId id="771"/>
          </p14:sldIdLst>
        </p14:section>
        <p14:section name="II Instalacje elektryczne w budownictwie mieszkaniowym" id="{CBDB516A-2E90-40D2-BB22-21A6E2E5F5EE}">
          <p14:sldIdLst>
            <p14:sldId id="263"/>
            <p14:sldId id="344"/>
            <p14:sldId id="350"/>
            <p14:sldId id="372"/>
            <p14:sldId id="466"/>
            <p14:sldId id="317"/>
            <p14:sldId id="318"/>
            <p14:sldId id="319"/>
            <p14:sldId id="483"/>
            <p14:sldId id="484"/>
            <p14:sldId id="327"/>
            <p14:sldId id="320"/>
            <p14:sldId id="321"/>
            <p14:sldId id="326"/>
            <p14:sldId id="688"/>
            <p14:sldId id="687"/>
            <p14:sldId id="333"/>
            <p14:sldId id="686"/>
            <p14:sldId id="328"/>
            <p14:sldId id="330"/>
            <p14:sldId id="331"/>
            <p14:sldId id="685"/>
            <p14:sldId id="689"/>
            <p14:sldId id="322"/>
            <p14:sldId id="323"/>
            <p14:sldId id="324"/>
            <p14:sldId id="381"/>
            <p14:sldId id="386"/>
            <p14:sldId id="334"/>
            <p14:sldId id="335"/>
            <p14:sldId id="366"/>
            <p14:sldId id="367"/>
            <p14:sldId id="369"/>
            <p14:sldId id="400"/>
            <p14:sldId id="368"/>
            <p14:sldId id="378"/>
            <p14:sldId id="380"/>
            <p14:sldId id="383"/>
            <p14:sldId id="379"/>
            <p14:sldId id="370"/>
            <p14:sldId id="371"/>
            <p14:sldId id="561"/>
            <p14:sldId id="401"/>
            <p14:sldId id="402"/>
            <p14:sldId id="403"/>
            <p14:sldId id="404"/>
            <p14:sldId id="409"/>
            <p14:sldId id="405"/>
            <p14:sldId id="407"/>
            <p14:sldId id="385"/>
            <p14:sldId id="389"/>
            <p14:sldId id="408"/>
            <p14:sldId id="777"/>
            <p14:sldId id="410"/>
            <p14:sldId id="723"/>
            <p14:sldId id="411"/>
            <p14:sldId id="412"/>
            <p14:sldId id="414"/>
            <p14:sldId id="413"/>
            <p14:sldId id="724"/>
            <p14:sldId id="725"/>
            <p14:sldId id="388"/>
            <p14:sldId id="726"/>
            <p14:sldId id="390"/>
            <p14:sldId id="391"/>
            <p14:sldId id="336"/>
            <p14:sldId id="356"/>
            <p14:sldId id="562"/>
            <p14:sldId id="567"/>
          </p14:sldIdLst>
        </p14:section>
        <p14:section name="III Instalacje elektroenergetyczne w budynkach i obiektach budowlanych" id="{FB0AB5E6-B5CE-430F-80D3-D4BB2FA89F05}">
          <p14:sldIdLst>
            <p14:sldId id="270"/>
            <p14:sldId id="346"/>
            <p14:sldId id="374"/>
            <p14:sldId id="556"/>
            <p14:sldId id="535"/>
            <p14:sldId id="536"/>
            <p14:sldId id="537"/>
            <p14:sldId id="538"/>
            <p14:sldId id="542"/>
            <p14:sldId id="545"/>
            <p14:sldId id="573"/>
            <p14:sldId id="574"/>
            <p14:sldId id="546"/>
            <p14:sldId id="547"/>
            <p14:sldId id="543"/>
            <p14:sldId id="544"/>
            <p14:sldId id="548"/>
            <p14:sldId id="440"/>
            <p14:sldId id="553"/>
            <p14:sldId id="550"/>
            <p14:sldId id="551"/>
            <p14:sldId id="539"/>
            <p14:sldId id="339"/>
            <p14:sldId id="340"/>
            <p14:sldId id="341"/>
            <p14:sldId id="699"/>
            <p14:sldId id="557"/>
            <p14:sldId id="697"/>
            <p14:sldId id="343"/>
            <p14:sldId id="342"/>
            <p14:sldId id="700"/>
            <p14:sldId id="698"/>
            <p14:sldId id="446"/>
            <p14:sldId id="447"/>
            <p14:sldId id="701"/>
            <p14:sldId id="702"/>
            <p14:sldId id="703"/>
            <p14:sldId id="329"/>
            <p14:sldId id="650"/>
            <p14:sldId id="715"/>
            <p14:sldId id="375"/>
            <p14:sldId id="695"/>
            <p14:sldId id="355"/>
            <p14:sldId id="352"/>
            <p14:sldId id="696"/>
            <p14:sldId id="651"/>
            <p14:sldId id="704"/>
            <p14:sldId id="705"/>
            <p14:sldId id="427"/>
            <p14:sldId id="706"/>
            <p14:sldId id="325"/>
            <p14:sldId id="707"/>
            <p14:sldId id="708"/>
            <p14:sldId id="709"/>
            <p14:sldId id="761"/>
            <p14:sldId id="712"/>
            <p14:sldId id="425"/>
            <p14:sldId id="338"/>
            <p14:sldId id="758"/>
            <p14:sldId id="759"/>
            <p14:sldId id="760"/>
            <p14:sldId id="717"/>
            <p14:sldId id="718"/>
            <p14:sldId id="719"/>
            <p14:sldId id="377"/>
            <p14:sldId id="351"/>
            <p14:sldId id="464"/>
            <p14:sldId id="645"/>
            <p14:sldId id="549"/>
          </p14:sldIdLst>
        </p14:section>
        <p14:section name="IV Elektroenergetyczne linie napowietrzne o napięciu do 1 kV" id="{F9065D3A-38EA-42F3-ABD0-EB267D095B92}">
          <p14:sldIdLst>
            <p14:sldId id="272"/>
            <p14:sldId id="493"/>
            <p14:sldId id="507"/>
            <p14:sldId id="488"/>
            <p14:sldId id="527"/>
            <p14:sldId id="491"/>
            <p14:sldId id="508"/>
            <p14:sldId id="496"/>
            <p14:sldId id="510"/>
            <p14:sldId id="492"/>
            <p14:sldId id="495"/>
            <p14:sldId id="497"/>
            <p14:sldId id="526"/>
            <p14:sldId id="485"/>
            <p14:sldId id="494"/>
            <p14:sldId id="512"/>
            <p14:sldId id="293"/>
            <p14:sldId id="521"/>
            <p14:sldId id="516"/>
            <p14:sldId id="528"/>
            <p14:sldId id="529"/>
            <p14:sldId id="517"/>
            <p14:sldId id="489"/>
            <p14:sldId id="522"/>
            <p14:sldId id="524"/>
            <p14:sldId id="525"/>
            <p14:sldId id="498"/>
            <p14:sldId id="499"/>
            <p14:sldId id="515"/>
            <p14:sldId id="518"/>
            <p14:sldId id="511"/>
            <p14:sldId id="513"/>
            <p14:sldId id="387"/>
            <p14:sldId id="523"/>
            <p14:sldId id="486"/>
            <p14:sldId id="606"/>
            <p14:sldId id="608"/>
            <p14:sldId id="609"/>
            <p14:sldId id="779"/>
            <p14:sldId id="622"/>
            <p14:sldId id="623"/>
          </p14:sldIdLst>
        </p14:section>
        <p14:section name="V Elektroenergetyczne linie kablowe o napięciu do 1 kV" id="{F4EA9A14-90D2-4E87-B5B0-69327E244B06}">
          <p14:sldIdLst>
            <p14:sldId id="274"/>
            <p14:sldId id="555"/>
            <p14:sldId id="576"/>
            <p14:sldId id="531"/>
            <p14:sldId id="594"/>
            <p14:sldId id="607"/>
            <p14:sldId id="605"/>
            <p14:sldId id="713"/>
            <p14:sldId id="597"/>
            <p14:sldId id="598"/>
            <p14:sldId id="599"/>
            <p14:sldId id="601"/>
            <p14:sldId id="602"/>
            <p14:sldId id="600"/>
            <p14:sldId id="284"/>
            <p14:sldId id="603"/>
            <p14:sldId id="604"/>
            <p14:sldId id="595"/>
            <p14:sldId id="596"/>
            <p14:sldId id="432"/>
            <p14:sldId id="571"/>
            <p14:sldId id="570"/>
            <p14:sldId id="540"/>
          </p14:sldIdLst>
        </p14:section>
        <p14:section name="VI Elektryczne instalacje przemysłowe" id="{FF85C1E6-D842-41E5-A8B7-C0A24790A301}">
          <p14:sldIdLst>
            <p14:sldId id="275"/>
            <p14:sldId id="660"/>
            <p14:sldId id="782"/>
            <p14:sldId id="783"/>
            <p14:sldId id="784"/>
            <p14:sldId id="785"/>
            <p14:sldId id="472"/>
            <p14:sldId id="465"/>
            <p14:sldId id="428"/>
            <p14:sldId id="429"/>
            <p14:sldId id="420"/>
            <p14:sldId id="419"/>
            <p14:sldId id="416"/>
            <p14:sldId id="435"/>
            <p14:sldId id="436"/>
            <p14:sldId id="437"/>
            <p14:sldId id="431"/>
            <p14:sldId id="434"/>
            <p14:sldId id="430"/>
            <p14:sldId id="417"/>
            <p14:sldId id="423"/>
            <p14:sldId id="421"/>
            <p14:sldId id="772"/>
            <p14:sldId id="786"/>
            <p14:sldId id="569"/>
            <p14:sldId id="716"/>
            <p14:sldId id="649"/>
            <p14:sldId id="728"/>
            <p14:sldId id="654"/>
            <p14:sldId id="501"/>
            <p14:sldId id="504"/>
            <p14:sldId id="505"/>
          </p14:sldIdLst>
        </p14:section>
        <p14:section name="VII Elektryczne urządzenia napędowe" id="{3C11D1D1-238E-44D2-8459-EE0BE973F6C8}">
          <p14:sldIdLst>
            <p14:sldId id="276"/>
            <p14:sldId id="633"/>
            <p14:sldId id="635"/>
            <p14:sldId id="634"/>
            <p14:sldId id="636"/>
            <p14:sldId id="637"/>
            <p14:sldId id="639"/>
            <p14:sldId id="644"/>
            <p14:sldId id="646"/>
            <p14:sldId id="641"/>
            <p14:sldId id="647"/>
            <p14:sldId id="643"/>
            <p14:sldId id="667"/>
            <p14:sldId id="640"/>
            <p14:sldId id="668"/>
            <p14:sldId id="666"/>
            <p14:sldId id="663"/>
            <p14:sldId id="665"/>
            <p14:sldId id="664"/>
            <p14:sldId id="642"/>
            <p14:sldId id="638"/>
            <p14:sldId id="287"/>
            <p14:sldId id="624"/>
            <p14:sldId id="625"/>
            <p14:sldId id="631"/>
            <p14:sldId id="628"/>
            <p14:sldId id="627"/>
            <p14:sldId id="630"/>
            <p14:sldId id="669"/>
            <p14:sldId id="670"/>
            <p14:sldId id="629"/>
            <p14:sldId id="632"/>
          </p14:sldIdLst>
        </p14:section>
        <p14:section name="IX Urządzenia oświetleniowe" id="{C98F538C-0761-44B4-A2EA-1761DC8AB594}">
          <p14:sldIdLst>
            <p14:sldId id="277"/>
            <p14:sldId id="470"/>
            <p14:sldId id="288"/>
            <p14:sldId id="448"/>
            <p14:sldId id="662"/>
            <p14:sldId id="359"/>
            <p14:sldId id="362"/>
            <p14:sldId id="360"/>
            <p14:sldId id="358"/>
            <p14:sldId id="364"/>
            <p14:sldId id="363"/>
            <p14:sldId id="365"/>
            <p14:sldId id="361"/>
            <p14:sldId id="690"/>
            <p14:sldId id="565"/>
            <p14:sldId id="568"/>
            <p14:sldId id="734"/>
            <p14:sldId id="473"/>
            <p14:sldId id="474"/>
            <p14:sldId id="736"/>
            <p14:sldId id="737"/>
            <p14:sldId id="691"/>
            <p14:sldId id="693"/>
            <p14:sldId id="566"/>
            <p14:sldId id="732"/>
            <p14:sldId id="733"/>
            <p14:sldId id="656"/>
            <p14:sldId id="692"/>
            <p14:sldId id="729"/>
          </p14:sldIdLst>
        </p14:section>
        <p14:section name="X Zasady eksploatacji instalacji elektrycznych" id="{A330C559-4E47-4441-BEFD-0804F417B311}">
          <p14:sldIdLst>
            <p14:sldId id="278"/>
            <p14:sldId id="730"/>
            <p14:sldId id="739"/>
            <p14:sldId id="298"/>
            <p14:sldId id="714"/>
            <p14:sldId id="722"/>
            <p14:sldId id="731"/>
            <p14:sldId id="747"/>
            <p14:sldId id="295"/>
            <p14:sldId id="648"/>
            <p14:sldId id="657"/>
            <p14:sldId id="580"/>
            <p14:sldId id="581"/>
            <p14:sldId id="678"/>
            <p14:sldId id="720"/>
            <p14:sldId id="652"/>
            <p14:sldId id="673"/>
            <p14:sldId id="778"/>
            <p14:sldId id="653"/>
            <p14:sldId id="655"/>
            <p14:sldId id="286"/>
            <p14:sldId id="775"/>
            <p14:sldId id="776"/>
          </p14:sldIdLst>
        </p14:section>
        <p14:section name="XI Pierwsza pomoc" id="{EFFDD153-423F-4690-8145-E4FA72FC7B3A}">
          <p14:sldIdLst>
            <p14:sldId id="279"/>
            <p14:sldId id="481"/>
            <p14:sldId id="482"/>
            <p14:sldId id="476"/>
            <p14:sldId id="679"/>
            <p14:sldId id="754"/>
            <p14:sldId id="755"/>
            <p14:sldId id="757"/>
            <p14:sldId id="337"/>
          </p14:sldIdLst>
        </p14:section>
        <p14:section name="XII Umiejętności cyfrowe" id="{78DD0DB2-87BB-4769-81E5-7C06D0102384}">
          <p14:sldIdLst>
            <p14:sldId id="280"/>
            <p14:sldId id="291"/>
            <p14:sldId id="680"/>
            <p14:sldId id="681"/>
            <p14:sldId id="682"/>
            <p14:sldId id="683"/>
            <p14:sldId id="684"/>
            <p14:sldId id="765"/>
            <p14:sldId id="763"/>
            <p14:sldId id="764"/>
            <p14:sldId id="766"/>
            <p14:sldId id="768"/>
          </p14:sldIdLst>
        </p14:section>
        <p14:section name="XIII Umiejętności związane z transformacją ekologiczną" id="{7C8DE663-4C2A-41F3-B10E-EB823ABBE5ED}">
          <p14:sldIdLst>
            <p14:sldId id="281"/>
            <p14:sldId id="767"/>
            <p14:sldId id="781"/>
            <p14:sldId id="735"/>
            <p14:sldId id="283"/>
            <p14:sldId id="299"/>
            <p14:sldId id="300"/>
            <p14:sldId id="301"/>
            <p14:sldId id="303"/>
            <p14:sldId id="559"/>
            <p14:sldId id="305"/>
            <p14:sldId id="306"/>
            <p14:sldId id="307"/>
            <p14:sldId id="745"/>
            <p14:sldId id="308"/>
            <p14:sldId id="780"/>
            <p14:sldId id="309"/>
            <p14:sldId id="310"/>
            <p14:sldId id="312"/>
            <p14:sldId id="313"/>
            <p14:sldId id="314"/>
            <p14:sldId id="315"/>
            <p14:sldId id="316"/>
            <p14:sldId id="292"/>
            <p14:sldId id="393"/>
            <p14:sldId id="563"/>
            <p14:sldId id="751"/>
            <p14:sldId id="394"/>
            <p14:sldId id="395"/>
            <p14:sldId id="396"/>
            <p14:sldId id="397"/>
            <p14:sldId id="398"/>
            <p14:sldId id="769"/>
            <p14:sldId id="770"/>
          </p14:sldIdLst>
        </p14:section>
        <p14:section name="XIV Przepisy i wymagania prawne" id="{C3DDB4D5-9E94-4390-9A7B-8E6246E4F85F}">
          <p14:sldIdLst>
            <p14:sldId id="455"/>
            <p14:sldId id="617"/>
            <p14:sldId id="615"/>
            <p14:sldId id="590"/>
            <p14:sldId id="592"/>
            <p14:sldId id="591"/>
            <p14:sldId id="593"/>
            <p14:sldId id="676"/>
            <p14:sldId id="588"/>
            <p14:sldId id="582"/>
            <p14:sldId id="620"/>
            <p14:sldId id="584"/>
            <p14:sldId id="618"/>
            <p14:sldId id="577"/>
            <p14:sldId id="578"/>
            <p14:sldId id="750"/>
            <p14:sldId id="619"/>
            <p14:sldId id="748"/>
            <p14:sldId id="749"/>
            <p14:sldId id="458"/>
            <p14:sldId id="740"/>
            <p14:sldId id="612"/>
            <p14:sldId id="459"/>
            <p14:sldId id="610"/>
            <p14:sldId id="613"/>
            <p14:sldId id="741"/>
            <p14:sldId id="614"/>
            <p14:sldId id="611"/>
            <p14:sldId id="674"/>
            <p14:sldId id="742"/>
            <p14:sldId id="460"/>
            <p14:sldId id="461"/>
            <p14:sldId id="462"/>
            <p14:sldId id="743"/>
            <p14:sldId id="738"/>
            <p14:sldId id="744"/>
            <p14:sldId id="659"/>
            <p14:sldId id="762"/>
            <p14:sldId id="6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FA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D85296-FE8F-43EF-AE56-CAD1CEDBD024}" v="1" dt="2026-05-11T09:24:33.466"/>
  </p1510:revLst>
</p1510:revInfo>
</file>

<file path=ppt/tableStyles.xml><?xml version="1.0" encoding="utf-8"?>
<a:tblStyleLst xmlns:a="http://schemas.openxmlformats.org/drawingml/2006/main" def="{5C22544A-7EE6-4342-B048-85BDC9FD1C3A}">
  <a:tblStyle styleId="{5C22544A-7EE6-4342-B048-85BDC9FD1C3A}" styleName="Styl pośredni 2 — Ak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761" autoAdjust="0"/>
    <p:restoredTop sz="94660"/>
  </p:normalViewPr>
  <p:slideViewPr>
    <p:cSldViewPr snapToGrid="0">
      <p:cViewPr varScale="1">
        <p:scale>
          <a:sx n="102" d="100"/>
          <a:sy n="102" d="100"/>
        </p:scale>
        <p:origin x="13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99" Type="http://schemas.openxmlformats.org/officeDocument/2006/relationships/slide" Target="slides/slide295.xml"/><Relationship Id="rId21" Type="http://schemas.openxmlformats.org/officeDocument/2006/relationships/slide" Target="slides/slide17.xml"/><Relationship Id="rId63" Type="http://schemas.openxmlformats.org/officeDocument/2006/relationships/slide" Target="slides/slide59.xml"/><Relationship Id="rId159" Type="http://schemas.openxmlformats.org/officeDocument/2006/relationships/slide" Target="slides/slide155.xml"/><Relationship Id="rId324" Type="http://schemas.openxmlformats.org/officeDocument/2006/relationships/slide" Target="slides/slide320.xml"/><Relationship Id="rId366" Type="http://schemas.openxmlformats.org/officeDocument/2006/relationships/slide" Target="slides/slide362.xml"/><Relationship Id="rId170" Type="http://schemas.openxmlformats.org/officeDocument/2006/relationships/slide" Target="slides/slide166.xml"/><Relationship Id="rId226" Type="http://schemas.openxmlformats.org/officeDocument/2006/relationships/slide" Target="slides/slide222.xml"/><Relationship Id="rId433" Type="http://schemas.openxmlformats.org/officeDocument/2006/relationships/slide" Target="slides/slide429.xml"/><Relationship Id="rId268" Type="http://schemas.openxmlformats.org/officeDocument/2006/relationships/slide" Target="slides/slide264.xml"/><Relationship Id="rId32" Type="http://schemas.openxmlformats.org/officeDocument/2006/relationships/slide" Target="slides/slide28.xml"/><Relationship Id="rId74" Type="http://schemas.openxmlformats.org/officeDocument/2006/relationships/slide" Target="slides/slide70.xml"/><Relationship Id="rId128" Type="http://schemas.openxmlformats.org/officeDocument/2006/relationships/slide" Target="slides/slide124.xml"/><Relationship Id="rId335" Type="http://schemas.openxmlformats.org/officeDocument/2006/relationships/slide" Target="slides/slide331.xml"/><Relationship Id="rId377" Type="http://schemas.openxmlformats.org/officeDocument/2006/relationships/slide" Target="slides/slide373.xml"/><Relationship Id="rId5" Type="http://schemas.openxmlformats.org/officeDocument/2006/relationships/slide" Target="slides/slide1.xml"/><Relationship Id="rId181" Type="http://schemas.openxmlformats.org/officeDocument/2006/relationships/slide" Target="slides/slide177.xml"/><Relationship Id="rId237" Type="http://schemas.openxmlformats.org/officeDocument/2006/relationships/slide" Target="slides/slide233.xml"/><Relationship Id="rId402" Type="http://schemas.openxmlformats.org/officeDocument/2006/relationships/slide" Target="slides/slide398.xml"/><Relationship Id="rId279" Type="http://schemas.openxmlformats.org/officeDocument/2006/relationships/slide" Target="slides/slide275.xml"/><Relationship Id="rId444" Type="http://schemas.openxmlformats.org/officeDocument/2006/relationships/tableStyles" Target="tableStyles.xml"/><Relationship Id="rId43" Type="http://schemas.openxmlformats.org/officeDocument/2006/relationships/slide" Target="slides/slide39.xml"/><Relationship Id="rId139" Type="http://schemas.openxmlformats.org/officeDocument/2006/relationships/slide" Target="slides/slide135.xml"/><Relationship Id="rId290" Type="http://schemas.openxmlformats.org/officeDocument/2006/relationships/slide" Target="slides/slide286.xml"/><Relationship Id="rId304" Type="http://schemas.openxmlformats.org/officeDocument/2006/relationships/slide" Target="slides/slide300.xml"/><Relationship Id="rId346" Type="http://schemas.openxmlformats.org/officeDocument/2006/relationships/slide" Target="slides/slide342.xml"/><Relationship Id="rId388" Type="http://schemas.openxmlformats.org/officeDocument/2006/relationships/slide" Target="slides/slide384.xml"/><Relationship Id="rId85" Type="http://schemas.openxmlformats.org/officeDocument/2006/relationships/slide" Target="slides/slide81.xml"/><Relationship Id="rId150" Type="http://schemas.openxmlformats.org/officeDocument/2006/relationships/slide" Target="slides/slide146.xml"/><Relationship Id="rId192" Type="http://schemas.openxmlformats.org/officeDocument/2006/relationships/slide" Target="slides/slide188.xml"/><Relationship Id="rId206" Type="http://schemas.openxmlformats.org/officeDocument/2006/relationships/slide" Target="slides/slide202.xml"/><Relationship Id="rId413" Type="http://schemas.openxmlformats.org/officeDocument/2006/relationships/slide" Target="slides/slide409.xml"/><Relationship Id="rId248" Type="http://schemas.openxmlformats.org/officeDocument/2006/relationships/slide" Target="slides/slide244.xml"/><Relationship Id="rId12" Type="http://schemas.openxmlformats.org/officeDocument/2006/relationships/slide" Target="slides/slide8.xml"/><Relationship Id="rId108" Type="http://schemas.openxmlformats.org/officeDocument/2006/relationships/slide" Target="slides/slide104.xml"/><Relationship Id="rId315" Type="http://schemas.openxmlformats.org/officeDocument/2006/relationships/slide" Target="slides/slide311.xml"/><Relationship Id="rId357" Type="http://schemas.openxmlformats.org/officeDocument/2006/relationships/slide" Target="slides/slide353.xml"/><Relationship Id="rId54" Type="http://schemas.openxmlformats.org/officeDocument/2006/relationships/slide" Target="slides/slide50.xml"/><Relationship Id="rId96" Type="http://schemas.openxmlformats.org/officeDocument/2006/relationships/slide" Target="slides/slide92.xml"/><Relationship Id="rId161" Type="http://schemas.openxmlformats.org/officeDocument/2006/relationships/slide" Target="slides/slide157.xml"/><Relationship Id="rId217" Type="http://schemas.openxmlformats.org/officeDocument/2006/relationships/slide" Target="slides/slide213.xml"/><Relationship Id="rId399" Type="http://schemas.openxmlformats.org/officeDocument/2006/relationships/slide" Target="slides/slide395.xml"/><Relationship Id="rId259" Type="http://schemas.openxmlformats.org/officeDocument/2006/relationships/slide" Target="slides/slide255.xml"/><Relationship Id="rId424" Type="http://schemas.openxmlformats.org/officeDocument/2006/relationships/slide" Target="slides/slide420.xml"/><Relationship Id="rId23" Type="http://schemas.openxmlformats.org/officeDocument/2006/relationships/slide" Target="slides/slide19.xml"/><Relationship Id="rId119" Type="http://schemas.openxmlformats.org/officeDocument/2006/relationships/slide" Target="slides/slide115.xml"/><Relationship Id="rId270" Type="http://schemas.openxmlformats.org/officeDocument/2006/relationships/slide" Target="slides/slide266.xml"/><Relationship Id="rId326" Type="http://schemas.openxmlformats.org/officeDocument/2006/relationships/slide" Target="slides/slide322.xml"/><Relationship Id="rId65" Type="http://schemas.openxmlformats.org/officeDocument/2006/relationships/slide" Target="slides/slide61.xml"/><Relationship Id="rId130" Type="http://schemas.openxmlformats.org/officeDocument/2006/relationships/slide" Target="slides/slide126.xml"/><Relationship Id="rId368" Type="http://schemas.openxmlformats.org/officeDocument/2006/relationships/slide" Target="slides/slide364.xml"/><Relationship Id="rId172" Type="http://schemas.openxmlformats.org/officeDocument/2006/relationships/slide" Target="slides/slide168.xml"/><Relationship Id="rId228" Type="http://schemas.openxmlformats.org/officeDocument/2006/relationships/slide" Target="slides/slide224.xml"/><Relationship Id="rId435" Type="http://schemas.openxmlformats.org/officeDocument/2006/relationships/slide" Target="slides/slide431.xml"/><Relationship Id="rId281" Type="http://schemas.openxmlformats.org/officeDocument/2006/relationships/slide" Target="slides/slide277.xml"/><Relationship Id="rId337" Type="http://schemas.openxmlformats.org/officeDocument/2006/relationships/slide" Target="slides/slide333.xml"/><Relationship Id="rId34" Type="http://schemas.openxmlformats.org/officeDocument/2006/relationships/slide" Target="slides/slide30.xml"/><Relationship Id="rId76" Type="http://schemas.openxmlformats.org/officeDocument/2006/relationships/slide" Target="slides/slide72.xml"/><Relationship Id="rId141" Type="http://schemas.openxmlformats.org/officeDocument/2006/relationships/slide" Target="slides/slide137.xml"/><Relationship Id="rId379" Type="http://schemas.openxmlformats.org/officeDocument/2006/relationships/slide" Target="slides/slide375.xml"/><Relationship Id="rId7" Type="http://schemas.openxmlformats.org/officeDocument/2006/relationships/slide" Target="slides/slide3.xml"/><Relationship Id="rId183" Type="http://schemas.openxmlformats.org/officeDocument/2006/relationships/slide" Target="slides/slide179.xml"/><Relationship Id="rId239" Type="http://schemas.openxmlformats.org/officeDocument/2006/relationships/slide" Target="slides/slide235.xml"/><Relationship Id="rId390" Type="http://schemas.openxmlformats.org/officeDocument/2006/relationships/slide" Target="slides/slide386.xml"/><Relationship Id="rId404" Type="http://schemas.openxmlformats.org/officeDocument/2006/relationships/slide" Target="slides/slide400.xml"/><Relationship Id="rId446" Type="http://schemas.microsoft.com/office/2015/10/relationships/revisionInfo" Target="revisionInfo.xml"/><Relationship Id="rId250" Type="http://schemas.openxmlformats.org/officeDocument/2006/relationships/slide" Target="slides/slide246.xml"/><Relationship Id="rId292" Type="http://schemas.openxmlformats.org/officeDocument/2006/relationships/slide" Target="slides/slide288.xml"/><Relationship Id="rId306" Type="http://schemas.openxmlformats.org/officeDocument/2006/relationships/slide" Target="slides/slide302.xml"/><Relationship Id="rId45" Type="http://schemas.openxmlformats.org/officeDocument/2006/relationships/slide" Target="slides/slide41.xml"/><Relationship Id="rId87" Type="http://schemas.openxmlformats.org/officeDocument/2006/relationships/slide" Target="slides/slide83.xml"/><Relationship Id="rId110" Type="http://schemas.openxmlformats.org/officeDocument/2006/relationships/slide" Target="slides/slide106.xml"/><Relationship Id="rId348" Type="http://schemas.openxmlformats.org/officeDocument/2006/relationships/slide" Target="slides/slide344.xml"/><Relationship Id="rId152" Type="http://schemas.openxmlformats.org/officeDocument/2006/relationships/slide" Target="slides/slide148.xml"/><Relationship Id="rId194" Type="http://schemas.openxmlformats.org/officeDocument/2006/relationships/slide" Target="slides/slide190.xml"/><Relationship Id="rId208" Type="http://schemas.openxmlformats.org/officeDocument/2006/relationships/slide" Target="slides/slide204.xml"/><Relationship Id="rId415" Type="http://schemas.openxmlformats.org/officeDocument/2006/relationships/slide" Target="slides/slide411.xml"/><Relationship Id="rId261" Type="http://schemas.openxmlformats.org/officeDocument/2006/relationships/slide" Target="slides/slide257.xml"/><Relationship Id="rId14" Type="http://schemas.openxmlformats.org/officeDocument/2006/relationships/slide" Target="slides/slide10.xml"/><Relationship Id="rId56" Type="http://schemas.openxmlformats.org/officeDocument/2006/relationships/slide" Target="slides/slide52.xml"/><Relationship Id="rId317" Type="http://schemas.openxmlformats.org/officeDocument/2006/relationships/slide" Target="slides/slide313.xml"/><Relationship Id="rId359" Type="http://schemas.openxmlformats.org/officeDocument/2006/relationships/slide" Target="slides/slide355.xml"/><Relationship Id="rId98" Type="http://schemas.openxmlformats.org/officeDocument/2006/relationships/slide" Target="slides/slide94.xml"/><Relationship Id="rId121" Type="http://schemas.openxmlformats.org/officeDocument/2006/relationships/slide" Target="slides/slide117.xml"/><Relationship Id="rId163" Type="http://schemas.openxmlformats.org/officeDocument/2006/relationships/slide" Target="slides/slide159.xml"/><Relationship Id="rId219" Type="http://schemas.openxmlformats.org/officeDocument/2006/relationships/slide" Target="slides/slide215.xml"/><Relationship Id="rId370" Type="http://schemas.openxmlformats.org/officeDocument/2006/relationships/slide" Target="slides/slide366.xml"/><Relationship Id="rId426" Type="http://schemas.openxmlformats.org/officeDocument/2006/relationships/slide" Target="slides/slide422.xml"/><Relationship Id="rId230" Type="http://schemas.openxmlformats.org/officeDocument/2006/relationships/slide" Target="slides/slide226.xml"/><Relationship Id="rId25" Type="http://schemas.openxmlformats.org/officeDocument/2006/relationships/slide" Target="slides/slide21.xml"/><Relationship Id="rId67" Type="http://schemas.openxmlformats.org/officeDocument/2006/relationships/slide" Target="slides/slide63.xml"/><Relationship Id="rId272" Type="http://schemas.openxmlformats.org/officeDocument/2006/relationships/slide" Target="slides/slide268.xml"/><Relationship Id="rId328" Type="http://schemas.openxmlformats.org/officeDocument/2006/relationships/slide" Target="slides/slide324.xml"/><Relationship Id="rId132" Type="http://schemas.openxmlformats.org/officeDocument/2006/relationships/slide" Target="slides/slide128.xml"/><Relationship Id="rId174" Type="http://schemas.openxmlformats.org/officeDocument/2006/relationships/slide" Target="slides/slide170.xml"/><Relationship Id="rId381" Type="http://schemas.openxmlformats.org/officeDocument/2006/relationships/slide" Target="slides/slide377.xml"/><Relationship Id="rId241" Type="http://schemas.openxmlformats.org/officeDocument/2006/relationships/slide" Target="slides/slide237.xml"/><Relationship Id="rId437" Type="http://schemas.openxmlformats.org/officeDocument/2006/relationships/slide" Target="slides/slide433.xml"/><Relationship Id="rId36" Type="http://schemas.openxmlformats.org/officeDocument/2006/relationships/slide" Target="slides/slide32.xml"/><Relationship Id="rId283" Type="http://schemas.openxmlformats.org/officeDocument/2006/relationships/slide" Target="slides/slide279.xml"/><Relationship Id="rId339" Type="http://schemas.openxmlformats.org/officeDocument/2006/relationships/slide" Target="slides/slide335.xml"/><Relationship Id="rId78" Type="http://schemas.openxmlformats.org/officeDocument/2006/relationships/slide" Target="slides/slide74.xml"/><Relationship Id="rId101" Type="http://schemas.openxmlformats.org/officeDocument/2006/relationships/slide" Target="slides/slide97.xml"/><Relationship Id="rId143" Type="http://schemas.openxmlformats.org/officeDocument/2006/relationships/slide" Target="slides/slide139.xml"/><Relationship Id="rId185" Type="http://schemas.openxmlformats.org/officeDocument/2006/relationships/slide" Target="slides/slide181.xml"/><Relationship Id="rId350" Type="http://schemas.openxmlformats.org/officeDocument/2006/relationships/slide" Target="slides/slide346.xml"/><Relationship Id="rId406" Type="http://schemas.openxmlformats.org/officeDocument/2006/relationships/slide" Target="slides/slide402.xml"/><Relationship Id="rId9" Type="http://schemas.openxmlformats.org/officeDocument/2006/relationships/slide" Target="slides/slide5.xml"/><Relationship Id="rId210" Type="http://schemas.openxmlformats.org/officeDocument/2006/relationships/slide" Target="slides/slide206.xml"/><Relationship Id="rId392" Type="http://schemas.openxmlformats.org/officeDocument/2006/relationships/slide" Target="slides/slide388.xml"/><Relationship Id="rId252" Type="http://schemas.openxmlformats.org/officeDocument/2006/relationships/slide" Target="slides/slide248.xml"/><Relationship Id="rId294" Type="http://schemas.openxmlformats.org/officeDocument/2006/relationships/slide" Target="slides/slide290.xml"/><Relationship Id="rId308" Type="http://schemas.openxmlformats.org/officeDocument/2006/relationships/slide" Target="slides/slide304.xml"/><Relationship Id="rId47" Type="http://schemas.openxmlformats.org/officeDocument/2006/relationships/slide" Target="slides/slide43.xml"/><Relationship Id="rId89" Type="http://schemas.openxmlformats.org/officeDocument/2006/relationships/slide" Target="slides/slide85.xml"/><Relationship Id="rId112" Type="http://schemas.openxmlformats.org/officeDocument/2006/relationships/slide" Target="slides/slide108.xml"/><Relationship Id="rId154" Type="http://schemas.openxmlformats.org/officeDocument/2006/relationships/slide" Target="slides/slide150.xml"/><Relationship Id="rId361" Type="http://schemas.openxmlformats.org/officeDocument/2006/relationships/slide" Target="slides/slide357.xml"/><Relationship Id="rId196" Type="http://schemas.openxmlformats.org/officeDocument/2006/relationships/slide" Target="slides/slide192.xml"/><Relationship Id="rId417" Type="http://schemas.openxmlformats.org/officeDocument/2006/relationships/slide" Target="slides/slide413.xml"/><Relationship Id="rId16" Type="http://schemas.openxmlformats.org/officeDocument/2006/relationships/slide" Target="slides/slide12.xml"/><Relationship Id="rId221" Type="http://schemas.openxmlformats.org/officeDocument/2006/relationships/slide" Target="slides/slide217.xml"/><Relationship Id="rId263" Type="http://schemas.openxmlformats.org/officeDocument/2006/relationships/slide" Target="slides/slide259.xml"/><Relationship Id="rId319" Type="http://schemas.openxmlformats.org/officeDocument/2006/relationships/slide" Target="slides/slide315.xml"/><Relationship Id="rId58" Type="http://schemas.openxmlformats.org/officeDocument/2006/relationships/slide" Target="slides/slide54.xml"/><Relationship Id="rId123" Type="http://schemas.openxmlformats.org/officeDocument/2006/relationships/slide" Target="slides/slide119.xml"/><Relationship Id="rId330" Type="http://schemas.openxmlformats.org/officeDocument/2006/relationships/slide" Target="slides/slide326.xml"/><Relationship Id="rId165" Type="http://schemas.openxmlformats.org/officeDocument/2006/relationships/slide" Target="slides/slide161.xml"/><Relationship Id="rId372" Type="http://schemas.openxmlformats.org/officeDocument/2006/relationships/slide" Target="slides/slide368.xml"/><Relationship Id="rId428" Type="http://schemas.openxmlformats.org/officeDocument/2006/relationships/slide" Target="slides/slide424.xml"/><Relationship Id="rId232" Type="http://schemas.openxmlformats.org/officeDocument/2006/relationships/slide" Target="slides/slide228.xml"/><Relationship Id="rId274" Type="http://schemas.openxmlformats.org/officeDocument/2006/relationships/slide" Target="slides/slide270.xml"/><Relationship Id="rId27" Type="http://schemas.openxmlformats.org/officeDocument/2006/relationships/slide" Target="slides/slide23.xml"/><Relationship Id="rId69" Type="http://schemas.openxmlformats.org/officeDocument/2006/relationships/slide" Target="slides/slide65.xml"/><Relationship Id="rId134" Type="http://schemas.openxmlformats.org/officeDocument/2006/relationships/slide" Target="slides/slide130.xml"/><Relationship Id="rId80" Type="http://schemas.openxmlformats.org/officeDocument/2006/relationships/slide" Target="slides/slide76.xml"/><Relationship Id="rId176" Type="http://schemas.openxmlformats.org/officeDocument/2006/relationships/slide" Target="slides/slide172.xml"/><Relationship Id="rId341" Type="http://schemas.openxmlformats.org/officeDocument/2006/relationships/slide" Target="slides/slide337.xml"/><Relationship Id="rId383" Type="http://schemas.openxmlformats.org/officeDocument/2006/relationships/slide" Target="slides/slide379.xml"/><Relationship Id="rId439" Type="http://schemas.openxmlformats.org/officeDocument/2006/relationships/notesMaster" Target="notesMasters/notesMaster1.xml"/><Relationship Id="rId201" Type="http://schemas.openxmlformats.org/officeDocument/2006/relationships/slide" Target="slides/slide197.xml"/><Relationship Id="rId243" Type="http://schemas.openxmlformats.org/officeDocument/2006/relationships/slide" Target="slides/slide239.xml"/><Relationship Id="rId285" Type="http://schemas.openxmlformats.org/officeDocument/2006/relationships/slide" Target="slides/slide281.xml"/><Relationship Id="rId38" Type="http://schemas.openxmlformats.org/officeDocument/2006/relationships/slide" Target="slides/slide34.xml"/><Relationship Id="rId103" Type="http://schemas.openxmlformats.org/officeDocument/2006/relationships/slide" Target="slides/slide99.xml"/><Relationship Id="rId310" Type="http://schemas.openxmlformats.org/officeDocument/2006/relationships/slide" Target="slides/slide306.xml"/><Relationship Id="rId91" Type="http://schemas.openxmlformats.org/officeDocument/2006/relationships/slide" Target="slides/slide87.xml"/><Relationship Id="rId145" Type="http://schemas.openxmlformats.org/officeDocument/2006/relationships/slide" Target="slides/slide141.xml"/><Relationship Id="rId187" Type="http://schemas.openxmlformats.org/officeDocument/2006/relationships/slide" Target="slides/slide183.xml"/><Relationship Id="rId352" Type="http://schemas.openxmlformats.org/officeDocument/2006/relationships/slide" Target="slides/slide348.xml"/><Relationship Id="rId394" Type="http://schemas.openxmlformats.org/officeDocument/2006/relationships/slide" Target="slides/slide390.xml"/><Relationship Id="rId408" Type="http://schemas.openxmlformats.org/officeDocument/2006/relationships/slide" Target="slides/slide404.xml"/><Relationship Id="rId212" Type="http://schemas.openxmlformats.org/officeDocument/2006/relationships/slide" Target="slides/slide208.xml"/><Relationship Id="rId254" Type="http://schemas.openxmlformats.org/officeDocument/2006/relationships/slide" Target="slides/slide250.xml"/><Relationship Id="rId49" Type="http://schemas.openxmlformats.org/officeDocument/2006/relationships/slide" Target="slides/slide45.xml"/><Relationship Id="rId114" Type="http://schemas.openxmlformats.org/officeDocument/2006/relationships/slide" Target="slides/slide110.xml"/><Relationship Id="rId296" Type="http://schemas.openxmlformats.org/officeDocument/2006/relationships/slide" Target="slides/slide292.xml"/><Relationship Id="rId60" Type="http://schemas.openxmlformats.org/officeDocument/2006/relationships/slide" Target="slides/slide56.xml"/><Relationship Id="rId156" Type="http://schemas.openxmlformats.org/officeDocument/2006/relationships/slide" Target="slides/slide152.xml"/><Relationship Id="rId198" Type="http://schemas.openxmlformats.org/officeDocument/2006/relationships/slide" Target="slides/slide194.xml"/><Relationship Id="rId321" Type="http://schemas.openxmlformats.org/officeDocument/2006/relationships/slide" Target="slides/slide317.xml"/><Relationship Id="rId363" Type="http://schemas.openxmlformats.org/officeDocument/2006/relationships/slide" Target="slides/slide359.xml"/><Relationship Id="rId419" Type="http://schemas.openxmlformats.org/officeDocument/2006/relationships/slide" Target="slides/slide415.xml"/><Relationship Id="rId223" Type="http://schemas.openxmlformats.org/officeDocument/2006/relationships/slide" Target="slides/slide219.xml"/><Relationship Id="rId430" Type="http://schemas.openxmlformats.org/officeDocument/2006/relationships/slide" Target="slides/slide426.xml"/><Relationship Id="rId18" Type="http://schemas.openxmlformats.org/officeDocument/2006/relationships/slide" Target="slides/slide14.xml"/><Relationship Id="rId39" Type="http://schemas.openxmlformats.org/officeDocument/2006/relationships/slide" Target="slides/slide35.xml"/><Relationship Id="rId265" Type="http://schemas.openxmlformats.org/officeDocument/2006/relationships/slide" Target="slides/slide261.xml"/><Relationship Id="rId286" Type="http://schemas.openxmlformats.org/officeDocument/2006/relationships/slide" Target="slides/slide282.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311" Type="http://schemas.openxmlformats.org/officeDocument/2006/relationships/slide" Target="slides/slide307.xml"/><Relationship Id="rId332" Type="http://schemas.openxmlformats.org/officeDocument/2006/relationships/slide" Target="slides/slide328.xml"/><Relationship Id="rId353" Type="http://schemas.openxmlformats.org/officeDocument/2006/relationships/slide" Target="slides/slide349.xml"/><Relationship Id="rId374" Type="http://schemas.openxmlformats.org/officeDocument/2006/relationships/slide" Target="slides/slide370.xml"/><Relationship Id="rId395" Type="http://schemas.openxmlformats.org/officeDocument/2006/relationships/slide" Target="slides/slide391.xml"/><Relationship Id="rId409" Type="http://schemas.openxmlformats.org/officeDocument/2006/relationships/slide" Target="slides/slide405.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slide" Target="slides/slide209.xml"/><Relationship Id="rId234" Type="http://schemas.openxmlformats.org/officeDocument/2006/relationships/slide" Target="slides/slide230.xml"/><Relationship Id="rId420" Type="http://schemas.openxmlformats.org/officeDocument/2006/relationships/slide" Target="slides/slide416.xml"/><Relationship Id="rId2" Type="http://schemas.openxmlformats.org/officeDocument/2006/relationships/customXml" Target="../customXml/item2.xml"/><Relationship Id="rId29" Type="http://schemas.openxmlformats.org/officeDocument/2006/relationships/slide" Target="slides/slide25.xml"/><Relationship Id="rId255" Type="http://schemas.openxmlformats.org/officeDocument/2006/relationships/slide" Target="slides/slide251.xml"/><Relationship Id="rId276" Type="http://schemas.openxmlformats.org/officeDocument/2006/relationships/slide" Target="slides/slide272.xml"/><Relationship Id="rId297" Type="http://schemas.openxmlformats.org/officeDocument/2006/relationships/slide" Target="slides/slide293.xml"/><Relationship Id="rId441" Type="http://schemas.openxmlformats.org/officeDocument/2006/relationships/presProps" Target="presProps.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301" Type="http://schemas.openxmlformats.org/officeDocument/2006/relationships/slide" Target="slides/slide297.xml"/><Relationship Id="rId322" Type="http://schemas.openxmlformats.org/officeDocument/2006/relationships/slide" Target="slides/slide318.xml"/><Relationship Id="rId343" Type="http://schemas.openxmlformats.org/officeDocument/2006/relationships/slide" Target="slides/slide339.xml"/><Relationship Id="rId364" Type="http://schemas.openxmlformats.org/officeDocument/2006/relationships/slide" Target="slides/slide360.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385" Type="http://schemas.openxmlformats.org/officeDocument/2006/relationships/slide" Target="slides/slide381.xml"/><Relationship Id="rId19" Type="http://schemas.openxmlformats.org/officeDocument/2006/relationships/slide" Target="slides/slide15.xml"/><Relationship Id="rId224" Type="http://schemas.openxmlformats.org/officeDocument/2006/relationships/slide" Target="slides/slide220.xml"/><Relationship Id="rId245" Type="http://schemas.openxmlformats.org/officeDocument/2006/relationships/slide" Target="slides/slide241.xml"/><Relationship Id="rId266" Type="http://schemas.openxmlformats.org/officeDocument/2006/relationships/slide" Target="slides/slide262.xml"/><Relationship Id="rId287" Type="http://schemas.openxmlformats.org/officeDocument/2006/relationships/slide" Target="slides/slide283.xml"/><Relationship Id="rId410" Type="http://schemas.openxmlformats.org/officeDocument/2006/relationships/slide" Target="slides/slide406.xml"/><Relationship Id="rId431" Type="http://schemas.openxmlformats.org/officeDocument/2006/relationships/slide" Target="slides/slide427.xml"/><Relationship Id="rId30" Type="http://schemas.openxmlformats.org/officeDocument/2006/relationships/slide" Target="slides/slide2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312" Type="http://schemas.openxmlformats.org/officeDocument/2006/relationships/slide" Target="slides/slide308.xml"/><Relationship Id="rId333" Type="http://schemas.openxmlformats.org/officeDocument/2006/relationships/slide" Target="slides/slide329.xml"/><Relationship Id="rId354" Type="http://schemas.openxmlformats.org/officeDocument/2006/relationships/slide" Target="slides/slide350.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189" Type="http://schemas.openxmlformats.org/officeDocument/2006/relationships/slide" Target="slides/slide185.xml"/><Relationship Id="rId375" Type="http://schemas.openxmlformats.org/officeDocument/2006/relationships/slide" Target="slides/slide371.xml"/><Relationship Id="rId396" Type="http://schemas.openxmlformats.org/officeDocument/2006/relationships/slide" Target="slides/slide392.xml"/><Relationship Id="rId3" Type="http://schemas.openxmlformats.org/officeDocument/2006/relationships/customXml" Target="../customXml/item3.xml"/><Relationship Id="rId214" Type="http://schemas.openxmlformats.org/officeDocument/2006/relationships/slide" Target="slides/slide210.xml"/><Relationship Id="rId235" Type="http://schemas.openxmlformats.org/officeDocument/2006/relationships/slide" Target="slides/slide231.xml"/><Relationship Id="rId256" Type="http://schemas.openxmlformats.org/officeDocument/2006/relationships/slide" Target="slides/slide252.xml"/><Relationship Id="rId277" Type="http://schemas.openxmlformats.org/officeDocument/2006/relationships/slide" Target="slides/slide273.xml"/><Relationship Id="rId298" Type="http://schemas.openxmlformats.org/officeDocument/2006/relationships/slide" Target="slides/slide294.xml"/><Relationship Id="rId400" Type="http://schemas.openxmlformats.org/officeDocument/2006/relationships/slide" Target="slides/slide396.xml"/><Relationship Id="rId421" Type="http://schemas.openxmlformats.org/officeDocument/2006/relationships/slide" Target="slides/slide417.xml"/><Relationship Id="rId442" Type="http://schemas.openxmlformats.org/officeDocument/2006/relationships/viewProps" Target="viewProps.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302" Type="http://schemas.openxmlformats.org/officeDocument/2006/relationships/slide" Target="slides/slide298.xml"/><Relationship Id="rId323" Type="http://schemas.openxmlformats.org/officeDocument/2006/relationships/slide" Target="slides/slide319.xml"/><Relationship Id="rId344" Type="http://schemas.openxmlformats.org/officeDocument/2006/relationships/slide" Target="slides/slide340.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179" Type="http://schemas.openxmlformats.org/officeDocument/2006/relationships/slide" Target="slides/slide175.xml"/><Relationship Id="rId365" Type="http://schemas.openxmlformats.org/officeDocument/2006/relationships/slide" Target="slides/slide361.xml"/><Relationship Id="rId386" Type="http://schemas.openxmlformats.org/officeDocument/2006/relationships/slide" Target="slides/slide382.xml"/><Relationship Id="rId190" Type="http://schemas.openxmlformats.org/officeDocument/2006/relationships/slide" Target="slides/slide186.xml"/><Relationship Id="rId204" Type="http://schemas.openxmlformats.org/officeDocument/2006/relationships/slide" Target="slides/slide200.xml"/><Relationship Id="rId225" Type="http://schemas.openxmlformats.org/officeDocument/2006/relationships/slide" Target="slides/slide221.xml"/><Relationship Id="rId246" Type="http://schemas.openxmlformats.org/officeDocument/2006/relationships/slide" Target="slides/slide242.xml"/><Relationship Id="rId267" Type="http://schemas.openxmlformats.org/officeDocument/2006/relationships/slide" Target="slides/slide263.xml"/><Relationship Id="rId288" Type="http://schemas.openxmlformats.org/officeDocument/2006/relationships/slide" Target="slides/slide284.xml"/><Relationship Id="rId411" Type="http://schemas.openxmlformats.org/officeDocument/2006/relationships/slide" Target="slides/slide407.xml"/><Relationship Id="rId432" Type="http://schemas.openxmlformats.org/officeDocument/2006/relationships/slide" Target="slides/slide428.xml"/><Relationship Id="rId106" Type="http://schemas.openxmlformats.org/officeDocument/2006/relationships/slide" Target="slides/slide102.xml"/><Relationship Id="rId127" Type="http://schemas.openxmlformats.org/officeDocument/2006/relationships/slide" Target="slides/slide123.xml"/><Relationship Id="rId313" Type="http://schemas.openxmlformats.org/officeDocument/2006/relationships/slide" Target="slides/slide309.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94" Type="http://schemas.openxmlformats.org/officeDocument/2006/relationships/slide" Target="slides/slide90.xml"/><Relationship Id="rId148" Type="http://schemas.openxmlformats.org/officeDocument/2006/relationships/slide" Target="slides/slide144.xml"/><Relationship Id="rId169" Type="http://schemas.openxmlformats.org/officeDocument/2006/relationships/slide" Target="slides/slide165.xml"/><Relationship Id="rId334" Type="http://schemas.openxmlformats.org/officeDocument/2006/relationships/slide" Target="slides/slide330.xml"/><Relationship Id="rId355" Type="http://schemas.openxmlformats.org/officeDocument/2006/relationships/slide" Target="slides/slide351.xml"/><Relationship Id="rId376" Type="http://schemas.openxmlformats.org/officeDocument/2006/relationships/slide" Target="slides/slide372.xml"/><Relationship Id="rId397" Type="http://schemas.openxmlformats.org/officeDocument/2006/relationships/slide" Target="slides/slide393.xml"/><Relationship Id="rId4" Type="http://schemas.openxmlformats.org/officeDocument/2006/relationships/slideMaster" Target="slideMasters/slideMaster1.xml"/><Relationship Id="rId180" Type="http://schemas.openxmlformats.org/officeDocument/2006/relationships/slide" Target="slides/slide176.xml"/><Relationship Id="rId215" Type="http://schemas.openxmlformats.org/officeDocument/2006/relationships/slide" Target="slides/slide211.xml"/><Relationship Id="rId236" Type="http://schemas.openxmlformats.org/officeDocument/2006/relationships/slide" Target="slides/slide232.xml"/><Relationship Id="rId257" Type="http://schemas.openxmlformats.org/officeDocument/2006/relationships/slide" Target="slides/slide253.xml"/><Relationship Id="rId278" Type="http://schemas.openxmlformats.org/officeDocument/2006/relationships/slide" Target="slides/slide274.xml"/><Relationship Id="rId401" Type="http://schemas.openxmlformats.org/officeDocument/2006/relationships/slide" Target="slides/slide397.xml"/><Relationship Id="rId422" Type="http://schemas.openxmlformats.org/officeDocument/2006/relationships/slide" Target="slides/slide418.xml"/><Relationship Id="rId443" Type="http://schemas.openxmlformats.org/officeDocument/2006/relationships/theme" Target="theme/theme1.xml"/><Relationship Id="rId303" Type="http://schemas.openxmlformats.org/officeDocument/2006/relationships/slide" Target="slides/slide299.xml"/><Relationship Id="rId42" Type="http://schemas.openxmlformats.org/officeDocument/2006/relationships/slide" Target="slides/slide38.xml"/><Relationship Id="rId84" Type="http://schemas.openxmlformats.org/officeDocument/2006/relationships/slide" Target="slides/slide80.xml"/><Relationship Id="rId138" Type="http://schemas.openxmlformats.org/officeDocument/2006/relationships/slide" Target="slides/slide134.xml"/><Relationship Id="rId345" Type="http://schemas.openxmlformats.org/officeDocument/2006/relationships/slide" Target="slides/slide341.xml"/><Relationship Id="rId387" Type="http://schemas.openxmlformats.org/officeDocument/2006/relationships/slide" Target="slides/slide383.xml"/><Relationship Id="rId191" Type="http://schemas.openxmlformats.org/officeDocument/2006/relationships/slide" Target="slides/slide187.xml"/><Relationship Id="rId205" Type="http://schemas.openxmlformats.org/officeDocument/2006/relationships/slide" Target="slides/slide201.xml"/><Relationship Id="rId247" Type="http://schemas.openxmlformats.org/officeDocument/2006/relationships/slide" Target="slides/slide243.xml"/><Relationship Id="rId412" Type="http://schemas.openxmlformats.org/officeDocument/2006/relationships/slide" Target="slides/slide408.xml"/><Relationship Id="rId107" Type="http://schemas.openxmlformats.org/officeDocument/2006/relationships/slide" Target="slides/slide103.xml"/><Relationship Id="rId289" Type="http://schemas.openxmlformats.org/officeDocument/2006/relationships/slide" Target="slides/slide285.xml"/><Relationship Id="rId11" Type="http://schemas.openxmlformats.org/officeDocument/2006/relationships/slide" Target="slides/slide7.xml"/><Relationship Id="rId53" Type="http://schemas.openxmlformats.org/officeDocument/2006/relationships/slide" Target="slides/slide49.xml"/><Relationship Id="rId149" Type="http://schemas.openxmlformats.org/officeDocument/2006/relationships/slide" Target="slides/slide145.xml"/><Relationship Id="rId314" Type="http://schemas.openxmlformats.org/officeDocument/2006/relationships/slide" Target="slides/slide310.xml"/><Relationship Id="rId356" Type="http://schemas.openxmlformats.org/officeDocument/2006/relationships/slide" Target="slides/slide352.xml"/><Relationship Id="rId398" Type="http://schemas.openxmlformats.org/officeDocument/2006/relationships/slide" Target="slides/slide394.xml"/><Relationship Id="rId95" Type="http://schemas.openxmlformats.org/officeDocument/2006/relationships/slide" Target="slides/slide91.xml"/><Relationship Id="rId160" Type="http://schemas.openxmlformats.org/officeDocument/2006/relationships/slide" Target="slides/slide156.xml"/><Relationship Id="rId216" Type="http://schemas.openxmlformats.org/officeDocument/2006/relationships/slide" Target="slides/slide212.xml"/><Relationship Id="rId423" Type="http://schemas.openxmlformats.org/officeDocument/2006/relationships/slide" Target="slides/slide419.xml"/><Relationship Id="rId258" Type="http://schemas.openxmlformats.org/officeDocument/2006/relationships/slide" Target="slides/slide254.xml"/><Relationship Id="rId22" Type="http://schemas.openxmlformats.org/officeDocument/2006/relationships/slide" Target="slides/slide18.xml"/><Relationship Id="rId64" Type="http://schemas.openxmlformats.org/officeDocument/2006/relationships/slide" Target="slides/slide60.xml"/><Relationship Id="rId118" Type="http://schemas.openxmlformats.org/officeDocument/2006/relationships/slide" Target="slides/slide114.xml"/><Relationship Id="rId325" Type="http://schemas.openxmlformats.org/officeDocument/2006/relationships/slide" Target="slides/slide321.xml"/><Relationship Id="rId367" Type="http://schemas.openxmlformats.org/officeDocument/2006/relationships/slide" Target="slides/slide363.xml"/><Relationship Id="rId171" Type="http://schemas.openxmlformats.org/officeDocument/2006/relationships/slide" Target="slides/slide167.xml"/><Relationship Id="rId227" Type="http://schemas.openxmlformats.org/officeDocument/2006/relationships/slide" Target="slides/slide223.xml"/><Relationship Id="rId269" Type="http://schemas.openxmlformats.org/officeDocument/2006/relationships/slide" Target="slides/slide265.xml"/><Relationship Id="rId434" Type="http://schemas.openxmlformats.org/officeDocument/2006/relationships/slide" Target="slides/slide430.xml"/><Relationship Id="rId33" Type="http://schemas.openxmlformats.org/officeDocument/2006/relationships/slide" Target="slides/slide29.xml"/><Relationship Id="rId129" Type="http://schemas.openxmlformats.org/officeDocument/2006/relationships/slide" Target="slides/slide125.xml"/><Relationship Id="rId280" Type="http://schemas.openxmlformats.org/officeDocument/2006/relationships/slide" Target="slides/slide276.xml"/><Relationship Id="rId336" Type="http://schemas.openxmlformats.org/officeDocument/2006/relationships/slide" Target="slides/slide332.xml"/><Relationship Id="rId75" Type="http://schemas.openxmlformats.org/officeDocument/2006/relationships/slide" Target="slides/slide71.xml"/><Relationship Id="rId140" Type="http://schemas.openxmlformats.org/officeDocument/2006/relationships/slide" Target="slides/slide136.xml"/><Relationship Id="rId182" Type="http://schemas.openxmlformats.org/officeDocument/2006/relationships/slide" Target="slides/slide178.xml"/><Relationship Id="rId378" Type="http://schemas.openxmlformats.org/officeDocument/2006/relationships/slide" Target="slides/slide374.xml"/><Relationship Id="rId403" Type="http://schemas.openxmlformats.org/officeDocument/2006/relationships/slide" Target="slides/slide399.xml"/><Relationship Id="rId6" Type="http://schemas.openxmlformats.org/officeDocument/2006/relationships/slide" Target="slides/slide2.xml"/><Relationship Id="rId238" Type="http://schemas.openxmlformats.org/officeDocument/2006/relationships/slide" Target="slides/slide234.xml"/><Relationship Id="rId445" Type="http://schemas.microsoft.com/office/2016/11/relationships/changesInfo" Target="changesInfos/changesInfo1.xml"/><Relationship Id="rId291" Type="http://schemas.openxmlformats.org/officeDocument/2006/relationships/slide" Target="slides/slide287.xml"/><Relationship Id="rId305" Type="http://schemas.openxmlformats.org/officeDocument/2006/relationships/slide" Target="slides/slide301.xml"/><Relationship Id="rId347" Type="http://schemas.openxmlformats.org/officeDocument/2006/relationships/slide" Target="slides/slide343.xml"/><Relationship Id="rId44" Type="http://schemas.openxmlformats.org/officeDocument/2006/relationships/slide" Target="slides/slide40.xml"/><Relationship Id="rId86" Type="http://schemas.openxmlformats.org/officeDocument/2006/relationships/slide" Target="slides/slide82.xml"/><Relationship Id="rId151" Type="http://schemas.openxmlformats.org/officeDocument/2006/relationships/slide" Target="slides/slide147.xml"/><Relationship Id="rId389" Type="http://schemas.openxmlformats.org/officeDocument/2006/relationships/slide" Target="slides/slide385.xml"/><Relationship Id="rId193" Type="http://schemas.openxmlformats.org/officeDocument/2006/relationships/slide" Target="slides/slide189.xml"/><Relationship Id="rId207" Type="http://schemas.openxmlformats.org/officeDocument/2006/relationships/slide" Target="slides/slide203.xml"/><Relationship Id="rId249" Type="http://schemas.openxmlformats.org/officeDocument/2006/relationships/slide" Target="slides/slide245.xml"/><Relationship Id="rId414" Type="http://schemas.openxmlformats.org/officeDocument/2006/relationships/slide" Target="slides/slide410.xml"/><Relationship Id="rId13" Type="http://schemas.openxmlformats.org/officeDocument/2006/relationships/slide" Target="slides/slide9.xml"/><Relationship Id="rId109" Type="http://schemas.openxmlformats.org/officeDocument/2006/relationships/slide" Target="slides/slide105.xml"/><Relationship Id="rId260" Type="http://schemas.openxmlformats.org/officeDocument/2006/relationships/slide" Target="slides/slide256.xml"/><Relationship Id="rId316" Type="http://schemas.openxmlformats.org/officeDocument/2006/relationships/slide" Target="slides/slide312.xml"/><Relationship Id="rId55" Type="http://schemas.openxmlformats.org/officeDocument/2006/relationships/slide" Target="slides/slide51.xml"/><Relationship Id="rId97" Type="http://schemas.openxmlformats.org/officeDocument/2006/relationships/slide" Target="slides/slide93.xml"/><Relationship Id="rId120" Type="http://schemas.openxmlformats.org/officeDocument/2006/relationships/slide" Target="slides/slide116.xml"/><Relationship Id="rId358" Type="http://schemas.openxmlformats.org/officeDocument/2006/relationships/slide" Target="slides/slide354.xml"/><Relationship Id="rId162" Type="http://schemas.openxmlformats.org/officeDocument/2006/relationships/slide" Target="slides/slide158.xml"/><Relationship Id="rId218" Type="http://schemas.openxmlformats.org/officeDocument/2006/relationships/slide" Target="slides/slide214.xml"/><Relationship Id="rId425" Type="http://schemas.openxmlformats.org/officeDocument/2006/relationships/slide" Target="slides/slide421.xml"/><Relationship Id="rId271" Type="http://schemas.openxmlformats.org/officeDocument/2006/relationships/slide" Target="slides/slide267.xml"/><Relationship Id="rId24" Type="http://schemas.openxmlformats.org/officeDocument/2006/relationships/slide" Target="slides/slide20.xml"/><Relationship Id="rId66" Type="http://schemas.openxmlformats.org/officeDocument/2006/relationships/slide" Target="slides/slide62.xml"/><Relationship Id="rId131" Type="http://schemas.openxmlformats.org/officeDocument/2006/relationships/slide" Target="slides/slide127.xml"/><Relationship Id="rId327" Type="http://schemas.openxmlformats.org/officeDocument/2006/relationships/slide" Target="slides/slide323.xml"/><Relationship Id="rId369" Type="http://schemas.openxmlformats.org/officeDocument/2006/relationships/slide" Target="slides/slide365.xml"/><Relationship Id="rId173" Type="http://schemas.openxmlformats.org/officeDocument/2006/relationships/slide" Target="slides/slide169.xml"/><Relationship Id="rId229" Type="http://schemas.openxmlformats.org/officeDocument/2006/relationships/slide" Target="slides/slide225.xml"/><Relationship Id="rId380" Type="http://schemas.openxmlformats.org/officeDocument/2006/relationships/slide" Target="slides/slide376.xml"/><Relationship Id="rId436" Type="http://schemas.openxmlformats.org/officeDocument/2006/relationships/slide" Target="slides/slide432.xml"/><Relationship Id="rId240" Type="http://schemas.openxmlformats.org/officeDocument/2006/relationships/slide" Target="slides/slide236.xml"/><Relationship Id="rId35" Type="http://schemas.openxmlformats.org/officeDocument/2006/relationships/slide" Target="slides/slide31.xml"/><Relationship Id="rId77" Type="http://schemas.openxmlformats.org/officeDocument/2006/relationships/slide" Target="slides/slide73.xml"/><Relationship Id="rId100" Type="http://schemas.openxmlformats.org/officeDocument/2006/relationships/slide" Target="slides/slide96.xml"/><Relationship Id="rId282" Type="http://schemas.openxmlformats.org/officeDocument/2006/relationships/slide" Target="slides/slide278.xml"/><Relationship Id="rId338" Type="http://schemas.openxmlformats.org/officeDocument/2006/relationships/slide" Target="slides/slide334.xml"/><Relationship Id="rId8" Type="http://schemas.openxmlformats.org/officeDocument/2006/relationships/slide" Target="slides/slide4.xml"/><Relationship Id="rId142" Type="http://schemas.openxmlformats.org/officeDocument/2006/relationships/slide" Target="slides/slide138.xml"/><Relationship Id="rId184" Type="http://schemas.openxmlformats.org/officeDocument/2006/relationships/slide" Target="slides/slide180.xml"/><Relationship Id="rId391" Type="http://schemas.openxmlformats.org/officeDocument/2006/relationships/slide" Target="slides/slide387.xml"/><Relationship Id="rId405" Type="http://schemas.openxmlformats.org/officeDocument/2006/relationships/slide" Target="slides/slide401.xml"/><Relationship Id="rId251" Type="http://schemas.openxmlformats.org/officeDocument/2006/relationships/slide" Target="slides/slide247.xml"/><Relationship Id="rId46" Type="http://schemas.openxmlformats.org/officeDocument/2006/relationships/slide" Target="slides/slide42.xml"/><Relationship Id="rId293" Type="http://schemas.openxmlformats.org/officeDocument/2006/relationships/slide" Target="slides/slide289.xml"/><Relationship Id="rId307" Type="http://schemas.openxmlformats.org/officeDocument/2006/relationships/slide" Target="slides/slide303.xml"/><Relationship Id="rId349" Type="http://schemas.openxmlformats.org/officeDocument/2006/relationships/slide" Target="slides/slide345.xml"/><Relationship Id="rId88" Type="http://schemas.openxmlformats.org/officeDocument/2006/relationships/slide" Target="slides/slide84.xml"/><Relationship Id="rId111" Type="http://schemas.openxmlformats.org/officeDocument/2006/relationships/slide" Target="slides/slide107.xml"/><Relationship Id="rId153" Type="http://schemas.openxmlformats.org/officeDocument/2006/relationships/slide" Target="slides/slide149.xml"/><Relationship Id="rId195" Type="http://schemas.openxmlformats.org/officeDocument/2006/relationships/slide" Target="slides/slide191.xml"/><Relationship Id="rId209" Type="http://schemas.openxmlformats.org/officeDocument/2006/relationships/slide" Target="slides/slide205.xml"/><Relationship Id="rId360" Type="http://schemas.openxmlformats.org/officeDocument/2006/relationships/slide" Target="slides/slide356.xml"/><Relationship Id="rId416" Type="http://schemas.openxmlformats.org/officeDocument/2006/relationships/slide" Target="slides/slide412.xml"/><Relationship Id="rId220" Type="http://schemas.openxmlformats.org/officeDocument/2006/relationships/slide" Target="slides/slide216.xml"/><Relationship Id="rId15" Type="http://schemas.openxmlformats.org/officeDocument/2006/relationships/slide" Target="slides/slide11.xml"/><Relationship Id="rId57" Type="http://schemas.openxmlformats.org/officeDocument/2006/relationships/slide" Target="slides/slide53.xml"/><Relationship Id="rId262" Type="http://schemas.openxmlformats.org/officeDocument/2006/relationships/slide" Target="slides/slide258.xml"/><Relationship Id="rId318" Type="http://schemas.openxmlformats.org/officeDocument/2006/relationships/slide" Target="slides/slide314.xml"/><Relationship Id="rId99" Type="http://schemas.openxmlformats.org/officeDocument/2006/relationships/slide" Target="slides/slide95.xml"/><Relationship Id="rId122" Type="http://schemas.openxmlformats.org/officeDocument/2006/relationships/slide" Target="slides/slide118.xml"/><Relationship Id="rId164" Type="http://schemas.openxmlformats.org/officeDocument/2006/relationships/slide" Target="slides/slide160.xml"/><Relationship Id="rId371" Type="http://schemas.openxmlformats.org/officeDocument/2006/relationships/slide" Target="slides/slide367.xml"/><Relationship Id="rId427" Type="http://schemas.openxmlformats.org/officeDocument/2006/relationships/slide" Target="slides/slide423.xml"/><Relationship Id="rId26" Type="http://schemas.openxmlformats.org/officeDocument/2006/relationships/slide" Target="slides/slide22.xml"/><Relationship Id="rId231" Type="http://schemas.openxmlformats.org/officeDocument/2006/relationships/slide" Target="slides/slide227.xml"/><Relationship Id="rId273" Type="http://schemas.openxmlformats.org/officeDocument/2006/relationships/slide" Target="slides/slide269.xml"/><Relationship Id="rId329" Type="http://schemas.openxmlformats.org/officeDocument/2006/relationships/slide" Target="slides/slide325.xml"/><Relationship Id="rId68" Type="http://schemas.openxmlformats.org/officeDocument/2006/relationships/slide" Target="slides/slide64.xml"/><Relationship Id="rId133" Type="http://schemas.openxmlformats.org/officeDocument/2006/relationships/slide" Target="slides/slide129.xml"/><Relationship Id="rId175" Type="http://schemas.openxmlformats.org/officeDocument/2006/relationships/slide" Target="slides/slide171.xml"/><Relationship Id="rId340" Type="http://schemas.openxmlformats.org/officeDocument/2006/relationships/slide" Target="slides/slide336.xml"/><Relationship Id="rId200" Type="http://schemas.openxmlformats.org/officeDocument/2006/relationships/slide" Target="slides/slide196.xml"/><Relationship Id="rId382" Type="http://schemas.openxmlformats.org/officeDocument/2006/relationships/slide" Target="slides/slide378.xml"/><Relationship Id="rId438" Type="http://schemas.openxmlformats.org/officeDocument/2006/relationships/slide" Target="slides/slide434.xml"/><Relationship Id="rId242" Type="http://schemas.openxmlformats.org/officeDocument/2006/relationships/slide" Target="slides/slide238.xml"/><Relationship Id="rId284" Type="http://schemas.openxmlformats.org/officeDocument/2006/relationships/slide" Target="slides/slide280.xml"/><Relationship Id="rId37" Type="http://schemas.openxmlformats.org/officeDocument/2006/relationships/slide" Target="slides/slide33.xml"/><Relationship Id="rId79" Type="http://schemas.openxmlformats.org/officeDocument/2006/relationships/slide" Target="slides/slide75.xml"/><Relationship Id="rId102" Type="http://schemas.openxmlformats.org/officeDocument/2006/relationships/slide" Target="slides/slide98.xml"/><Relationship Id="rId144" Type="http://schemas.openxmlformats.org/officeDocument/2006/relationships/slide" Target="slides/slide140.xml"/><Relationship Id="rId90" Type="http://schemas.openxmlformats.org/officeDocument/2006/relationships/slide" Target="slides/slide86.xml"/><Relationship Id="rId186" Type="http://schemas.openxmlformats.org/officeDocument/2006/relationships/slide" Target="slides/slide182.xml"/><Relationship Id="rId351" Type="http://schemas.openxmlformats.org/officeDocument/2006/relationships/slide" Target="slides/slide347.xml"/><Relationship Id="rId393" Type="http://schemas.openxmlformats.org/officeDocument/2006/relationships/slide" Target="slides/slide389.xml"/><Relationship Id="rId407" Type="http://schemas.openxmlformats.org/officeDocument/2006/relationships/slide" Target="slides/slide403.xml"/><Relationship Id="rId211" Type="http://schemas.openxmlformats.org/officeDocument/2006/relationships/slide" Target="slides/slide207.xml"/><Relationship Id="rId253" Type="http://schemas.openxmlformats.org/officeDocument/2006/relationships/slide" Target="slides/slide249.xml"/><Relationship Id="rId295" Type="http://schemas.openxmlformats.org/officeDocument/2006/relationships/slide" Target="slides/slide291.xml"/><Relationship Id="rId309" Type="http://schemas.openxmlformats.org/officeDocument/2006/relationships/slide" Target="slides/slide305.xml"/><Relationship Id="rId48" Type="http://schemas.openxmlformats.org/officeDocument/2006/relationships/slide" Target="slides/slide44.xml"/><Relationship Id="rId113" Type="http://schemas.openxmlformats.org/officeDocument/2006/relationships/slide" Target="slides/slide109.xml"/><Relationship Id="rId320" Type="http://schemas.openxmlformats.org/officeDocument/2006/relationships/slide" Target="slides/slide316.xml"/><Relationship Id="rId155" Type="http://schemas.openxmlformats.org/officeDocument/2006/relationships/slide" Target="slides/slide151.xml"/><Relationship Id="rId197" Type="http://schemas.openxmlformats.org/officeDocument/2006/relationships/slide" Target="slides/slide193.xml"/><Relationship Id="rId362" Type="http://schemas.openxmlformats.org/officeDocument/2006/relationships/slide" Target="slides/slide358.xml"/><Relationship Id="rId418" Type="http://schemas.openxmlformats.org/officeDocument/2006/relationships/slide" Target="slides/slide414.xml"/><Relationship Id="rId222" Type="http://schemas.openxmlformats.org/officeDocument/2006/relationships/slide" Target="slides/slide218.xml"/><Relationship Id="rId264" Type="http://schemas.openxmlformats.org/officeDocument/2006/relationships/slide" Target="slides/slide260.xml"/><Relationship Id="rId17" Type="http://schemas.openxmlformats.org/officeDocument/2006/relationships/slide" Target="slides/slide13.xml"/><Relationship Id="rId59" Type="http://schemas.openxmlformats.org/officeDocument/2006/relationships/slide" Target="slides/slide55.xml"/><Relationship Id="rId124" Type="http://schemas.openxmlformats.org/officeDocument/2006/relationships/slide" Target="slides/slide120.xml"/><Relationship Id="rId70" Type="http://schemas.openxmlformats.org/officeDocument/2006/relationships/slide" Target="slides/slide66.xml"/><Relationship Id="rId166" Type="http://schemas.openxmlformats.org/officeDocument/2006/relationships/slide" Target="slides/slide162.xml"/><Relationship Id="rId331" Type="http://schemas.openxmlformats.org/officeDocument/2006/relationships/slide" Target="slides/slide327.xml"/><Relationship Id="rId373" Type="http://schemas.openxmlformats.org/officeDocument/2006/relationships/slide" Target="slides/slide369.xml"/><Relationship Id="rId429" Type="http://schemas.openxmlformats.org/officeDocument/2006/relationships/slide" Target="slides/slide425.xml"/><Relationship Id="rId1" Type="http://schemas.openxmlformats.org/officeDocument/2006/relationships/customXml" Target="../customXml/item1.xml"/><Relationship Id="rId233" Type="http://schemas.openxmlformats.org/officeDocument/2006/relationships/slide" Target="slides/slide229.xml"/><Relationship Id="rId440" Type="http://schemas.openxmlformats.org/officeDocument/2006/relationships/handoutMaster" Target="handoutMasters/handoutMaster1.xml"/><Relationship Id="rId28" Type="http://schemas.openxmlformats.org/officeDocument/2006/relationships/slide" Target="slides/slide24.xml"/><Relationship Id="rId275" Type="http://schemas.openxmlformats.org/officeDocument/2006/relationships/slide" Target="slides/slide271.xml"/><Relationship Id="rId300" Type="http://schemas.openxmlformats.org/officeDocument/2006/relationships/slide" Target="slides/slide296.xml"/><Relationship Id="rId81" Type="http://schemas.openxmlformats.org/officeDocument/2006/relationships/slide" Target="slides/slide77.xml"/><Relationship Id="rId135" Type="http://schemas.openxmlformats.org/officeDocument/2006/relationships/slide" Target="slides/slide131.xml"/><Relationship Id="rId177" Type="http://schemas.openxmlformats.org/officeDocument/2006/relationships/slide" Target="slides/slide173.xml"/><Relationship Id="rId342" Type="http://schemas.openxmlformats.org/officeDocument/2006/relationships/slide" Target="slides/slide338.xml"/><Relationship Id="rId384" Type="http://schemas.openxmlformats.org/officeDocument/2006/relationships/slide" Target="slides/slide380.xml"/><Relationship Id="rId202" Type="http://schemas.openxmlformats.org/officeDocument/2006/relationships/slide" Target="slides/slide198.xml"/><Relationship Id="rId244" Type="http://schemas.openxmlformats.org/officeDocument/2006/relationships/slide" Target="slides/slide2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yk Machel" userId="bac18e48-6027-43a7-ad6c-908677cc280e" providerId="ADAL" clId="{8B62A2C2-DC80-4A13-AC30-07F24C473E94}"/>
    <pc:docChg chg="modSld">
      <pc:chgData name="Patryk Machel" userId="bac18e48-6027-43a7-ad6c-908677cc280e" providerId="ADAL" clId="{8B62A2C2-DC80-4A13-AC30-07F24C473E94}" dt="2026-05-11T09:25:13.396" v="37" actId="1036"/>
      <pc:docMkLst>
        <pc:docMk/>
      </pc:docMkLst>
      <pc:sldChg chg="addSp modSp mod">
        <pc:chgData name="Patryk Machel" userId="bac18e48-6027-43a7-ad6c-908677cc280e" providerId="ADAL" clId="{8B62A2C2-DC80-4A13-AC30-07F24C473E94}" dt="2026-05-11T09:25:13.396" v="37" actId="1036"/>
        <pc:sldMkLst>
          <pc:docMk/>
          <pc:sldMk cId="2974882466" sldId="257"/>
        </pc:sldMkLst>
        <pc:spChg chg="mod">
          <ac:chgData name="Patryk Machel" userId="bac18e48-6027-43a7-ad6c-908677cc280e" providerId="ADAL" clId="{8B62A2C2-DC80-4A13-AC30-07F24C473E94}" dt="2026-05-11T09:25:13.396" v="37" actId="1036"/>
          <ac:spMkLst>
            <pc:docMk/>
            <pc:sldMk cId="2974882466" sldId="257"/>
            <ac:spMk id="2" creationId="{6AC9C824-713E-18B6-AE8B-F5FD378D960E}"/>
          </ac:spMkLst>
        </pc:spChg>
        <pc:spChg chg="add mod">
          <ac:chgData name="Patryk Machel" userId="bac18e48-6027-43a7-ad6c-908677cc280e" providerId="ADAL" clId="{8B62A2C2-DC80-4A13-AC30-07F24C473E94}" dt="2026-05-11T09:24:36.113" v="1" actId="1076"/>
          <ac:spMkLst>
            <pc:docMk/>
            <pc:sldMk cId="2974882466" sldId="257"/>
            <ac:spMk id="9" creationId="{E8CFC568-0E6D-424B-ACA3-843AEABA3BF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a:extLst>
              <a:ext uri="{FF2B5EF4-FFF2-40B4-BE49-F238E27FC236}">
                <a16:creationId xmlns:a16="http://schemas.microsoft.com/office/drawing/2014/main" id="{76B2D2A8-A0DA-3F2A-9AEB-F02FCF55E163}"/>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a:defRPr sz="1200"/>
            </a:lvl1pPr>
          </a:lstStyle>
          <a:p>
            <a:endParaRPr lang="pl-PL"/>
          </a:p>
        </p:txBody>
      </p:sp>
      <p:sp>
        <p:nvSpPr>
          <p:cNvPr id="3" name="Symbol zastępczy daty 2">
            <a:extLst>
              <a:ext uri="{FF2B5EF4-FFF2-40B4-BE49-F238E27FC236}">
                <a16:creationId xmlns:a16="http://schemas.microsoft.com/office/drawing/2014/main" id="{65F5876B-A505-130C-B28A-5F070C3F6EE6}"/>
              </a:ext>
            </a:extLst>
          </p:cNvPr>
          <p:cNvSpPr>
            <a:spLocks noGrp="1"/>
          </p:cNvSpPr>
          <p:nvPr>
            <p:ph type="dt" sz="quarter" idx="1"/>
          </p:nvPr>
        </p:nvSpPr>
        <p:spPr>
          <a:xfrm>
            <a:off x="3849688" y="0"/>
            <a:ext cx="2946400" cy="495300"/>
          </a:xfrm>
          <a:prstGeom prst="rect">
            <a:avLst/>
          </a:prstGeom>
        </p:spPr>
        <p:txBody>
          <a:bodyPr vert="horz" lIns="91440" tIns="45720" rIns="91440" bIns="45720" rtlCol="0"/>
          <a:lstStyle>
            <a:lvl1pPr algn="r">
              <a:defRPr sz="1200"/>
            </a:lvl1pPr>
          </a:lstStyle>
          <a:p>
            <a:fld id="{FF18D8D7-6C34-42CE-9FED-828E6DB9D58F}" type="datetimeFigureOut">
              <a:rPr lang="pl-PL" smtClean="0"/>
              <a:t>11.05.2026</a:t>
            </a:fld>
            <a:endParaRPr lang="pl-PL"/>
          </a:p>
        </p:txBody>
      </p:sp>
      <p:sp>
        <p:nvSpPr>
          <p:cNvPr id="4" name="Symbol zastępczy stopki 3">
            <a:extLst>
              <a:ext uri="{FF2B5EF4-FFF2-40B4-BE49-F238E27FC236}">
                <a16:creationId xmlns:a16="http://schemas.microsoft.com/office/drawing/2014/main" id="{2D1134E2-520C-5B48-874A-9B25DAE77BD5}"/>
              </a:ext>
            </a:extLst>
          </p:cNvPr>
          <p:cNvSpPr>
            <a:spLocks noGrp="1"/>
          </p:cNvSpPr>
          <p:nvPr>
            <p:ph type="ftr" sz="quarter" idx="2"/>
          </p:nvPr>
        </p:nvSpPr>
        <p:spPr>
          <a:xfrm>
            <a:off x="0" y="9377363"/>
            <a:ext cx="2946400" cy="495300"/>
          </a:xfrm>
          <a:prstGeom prst="rect">
            <a:avLst/>
          </a:prstGeom>
        </p:spPr>
        <p:txBody>
          <a:bodyPr vert="horz" lIns="91440" tIns="45720" rIns="91440" bIns="45720" rtlCol="0" anchor="b"/>
          <a:lstStyle>
            <a:lvl1pPr algn="l">
              <a:defRPr sz="1200"/>
            </a:lvl1pPr>
          </a:lstStyle>
          <a:p>
            <a:endParaRPr lang="pl-PL"/>
          </a:p>
        </p:txBody>
      </p:sp>
      <p:sp>
        <p:nvSpPr>
          <p:cNvPr id="5" name="Symbol zastępczy numeru slajdu 4">
            <a:extLst>
              <a:ext uri="{FF2B5EF4-FFF2-40B4-BE49-F238E27FC236}">
                <a16:creationId xmlns:a16="http://schemas.microsoft.com/office/drawing/2014/main" id="{10598ED9-2F4E-3795-AEFA-2F502216C2BA}"/>
              </a:ext>
            </a:extLst>
          </p:cNvPr>
          <p:cNvSpPr>
            <a:spLocks noGrp="1"/>
          </p:cNvSpPr>
          <p:nvPr>
            <p:ph type="sldNum" sz="quarter" idx="3"/>
          </p:nvPr>
        </p:nvSpPr>
        <p:spPr>
          <a:xfrm>
            <a:off x="3849688" y="9377363"/>
            <a:ext cx="2946400" cy="495300"/>
          </a:xfrm>
          <a:prstGeom prst="rect">
            <a:avLst/>
          </a:prstGeom>
        </p:spPr>
        <p:txBody>
          <a:bodyPr vert="horz" lIns="91440" tIns="45720" rIns="91440" bIns="45720" rtlCol="0" anchor="b"/>
          <a:lstStyle>
            <a:lvl1pPr algn="r">
              <a:defRPr sz="1200"/>
            </a:lvl1pPr>
          </a:lstStyle>
          <a:p>
            <a:fld id="{C57CF9BA-51A1-463C-B244-624C6798C730}" type="slidenum">
              <a:rPr lang="pl-PL" smtClean="0"/>
              <a:t>‹#›</a:t>
            </a:fld>
            <a:endParaRPr lang="pl-PL"/>
          </a:p>
        </p:txBody>
      </p:sp>
    </p:spTree>
    <p:extLst>
      <p:ext uri="{BB962C8B-B14F-4D97-AF65-F5344CB8AC3E}">
        <p14:creationId xmlns:p14="http://schemas.microsoft.com/office/powerpoint/2010/main" val="154533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45659" cy="49534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50443" y="0"/>
            <a:ext cx="2945659" cy="495348"/>
          </a:xfrm>
          <a:prstGeom prst="rect">
            <a:avLst/>
          </a:prstGeom>
        </p:spPr>
        <p:txBody>
          <a:bodyPr vert="horz" lIns="91440" tIns="45720" rIns="91440" bIns="45720" rtlCol="0"/>
          <a:lstStyle>
            <a:lvl1pPr algn="r">
              <a:defRPr sz="1200"/>
            </a:lvl1pPr>
          </a:lstStyle>
          <a:p>
            <a:fld id="{6C9B4377-C822-4724-B247-661480B28BB4}" type="datetimeFigureOut">
              <a:rPr lang="pl-PL" smtClean="0"/>
              <a:t>11.05.2026</a:t>
            </a:fld>
            <a:endParaRPr lang="pl-PL"/>
          </a:p>
        </p:txBody>
      </p:sp>
      <p:sp>
        <p:nvSpPr>
          <p:cNvPr id="4" name="Symbol zastępczy obrazu slajdu 3"/>
          <p:cNvSpPr>
            <a:spLocks noGrp="1" noRot="1" noChangeAspect="1"/>
          </p:cNvSpPr>
          <p:nvPr>
            <p:ph type="sldImg" idx="2"/>
          </p:nvPr>
        </p:nvSpPr>
        <p:spPr>
          <a:xfrm>
            <a:off x="438150" y="1233488"/>
            <a:ext cx="5921375" cy="3332162"/>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79768" y="4751219"/>
            <a:ext cx="5438140" cy="3887361"/>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9377317"/>
            <a:ext cx="2945659" cy="49534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50443" y="9377317"/>
            <a:ext cx="2945659" cy="495347"/>
          </a:xfrm>
          <a:prstGeom prst="rect">
            <a:avLst/>
          </a:prstGeom>
        </p:spPr>
        <p:txBody>
          <a:bodyPr vert="horz" lIns="91440" tIns="45720" rIns="91440" bIns="45720" rtlCol="0" anchor="b"/>
          <a:lstStyle>
            <a:lvl1pPr algn="r">
              <a:defRPr sz="1200"/>
            </a:lvl1pPr>
          </a:lstStyle>
          <a:p>
            <a:fld id="{DE5738FE-638C-4AAB-B23C-5725A50CE269}" type="slidenum">
              <a:rPr lang="pl-PL" smtClean="0"/>
              <a:t>‹#›</a:t>
            </a:fld>
            <a:endParaRPr lang="pl-PL"/>
          </a:p>
        </p:txBody>
      </p:sp>
    </p:spTree>
    <p:extLst>
      <p:ext uri="{BB962C8B-B14F-4D97-AF65-F5344CB8AC3E}">
        <p14:creationId xmlns:p14="http://schemas.microsoft.com/office/powerpoint/2010/main" val="134252182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63</a:t>
            </a:fld>
            <a:endParaRPr lang="pl-PL"/>
          </a:p>
        </p:txBody>
      </p:sp>
    </p:spTree>
    <p:extLst>
      <p:ext uri="{BB962C8B-B14F-4D97-AF65-F5344CB8AC3E}">
        <p14:creationId xmlns:p14="http://schemas.microsoft.com/office/powerpoint/2010/main" val="1208744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202</a:t>
            </a:fld>
            <a:endParaRPr lang="pl-PL"/>
          </a:p>
        </p:txBody>
      </p:sp>
    </p:spTree>
    <p:extLst>
      <p:ext uri="{BB962C8B-B14F-4D97-AF65-F5344CB8AC3E}">
        <p14:creationId xmlns:p14="http://schemas.microsoft.com/office/powerpoint/2010/main" val="422282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223</a:t>
            </a:fld>
            <a:endParaRPr lang="pl-PL"/>
          </a:p>
        </p:txBody>
      </p:sp>
    </p:spTree>
    <p:extLst>
      <p:ext uri="{BB962C8B-B14F-4D97-AF65-F5344CB8AC3E}">
        <p14:creationId xmlns:p14="http://schemas.microsoft.com/office/powerpoint/2010/main" val="2816884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257</a:t>
            </a:fld>
            <a:endParaRPr lang="pl-PL"/>
          </a:p>
        </p:txBody>
      </p:sp>
    </p:spTree>
    <p:extLst>
      <p:ext uri="{BB962C8B-B14F-4D97-AF65-F5344CB8AC3E}">
        <p14:creationId xmlns:p14="http://schemas.microsoft.com/office/powerpoint/2010/main" val="4072297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a:p>
        </p:txBody>
      </p:sp>
      <p:sp>
        <p:nvSpPr>
          <p:cNvPr id="4" name="Symbol zastępczy numeru slajdu 3"/>
          <p:cNvSpPr>
            <a:spLocks noGrp="1"/>
          </p:cNvSpPr>
          <p:nvPr>
            <p:ph type="sldNum" sz="quarter" idx="5"/>
          </p:nvPr>
        </p:nvSpPr>
        <p:spPr/>
        <p:txBody>
          <a:bodyPr/>
          <a:lstStyle/>
          <a:p>
            <a:pPr rtl="0"/>
            <a:fld id="{5A9B2C62-FE30-453D-946B-754E9E42C845}" type="slidenum">
              <a:rPr lang="pl-PL" smtClean="0"/>
              <a:t>327</a:t>
            </a:fld>
            <a:endParaRPr lang="pl-PL"/>
          </a:p>
        </p:txBody>
      </p:sp>
    </p:spTree>
    <p:extLst>
      <p:ext uri="{BB962C8B-B14F-4D97-AF65-F5344CB8AC3E}">
        <p14:creationId xmlns:p14="http://schemas.microsoft.com/office/powerpoint/2010/main" val="1014064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raz slajdu — symbol zastępczy 1"/>
          <p:cNvSpPr>
            <a:spLocks noGrp="1" noRot="1" noChangeAspect="1"/>
          </p:cNvSpPr>
          <p:nvPr>
            <p:ph type="sldImg"/>
          </p:nvPr>
        </p:nvSpPr>
        <p:spPr/>
      </p:sp>
      <p:sp>
        <p:nvSpPr>
          <p:cNvPr id="3" name="Notatki — symbol zastępczy 2"/>
          <p:cNvSpPr>
            <a:spLocks noGrp="1"/>
          </p:cNvSpPr>
          <p:nvPr>
            <p:ph type="body" idx="1"/>
          </p:nvPr>
        </p:nvSpPr>
        <p:spPr/>
        <p:txBody>
          <a:bodyPr rtlCol="0"/>
          <a:lstStyle/>
          <a:p>
            <a:pPr rtl="0"/>
            <a:endParaRPr lang="pl-PL"/>
          </a:p>
        </p:txBody>
      </p:sp>
      <p:sp>
        <p:nvSpPr>
          <p:cNvPr id="4" name="Numer slajdu — symbol zastępczy 3"/>
          <p:cNvSpPr>
            <a:spLocks noGrp="1"/>
          </p:cNvSpPr>
          <p:nvPr>
            <p:ph type="sldNum" sz="quarter" idx="5"/>
          </p:nvPr>
        </p:nvSpPr>
        <p:spPr/>
        <p:txBody>
          <a:bodyPr rtlCol="0"/>
          <a:lstStyle/>
          <a:p>
            <a:pPr rtl="0"/>
            <a:fld id="{5A9B2C62-FE30-453D-946B-754E9E42C845}" type="slidenum">
              <a:rPr lang="pl-PL" smtClean="0"/>
              <a:t>338</a:t>
            </a:fld>
            <a:endParaRPr lang="pl-PL"/>
          </a:p>
        </p:txBody>
      </p:sp>
    </p:spTree>
    <p:extLst>
      <p:ext uri="{BB962C8B-B14F-4D97-AF65-F5344CB8AC3E}">
        <p14:creationId xmlns:p14="http://schemas.microsoft.com/office/powerpoint/2010/main" val="62209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344</a:t>
            </a:fld>
            <a:endParaRPr lang="pl-PL"/>
          </a:p>
        </p:txBody>
      </p:sp>
    </p:spTree>
    <p:extLst>
      <p:ext uri="{BB962C8B-B14F-4D97-AF65-F5344CB8AC3E}">
        <p14:creationId xmlns:p14="http://schemas.microsoft.com/office/powerpoint/2010/main" val="3250585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361</a:t>
            </a:fld>
            <a:endParaRPr lang="pl-PL"/>
          </a:p>
        </p:txBody>
      </p:sp>
    </p:spTree>
    <p:extLst>
      <p:ext uri="{BB962C8B-B14F-4D97-AF65-F5344CB8AC3E}">
        <p14:creationId xmlns:p14="http://schemas.microsoft.com/office/powerpoint/2010/main" val="2909359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385</a:t>
            </a:fld>
            <a:endParaRPr lang="pl-PL"/>
          </a:p>
        </p:txBody>
      </p:sp>
    </p:spTree>
    <p:extLst>
      <p:ext uri="{BB962C8B-B14F-4D97-AF65-F5344CB8AC3E}">
        <p14:creationId xmlns:p14="http://schemas.microsoft.com/office/powerpoint/2010/main" val="1854472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pl-PL" dirty="0"/>
          </a:p>
        </p:txBody>
      </p:sp>
      <p:sp>
        <p:nvSpPr>
          <p:cNvPr id="4" name="Symbol zastępczy numeru slajdu 3"/>
          <p:cNvSpPr>
            <a:spLocks noGrp="1"/>
          </p:cNvSpPr>
          <p:nvPr>
            <p:ph type="sldNum" sz="quarter" idx="5"/>
          </p:nvPr>
        </p:nvSpPr>
        <p:spPr/>
        <p:txBody>
          <a:bodyPr/>
          <a:lstStyle/>
          <a:p>
            <a:fld id="{DE5738FE-638C-4AAB-B23C-5725A50CE269}" type="slidenum">
              <a:rPr lang="pl-PL" smtClean="0"/>
              <a:t>421</a:t>
            </a:fld>
            <a:endParaRPr lang="pl-PL"/>
          </a:p>
        </p:txBody>
      </p:sp>
    </p:spTree>
    <p:extLst>
      <p:ext uri="{BB962C8B-B14F-4D97-AF65-F5344CB8AC3E}">
        <p14:creationId xmlns:p14="http://schemas.microsoft.com/office/powerpoint/2010/main" val="981914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30A8FDE-F175-019B-AD20-3761DF995C34}"/>
              </a:ext>
            </a:extLst>
          </p:cNvPr>
          <p:cNvSpPr>
            <a:spLocks noGrp="1"/>
          </p:cNvSpPr>
          <p:nvPr>
            <p:ph type="ctrTitle"/>
          </p:nvPr>
        </p:nvSpPr>
        <p:spPr>
          <a:xfrm>
            <a:off x="1524000" y="1122363"/>
            <a:ext cx="9144000" cy="2387600"/>
          </a:xfrm>
        </p:spPr>
        <p:txBody>
          <a:bodyPr anchor="b"/>
          <a:lstStyle>
            <a:lvl1pPr algn="ctr">
              <a:defRPr sz="6000"/>
            </a:lvl1pPr>
          </a:lstStyle>
          <a:p>
            <a:r>
              <a:rPr lang="pl-PL"/>
              <a:t>Kliknij, aby edytować styl</a:t>
            </a:r>
          </a:p>
        </p:txBody>
      </p:sp>
      <p:sp>
        <p:nvSpPr>
          <p:cNvPr id="3" name="Podtytuł 2">
            <a:extLst>
              <a:ext uri="{FF2B5EF4-FFF2-40B4-BE49-F238E27FC236}">
                <a16:creationId xmlns:a16="http://schemas.microsoft.com/office/drawing/2014/main" id="{AD5ED70A-416E-9EDF-84E2-CA66DA8E56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Symbol zastępczy daty 3">
            <a:extLst>
              <a:ext uri="{FF2B5EF4-FFF2-40B4-BE49-F238E27FC236}">
                <a16:creationId xmlns:a16="http://schemas.microsoft.com/office/drawing/2014/main" id="{FC34DDA9-6E9E-2713-B2E8-7E5AF48402F9}"/>
              </a:ext>
            </a:extLst>
          </p:cNvPr>
          <p:cNvSpPr>
            <a:spLocks noGrp="1"/>
          </p:cNvSpPr>
          <p:nvPr>
            <p:ph type="dt" sz="half" idx="10"/>
          </p:nvPr>
        </p:nvSpPr>
        <p:spPr/>
        <p:txBody>
          <a:bodyPr/>
          <a:lstStyle/>
          <a:p>
            <a:fld id="{A3BE5A44-39AA-49FD-BE1A-F3FFFAC036B7}" type="datetime1">
              <a:rPr lang="pl-PL" smtClean="0"/>
              <a:t>11.05.2026</a:t>
            </a:fld>
            <a:endParaRPr lang="pl-PL"/>
          </a:p>
        </p:txBody>
      </p:sp>
      <p:sp>
        <p:nvSpPr>
          <p:cNvPr id="5" name="Symbol zastępczy stopki 4">
            <a:extLst>
              <a:ext uri="{FF2B5EF4-FFF2-40B4-BE49-F238E27FC236}">
                <a16:creationId xmlns:a16="http://schemas.microsoft.com/office/drawing/2014/main" id="{C86E5799-C3A6-DA58-4732-4FF0C0A1FD7C}"/>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B7ED344F-C741-53E4-2C7B-A29421CBC2EB}"/>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1099117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CBC0EFB-0085-9B75-38B3-BBD050092501}"/>
              </a:ext>
            </a:extLst>
          </p:cNvPr>
          <p:cNvSpPr>
            <a:spLocks noGrp="1"/>
          </p:cNvSpPr>
          <p:nvPr>
            <p:ph type="title"/>
          </p:nvPr>
        </p:nvSpPr>
        <p:spPr/>
        <p:txBody>
          <a:bodyPr/>
          <a:lstStyle/>
          <a:p>
            <a:r>
              <a:rPr lang="pl-PL"/>
              <a:t>Kliknij, aby edytować styl</a:t>
            </a:r>
          </a:p>
        </p:txBody>
      </p:sp>
      <p:sp>
        <p:nvSpPr>
          <p:cNvPr id="3" name="Symbol zastępczy zawartości 2">
            <a:extLst>
              <a:ext uri="{FF2B5EF4-FFF2-40B4-BE49-F238E27FC236}">
                <a16:creationId xmlns:a16="http://schemas.microsoft.com/office/drawing/2014/main" id="{EB1DF2AC-E516-11D6-19F0-30DFE817639D}"/>
              </a:ext>
            </a:extLst>
          </p:cNvPr>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E86A3AEA-37D0-6A97-37CC-A09CA17CA518}"/>
              </a:ext>
            </a:extLst>
          </p:cNvPr>
          <p:cNvSpPr>
            <a:spLocks noGrp="1"/>
          </p:cNvSpPr>
          <p:nvPr>
            <p:ph type="dt" sz="half" idx="10"/>
          </p:nvPr>
        </p:nvSpPr>
        <p:spPr/>
        <p:txBody>
          <a:bodyPr/>
          <a:lstStyle/>
          <a:p>
            <a:fld id="{526E40A3-7E64-45E6-9C9C-241CFE79075A}" type="datetime1">
              <a:rPr lang="pl-PL" smtClean="0"/>
              <a:t>11.05.2026</a:t>
            </a:fld>
            <a:endParaRPr lang="pl-PL"/>
          </a:p>
        </p:txBody>
      </p:sp>
      <p:sp>
        <p:nvSpPr>
          <p:cNvPr id="5" name="Symbol zastępczy stopki 4">
            <a:extLst>
              <a:ext uri="{FF2B5EF4-FFF2-40B4-BE49-F238E27FC236}">
                <a16:creationId xmlns:a16="http://schemas.microsoft.com/office/drawing/2014/main" id="{3599BA4F-5291-5051-2896-717110E9F524}"/>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F69CA07B-7298-BA8D-A9E1-6B0E72933284}"/>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2653936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C62C0D4F-D434-6BBB-3EAF-F21B5F03149F}"/>
              </a:ext>
            </a:extLst>
          </p:cNvPr>
          <p:cNvSpPr>
            <a:spLocks noGrp="1"/>
          </p:cNvSpPr>
          <p:nvPr>
            <p:ph type="title"/>
          </p:nvPr>
        </p:nvSpPr>
        <p:spPr>
          <a:xfrm>
            <a:off x="831850" y="1709738"/>
            <a:ext cx="10515600" cy="2852737"/>
          </a:xfrm>
        </p:spPr>
        <p:txBody>
          <a:bodyPr anchor="b"/>
          <a:lstStyle>
            <a:lvl1pPr>
              <a:defRPr sz="6000"/>
            </a:lvl1pPr>
          </a:lstStyle>
          <a:p>
            <a:r>
              <a:rPr lang="pl-PL"/>
              <a:t>Kliknij, aby edytować styl</a:t>
            </a:r>
          </a:p>
        </p:txBody>
      </p:sp>
      <p:sp>
        <p:nvSpPr>
          <p:cNvPr id="3" name="Symbol zastępczy tekstu 2">
            <a:extLst>
              <a:ext uri="{FF2B5EF4-FFF2-40B4-BE49-F238E27FC236}">
                <a16:creationId xmlns:a16="http://schemas.microsoft.com/office/drawing/2014/main" id="{B47529DC-C151-7057-C51F-E787E778EB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l-PL"/>
              <a:t>Kliknij, aby edytować style wzorca tekstu</a:t>
            </a:r>
          </a:p>
        </p:txBody>
      </p:sp>
      <p:sp>
        <p:nvSpPr>
          <p:cNvPr id="4" name="Symbol zastępczy daty 3">
            <a:extLst>
              <a:ext uri="{FF2B5EF4-FFF2-40B4-BE49-F238E27FC236}">
                <a16:creationId xmlns:a16="http://schemas.microsoft.com/office/drawing/2014/main" id="{89D9AD46-8E63-FDF1-3210-C3F383399BF8}"/>
              </a:ext>
            </a:extLst>
          </p:cNvPr>
          <p:cNvSpPr>
            <a:spLocks noGrp="1"/>
          </p:cNvSpPr>
          <p:nvPr>
            <p:ph type="dt" sz="half" idx="10"/>
          </p:nvPr>
        </p:nvSpPr>
        <p:spPr/>
        <p:txBody>
          <a:bodyPr/>
          <a:lstStyle/>
          <a:p>
            <a:fld id="{669DCED6-C4A4-4041-84EF-7623D54573D0}" type="datetime1">
              <a:rPr lang="pl-PL" smtClean="0"/>
              <a:t>11.05.2026</a:t>
            </a:fld>
            <a:endParaRPr lang="pl-PL"/>
          </a:p>
        </p:txBody>
      </p:sp>
      <p:sp>
        <p:nvSpPr>
          <p:cNvPr id="5" name="Symbol zastępczy stopki 4">
            <a:extLst>
              <a:ext uri="{FF2B5EF4-FFF2-40B4-BE49-F238E27FC236}">
                <a16:creationId xmlns:a16="http://schemas.microsoft.com/office/drawing/2014/main" id="{FE590F37-1BCF-D0EA-FF03-BDB91D021D16}"/>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504CC7EF-7F23-CCEE-F412-694F41FC55DD}"/>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298094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CD606579-3B4B-8717-B41D-4271703B8520}"/>
              </a:ext>
            </a:extLst>
          </p:cNvPr>
          <p:cNvSpPr>
            <a:spLocks noGrp="1"/>
          </p:cNvSpPr>
          <p:nvPr>
            <p:ph type="title"/>
          </p:nvPr>
        </p:nvSpPr>
        <p:spPr/>
        <p:txBody>
          <a:bodyPr/>
          <a:lstStyle/>
          <a:p>
            <a:r>
              <a:rPr lang="pl-PL"/>
              <a:t>Kliknij, aby edytować styl</a:t>
            </a:r>
          </a:p>
        </p:txBody>
      </p:sp>
      <p:sp>
        <p:nvSpPr>
          <p:cNvPr id="3" name="Symbol zastępczy zawartości 2">
            <a:extLst>
              <a:ext uri="{FF2B5EF4-FFF2-40B4-BE49-F238E27FC236}">
                <a16:creationId xmlns:a16="http://schemas.microsoft.com/office/drawing/2014/main" id="{70F19686-AAEC-BC69-1950-DA7719EE59B5}"/>
              </a:ext>
            </a:extLst>
          </p:cNvPr>
          <p:cNvSpPr>
            <a:spLocks noGrp="1"/>
          </p:cNvSpPr>
          <p:nvPr>
            <p:ph sz="half" idx="1"/>
          </p:nvPr>
        </p:nvSpPr>
        <p:spPr>
          <a:xfrm>
            <a:off x="838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a:extLst>
              <a:ext uri="{FF2B5EF4-FFF2-40B4-BE49-F238E27FC236}">
                <a16:creationId xmlns:a16="http://schemas.microsoft.com/office/drawing/2014/main" id="{B1F5772B-E7B4-6A9F-ED17-D79482EC78F1}"/>
              </a:ext>
            </a:extLst>
          </p:cNvPr>
          <p:cNvSpPr>
            <a:spLocks noGrp="1"/>
          </p:cNvSpPr>
          <p:nvPr>
            <p:ph sz="half" idx="2"/>
          </p:nvPr>
        </p:nvSpPr>
        <p:spPr>
          <a:xfrm>
            <a:off x="6172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a:extLst>
              <a:ext uri="{FF2B5EF4-FFF2-40B4-BE49-F238E27FC236}">
                <a16:creationId xmlns:a16="http://schemas.microsoft.com/office/drawing/2014/main" id="{4E31630E-1686-F105-9505-0273922A6FEA}"/>
              </a:ext>
            </a:extLst>
          </p:cNvPr>
          <p:cNvSpPr>
            <a:spLocks noGrp="1"/>
          </p:cNvSpPr>
          <p:nvPr>
            <p:ph type="dt" sz="half" idx="10"/>
          </p:nvPr>
        </p:nvSpPr>
        <p:spPr/>
        <p:txBody>
          <a:bodyPr/>
          <a:lstStyle/>
          <a:p>
            <a:fld id="{6C260014-B5DB-4B17-9CD7-CEB2F67F6D67}" type="datetime1">
              <a:rPr lang="pl-PL" smtClean="0"/>
              <a:t>11.05.2026</a:t>
            </a:fld>
            <a:endParaRPr lang="pl-PL"/>
          </a:p>
        </p:txBody>
      </p:sp>
      <p:sp>
        <p:nvSpPr>
          <p:cNvPr id="6" name="Symbol zastępczy stopki 5">
            <a:extLst>
              <a:ext uri="{FF2B5EF4-FFF2-40B4-BE49-F238E27FC236}">
                <a16:creationId xmlns:a16="http://schemas.microsoft.com/office/drawing/2014/main" id="{D33CF22C-0A4D-A07B-AC80-25B2D2913428}"/>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245BA91C-2399-0CCB-9A06-7FAFB267B174}"/>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2042618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A7498DD-F6AE-11B2-52C9-D16CA5B292C1}"/>
              </a:ext>
            </a:extLst>
          </p:cNvPr>
          <p:cNvSpPr>
            <a:spLocks noGrp="1"/>
          </p:cNvSpPr>
          <p:nvPr>
            <p:ph type="title"/>
          </p:nvPr>
        </p:nvSpPr>
        <p:spPr>
          <a:xfrm>
            <a:off x="839788" y="365125"/>
            <a:ext cx="10515600" cy="1325563"/>
          </a:xfrm>
        </p:spPr>
        <p:txBody>
          <a:bodyPr/>
          <a:lstStyle/>
          <a:p>
            <a:r>
              <a:rPr lang="pl-PL"/>
              <a:t>Kliknij, aby edytować styl</a:t>
            </a:r>
          </a:p>
        </p:txBody>
      </p:sp>
      <p:sp>
        <p:nvSpPr>
          <p:cNvPr id="3" name="Symbol zastępczy tekstu 2">
            <a:extLst>
              <a:ext uri="{FF2B5EF4-FFF2-40B4-BE49-F238E27FC236}">
                <a16:creationId xmlns:a16="http://schemas.microsoft.com/office/drawing/2014/main" id="{1B14B7F3-43A1-8B1A-8EFF-42095841F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a:extLst>
              <a:ext uri="{FF2B5EF4-FFF2-40B4-BE49-F238E27FC236}">
                <a16:creationId xmlns:a16="http://schemas.microsoft.com/office/drawing/2014/main" id="{1FB3BE9F-137A-1B07-3E0C-703FEBF570F0}"/>
              </a:ext>
            </a:extLst>
          </p:cNvPr>
          <p:cNvSpPr>
            <a:spLocks noGrp="1"/>
          </p:cNvSpPr>
          <p:nvPr>
            <p:ph sz="half" idx="2"/>
          </p:nvPr>
        </p:nvSpPr>
        <p:spPr>
          <a:xfrm>
            <a:off x="839788" y="2505075"/>
            <a:ext cx="515778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a:extLst>
              <a:ext uri="{FF2B5EF4-FFF2-40B4-BE49-F238E27FC236}">
                <a16:creationId xmlns:a16="http://schemas.microsoft.com/office/drawing/2014/main" id="{0A4B81D5-EF1F-D54B-66DB-98B6E14FC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a:extLst>
              <a:ext uri="{FF2B5EF4-FFF2-40B4-BE49-F238E27FC236}">
                <a16:creationId xmlns:a16="http://schemas.microsoft.com/office/drawing/2014/main" id="{08989F91-7E6B-AC80-A1B3-7AE222DF6DC1}"/>
              </a:ext>
            </a:extLst>
          </p:cNvPr>
          <p:cNvSpPr>
            <a:spLocks noGrp="1"/>
          </p:cNvSpPr>
          <p:nvPr>
            <p:ph sz="quarter" idx="4"/>
          </p:nvPr>
        </p:nvSpPr>
        <p:spPr>
          <a:xfrm>
            <a:off x="6172200" y="2505075"/>
            <a:ext cx="51831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a:extLst>
              <a:ext uri="{FF2B5EF4-FFF2-40B4-BE49-F238E27FC236}">
                <a16:creationId xmlns:a16="http://schemas.microsoft.com/office/drawing/2014/main" id="{0DF8C7F4-B776-C32B-E060-3E7CDF4C72CA}"/>
              </a:ext>
            </a:extLst>
          </p:cNvPr>
          <p:cNvSpPr>
            <a:spLocks noGrp="1"/>
          </p:cNvSpPr>
          <p:nvPr>
            <p:ph type="dt" sz="half" idx="10"/>
          </p:nvPr>
        </p:nvSpPr>
        <p:spPr/>
        <p:txBody>
          <a:bodyPr/>
          <a:lstStyle/>
          <a:p>
            <a:fld id="{A50B5EEB-BBB6-4814-ABEB-896A3CA32802}" type="datetime1">
              <a:rPr lang="pl-PL" smtClean="0"/>
              <a:t>11.05.2026</a:t>
            </a:fld>
            <a:endParaRPr lang="pl-PL"/>
          </a:p>
        </p:txBody>
      </p:sp>
      <p:sp>
        <p:nvSpPr>
          <p:cNvPr id="8" name="Symbol zastępczy stopki 7">
            <a:extLst>
              <a:ext uri="{FF2B5EF4-FFF2-40B4-BE49-F238E27FC236}">
                <a16:creationId xmlns:a16="http://schemas.microsoft.com/office/drawing/2014/main" id="{35E3F5BB-7DE1-79AD-8CBC-17F5FD22F1B1}"/>
              </a:ext>
            </a:extLst>
          </p:cNvPr>
          <p:cNvSpPr>
            <a:spLocks noGrp="1"/>
          </p:cNvSpPr>
          <p:nvPr>
            <p:ph type="ftr" sz="quarter" idx="11"/>
          </p:nvPr>
        </p:nvSpPr>
        <p:spPr/>
        <p:txBody>
          <a:bodyPr/>
          <a:lstStyle/>
          <a:p>
            <a:endParaRPr lang="pl-PL"/>
          </a:p>
        </p:txBody>
      </p:sp>
      <p:sp>
        <p:nvSpPr>
          <p:cNvPr id="9" name="Symbol zastępczy numeru slajdu 8">
            <a:extLst>
              <a:ext uri="{FF2B5EF4-FFF2-40B4-BE49-F238E27FC236}">
                <a16:creationId xmlns:a16="http://schemas.microsoft.com/office/drawing/2014/main" id="{F578B320-8015-1E58-9BDF-5703D46F12CF}"/>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4030424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75313B0-C6F3-7EFF-A5D8-0B151C572382}"/>
              </a:ext>
            </a:extLst>
          </p:cNvPr>
          <p:cNvSpPr>
            <a:spLocks noGrp="1"/>
          </p:cNvSpPr>
          <p:nvPr>
            <p:ph type="title"/>
          </p:nvPr>
        </p:nvSpPr>
        <p:spPr/>
        <p:txBody>
          <a:bodyPr/>
          <a:lstStyle/>
          <a:p>
            <a:r>
              <a:rPr lang="pl-PL"/>
              <a:t>Kliknij, aby edytować styl</a:t>
            </a:r>
          </a:p>
        </p:txBody>
      </p:sp>
      <p:sp>
        <p:nvSpPr>
          <p:cNvPr id="3" name="Symbol zastępczy daty 2">
            <a:extLst>
              <a:ext uri="{FF2B5EF4-FFF2-40B4-BE49-F238E27FC236}">
                <a16:creationId xmlns:a16="http://schemas.microsoft.com/office/drawing/2014/main" id="{0BFF5156-CDF7-C60A-6DD6-D4035381EF86}"/>
              </a:ext>
            </a:extLst>
          </p:cNvPr>
          <p:cNvSpPr>
            <a:spLocks noGrp="1"/>
          </p:cNvSpPr>
          <p:nvPr>
            <p:ph type="dt" sz="half" idx="10"/>
          </p:nvPr>
        </p:nvSpPr>
        <p:spPr/>
        <p:txBody>
          <a:bodyPr/>
          <a:lstStyle/>
          <a:p>
            <a:fld id="{F0384E21-1799-4A57-9A47-4792AF3484D7}" type="datetime1">
              <a:rPr lang="pl-PL" smtClean="0"/>
              <a:t>11.05.2026</a:t>
            </a:fld>
            <a:endParaRPr lang="pl-PL"/>
          </a:p>
        </p:txBody>
      </p:sp>
      <p:sp>
        <p:nvSpPr>
          <p:cNvPr id="4" name="Symbol zastępczy stopki 3">
            <a:extLst>
              <a:ext uri="{FF2B5EF4-FFF2-40B4-BE49-F238E27FC236}">
                <a16:creationId xmlns:a16="http://schemas.microsoft.com/office/drawing/2014/main" id="{B2CC307F-5DC9-83AF-62FF-CC2DB7609839}"/>
              </a:ext>
            </a:extLst>
          </p:cNvPr>
          <p:cNvSpPr>
            <a:spLocks noGrp="1"/>
          </p:cNvSpPr>
          <p:nvPr>
            <p:ph type="ftr" sz="quarter" idx="11"/>
          </p:nvPr>
        </p:nvSpPr>
        <p:spPr/>
        <p:txBody>
          <a:bodyPr/>
          <a:lstStyle/>
          <a:p>
            <a:endParaRPr lang="pl-PL"/>
          </a:p>
        </p:txBody>
      </p:sp>
      <p:sp>
        <p:nvSpPr>
          <p:cNvPr id="5" name="Symbol zastępczy numeru slajdu 4">
            <a:extLst>
              <a:ext uri="{FF2B5EF4-FFF2-40B4-BE49-F238E27FC236}">
                <a16:creationId xmlns:a16="http://schemas.microsoft.com/office/drawing/2014/main" id="{B4FC3640-98B5-062A-6028-1C2FB0CB3DC5}"/>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2239390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a:extLst>
              <a:ext uri="{FF2B5EF4-FFF2-40B4-BE49-F238E27FC236}">
                <a16:creationId xmlns:a16="http://schemas.microsoft.com/office/drawing/2014/main" id="{F0F013B8-5A21-27D9-9A6C-A273D580DE0E}"/>
              </a:ext>
            </a:extLst>
          </p:cNvPr>
          <p:cNvSpPr>
            <a:spLocks noGrp="1"/>
          </p:cNvSpPr>
          <p:nvPr>
            <p:ph type="dt" sz="half" idx="10"/>
          </p:nvPr>
        </p:nvSpPr>
        <p:spPr/>
        <p:txBody>
          <a:bodyPr/>
          <a:lstStyle/>
          <a:p>
            <a:fld id="{611A86EC-E348-4473-A5C3-5EC150ECB24E}" type="datetime1">
              <a:rPr lang="pl-PL" smtClean="0"/>
              <a:t>11.05.2026</a:t>
            </a:fld>
            <a:endParaRPr lang="pl-PL"/>
          </a:p>
        </p:txBody>
      </p:sp>
      <p:sp>
        <p:nvSpPr>
          <p:cNvPr id="3" name="Symbol zastępczy stopki 2">
            <a:extLst>
              <a:ext uri="{FF2B5EF4-FFF2-40B4-BE49-F238E27FC236}">
                <a16:creationId xmlns:a16="http://schemas.microsoft.com/office/drawing/2014/main" id="{57D2D19C-4D78-6151-A5C2-A197AF575D1D}"/>
              </a:ext>
            </a:extLst>
          </p:cNvPr>
          <p:cNvSpPr>
            <a:spLocks noGrp="1"/>
          </p:cNvSpPr>
          <p:nvPr>
            <p:ph type="ftr" sz="quarter" idx="11"/>
          </p:nvPr>
        </p:nvSpPr>
        <p:spPr/>
        <p:txBody>
          <a:bodyPr/>
          <a:lstStyle/>
          <a:p>
            <a:endParaRPr lang="pl-PL"/>
          </a:p>
        </p:txBody>
      </p:sp>
      <p:sp>
        <p:nvSpPr>
          <p:cNvPr id="4" name="Symbol zastępczy numeru slajdu 3">
            <a:extLst>
              <a:ext uri="{FF2B5EF4-FFF2-40B4-BE49-F238E27FC236}">
                <a16:creationId xmlns:a16="http://schemas.microsoft.com/office/drawing/2014/main" id="{DABF1F0B-A426-A9CB-1D58-52DE57C51A86}"/>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1129235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35B124A-365E-92BA-865F-EF58B73AF63B}"/>
              </a:ext>
            </a:extLst>
          </p:cNvPr>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zawartości 2">
            <a:extLst>
              <a:ext uri="{FF2B5EF4-FFF2-40B4-BE49-F238E27FC236}">
                <a16:creationId xmlns:a16="http://schemas.microsoft.com/office/drawing/2014/main" id="{1BF1D5B7-7CD7-6404-FCC6-CF13C7C00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a:extLst>
              <a:ext uri="{FF2B5EF4-FFF2-40B4-BE49-F238E27FC236}">
                <a16:creationId xmlns:a16="http://schemas.microsoft.com/office/drawing/2014/main" id="{1743231C-005F-A255-4B30-FEC6A35ABB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a:extLst>
              <a:ext uri="{FF2B5EF4-FFF2-40B4-BE49-F238E27FC236}">
                <a16:creationId xmlns:a16="http://schemas.microsoft.com/office/drawing/2014/main" id="{EF4064A6-010A-4F1F-7C0D-B10885FA99C5}"/>
              </a:ext>
            </a:extLst>
          </p:cNvPr>
          <p:cNvSpPr>
            <a:spLocks noGrp="1"/>
          </p:cNvSpPr>
          <p:nvPr>
            <p:ph type="dt" sz="half" idx="10"/>
          </p:nvPr>
        </p:nvSpPr>
        <p:spPr/>
        <p:txBody>
          <a:bodyPr/>
          <a:lstStyle/>
          <a:p>
            <a:fld id="{66576C68-AC3B-4E79-99EA-3C921E2C55C2}" type="datetime1">
              <a:rPr lang="pl-PL" smtClean="0"/>
              <a:t>11.05.2026</a:t>
            </a:fld>
            <a:endParaRPr lang="pl-PL"/>
          </a:p>
        </p:txBody>
      </p:sp>
      <p:sp>
        <p:nvSpPr>
          <p:cNvPr id="6" name="Symbol zastępczy stopki 5">
            <a:extLst>
              <a:ext uri="{FF2B5EF4-FFF2-40B4-BE49-F238E27FC236}">
                <a16:creationId xmlns:a16="http://schemas.microsoft.com/office/drawing/2014/main" id="{14D01DD2-D137-F77C-D1F2-1219F8B94C52}"/>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A3CB62BE-2573-3243-BD41-EB76B5E4F327}"/>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1225138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B2F5351-3960-4679-CD24-0EB85B8D5299}"/>
              </a:ext>
            </a:extLst>
          </p:cNvPr>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obrazu 2">
            <a:extLst>
              <a:ext uri="{FF2B5EF4-FFF2-40B4-BE49-F238E27FC236}">
                <a16:creationId xmlns:a16="http://schemas.microsoft.com/office/drawing/2014/main" id="{746DBAF0-310F-3F8E-50A7-8AAEF1B23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Symbol zastępczy tekstu 3">
            <a:extLst>
              <a:ext uri="{FF2B5EF4-FFF2-40B4-BE49-F238E27FC236}">
                <a16:creationId xmlns:a16="http://schemas.microsoft.com/office/drawing/2014/main" id="{161320E7-781C-05FE-5116-5897DC4568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a:extLst>
              <a:ext uri="{FF2B5EF4-FFF2-40B4-BE49-F238E27FC236}">
                <a16:creationId xmlns:a16="http://schemas.microsoft.com/office/drawing/2014/main" id="{7E00E402-F2A8-4D19-34CC-0D8D4B01C607}"/>
              </a:ext>
            </a:extLst>
          </p:cNvPr>
          <p:cNvSpPr>
            <a:spLocks noGrp="1"/>
          </p:cNvSpPr>
          <p:nvPr>
            <p:ph type="dt" sz="half" idx="10"/>
          </p:nvPr>
        </p:nvSpPr>
        <p:spPr/>
        <p:txBody>
          <a:bodyPr/>
          <a:lstStyle/>
          <a:p>
            <a:fld id="{B6E4EE43-8391-40C7-A07C-5A2767A03DFE}" type="datetime1">
              <a:rPr lang="pl-PL" smtClean="0"/>
              <a:t>11.05.2026</a:t>
            </a:fld>
            <a:endParaRPr lang="pl-PL"/>
          </a:p>
        </p:txBody>
      </p:sp>
      <p:sp>
        <p:nvSpPr>
          <p:cNvPr id="6" name="Symbol zastępczy stopki 5">
            <a:extLst>
              <a:ext uri="{FF2B5EF4-FFF2-40B4-BE49-F238E27FC236}">
                <a16:creationId xmlns:a16="http://schemas.microsoft.com/office/drawing/2014/main" id="{71EEC728-EEF1-65A5-0C69-2D32C1FF9FCB}"/>
              </a:ext>
            </a:extLst>
          </p:cNvPr>
          <p:cNvSpPr>
            <a:spLocks noGrp="1"/>
          </p:cNvSpPr>
          <p:nvPr>
            <p:ph type="ftr" sz="quarter" idx="11"/>
          </p:nvPr>
        </p:nvSpPr>
        <p:spPr/>
        <p:txBody>
          <a:bodyPr/>
          <a:lstStyle/>
          <a:p>
            <a:endParaRPr lang="pl-PL"/>
          </a:p>
        </p:txBody>
      </p:sp>
      <p:sp>
        <p:nvSpPr>
          <p:cNvPr id="7" name="Symbol zastępczy numeru slajdu 6">
            <a:extLst>
              <a:ext uri="{FF2B5EF4-FFF2-40B4-BE49-F238E27FC236}">
                <a16:creationId xmlns:a16="http://schemas.microsoft.com/office/drawing/2014/main" id="{CC837555-328B-8495-6340-E63E8ADE9E44}"/>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323387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B145ABB-42D9-42A7-830F-500469E67CD3}"/>
              </a:ext>
            </a:extLst>
          </p:cNvPr>
          <p:cNvSpPr>
            <a:spLocks noGrp="1"/>
          </p:cNvSpPr>
          <p:nvPr>
            <p:ph type="title"/>
          </p:nvPr>
        </p:nvSpPr>
        <p:spPr/>
        <p:txBody>
          <a:bodyPr/>
          <a:lstStyle/>
          <a:p>
            <a:r>
              <a:rPr lang="pl-PL"/>
              <a:t>Kliknij, aby edytować styl</a:t>
            </a:r>
          </a:p>
        </p:txBody>
      </p:sp>
      <p:sp>
        <p:nvSpPr>
          <p:cNvPr id="3" name="Symbol zastępczy tytułu pionowego 2">
            <a:extLst>
              <a:ext uri="{FF2B5EF4-FFF2-40B4-BE49-F238E27FC236}">
                <a16:creationId xmlns:a16="http://schemas.microsoft.com/office/drawing/2014/main" id="{6323F89B-6B6A-4146-9657-D842C2B7EE29}"/>
              </a:ext>
            </a:extLst>
          </p:cNvPr>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F40CBC47-4A44-79AC-1F2B-762B72A1847D}"/>
              </a:ext>
            </a:extLst>
          </p:cNvPr>
          <p:cNvSpPr>
            <a:spLocks noGrp="1"/>
          </p:cNvSpPr>
          <p:nvPr>
            <p:ph type="dt" sz="half" idx="10"/>
          </p:nvPr>
        </p:nvSpPr>
        <p:spPr/>
        <p:txBody>
          <a:bodyPr/>
          <a:lstStyle/>
          <a:p>
            <a:fld id="{DD38527A-05A5-4BA4-9F33-F0ADF2C3E184}" type="datetime1">
              <a:rPr lang="pl-PL" smtClean="0"/>
              <a:t>11.05.2026</a:t>
            </a:fld>
            <a:endParaRPr lang="pl-PL"/>
          </a:p>
        </p:txBody>
      </p:sp>
      <p:sp>
        <p:nvSpPr>
          <p:cNvPr id="5" name="Symbol zastępczy stopki 4">
            <a:extLst>
              <a:ext uri="{FF2B5EF4-FFF2-40B4-BE49-F238E27FC236}">
                <a16:creationId xmlns:a16="http://schemas.microsoft.com/office/drawing/2014/main" id="{28ACAA97-82C3-E6A0-93D8-16F1F5649E34}"/>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96476DFA-6B7B-E3DF-9B9D-165A5A03AA17}"/>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527475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ytuł i zawartość">
    <p:spTree>
      <p:nvGrpSpPr>
        <p:cNvPr id="1" name=""/>
        <p:cNvGrpSpPr/>
        <p:nvPr/>
      </p:nvGrpSpPr>
      <p:grpSpPr>
        <a:xfrm>
          <a:off x="0" y="0"/>
          <a:ext cx="0" cy="0"/>
          <a:chOff x="0" y="0"/>
          <a:chExt cx="0" cy="0"/>
        </a:xfrm>
      </p:grpSpPr>
      <p:sp>
        <p:nvSpPr>
          <p:cNvPr id="22"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pl-PL" sz="1800" b="0" strike="noStrike" spc="-1">
              <a:solidFill>
                <a:schemeClr val="dk1"/>
              </a:solidFill>
              <a:latin typeface="Calibri"/>
            </a:endParaRPr>
          </a:p>
        </p:txBody>
      </p:sp>
      <p:sp>
        <p:nvSpPr>
          <p:cNvPr id="23" name="PlaceHolder 2"/>
          <p:cNvSpPr>
            <a:spLocks noGrp="1"/>
          </p:cNvSpPr>
          <p:nvPr>
            <p:ph/>
          </p:nvPr>
        </p:nvSpPr>
        <p:spPr>
          <a:xfrm>
            <a:off x="838080" y="1825560"/>
            <a:ext cx="10515240" cy="4350960"/>
          </a:xfrm>
          <a:prstGeom prst="rect">
            <a:avLst/>
          </a:prstGeom>
          <a:noFill/>
          <a:ln w="0">
            <a:noFill/>
          </a:ln>
        </p:spPr>
        <p:txBody>
          <a:bodyPr lIns="0" tIns="0" rIns="0" bIns="0" anchor="t">
            <a:normAutofit/>
          </a:bodyPr>
          <a:lstStyle/>
          <a:p>
            <a:pPr indent="0">
              <a:lnSpc>
                <a:spcPct val="90000"/>
              </a:lnSpc>
              <a:spcBef>
                <a:spcPts val="1417"/>
              </a:spcBef>
              <a:buNone/>
            </a:pPr>
            <a:endParaRPr lang="pl-PL" sz="2800" b="0" strike="noStrike" spc="-1">
              <a:solidFill>
                <a:schemeClr val="dk1"/>
              </a:solidFill>
              <a:latin typeface="Calibri"/>
            </a:endParaRPr>
          </a:p>
        </p:txBody>
      </p:sp>
      <p:sp>
        <p:nvSpPr>
          <p:cNvPr id="4" name="PlaceHolder 3"/>
          <p:cNvSpPr>
            <a:spLocks noGrp="1"/>
          </p:cNvSpPr>
          <p:nvPr>
            <p:ph type="ftr" idx="11"/>
          </p:nvPr>
        </p:nvSpPr>
        <p:spPr/>
        <p:txBody>
          <a:bodyPr/>
          <a:lstStyle/>
          <a:p>
            <a:r>
              <a:t>Footer</a:t>
            </a:r>
          </a:p>
        </p:txBody>
      </p:sp>
      <p:sp>
        <p:nvSpPr>
          <p:cNvPr id="5" name="PlaceHolder 4"/>
          <p:cNvSpPr>
            <a:spLocks noGrp="1"/>
          </p:cNvSpPr>
          <p:nvPr>
            <p:ph type="sldNum" idx="12"/>
          </p:nvPr>
        </p:nvSpPr>
        <p:spPr/>
        <p:txBody>
          <a:bodyPr/>
          <a:lstStyle/>
          <a:p>
            <a:fld id="{50826837-FFAC-463B-930D-57E9AD77BA72}" type="slidenum">
              <a:t>‹#›</a:t>
            </a:fld>
            <a:endParaRPr/>
          </a:p>
        </p:txBody>
      </p:sp>
      <p:sp>
        <p:nvSpPr>
          <p:cNvPr id="6" name="PlaceHolder 5"/>
          <p:cNvSpPr>
            <a:spLocks noGrp="1"/>
          </p:cNvSpPr>
          <p:nvPr>
            <p:ph type="dt" idx="10"/>
          </p:nvPr>
        </p:nvSpPr>
        <p:spPr/>
        <p:txBody>
          <a:bodyPr/>
          <a:lstStyle/>
          <a:p>
            <a:endParaRPr/>
          </a:p>
        </p:txBody>
      </p:sp>
    </p:spTree>
    <p:extLst>
      <p:ext uri="{BB962C8B-B14F-4D97-AF65-F5344CB8AC3E}">
        <p14:creationId xmlns:p14="http://schemas.microsoft.com/office/powerpoint/2010/main" val="1275917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a:extLst>
              <a:ext uri="{FF2B5EF4-FFF2-40B4-BE49-F238E27FC236}">
                <a16:creationId xmlns:a16="http://schemas.microsoft.com/office/drawing/2014/main" id="{9BD43841-55B8-7C06-11DF-B940075164ED}"/>
              </a:ext>
            </a:extLst>
          </p:cNvPr>
          <p:cNvSpPr>
            <a:spLocks noGrp="1"/>
          </p:cNvSpPr>
          <p:nvPr>
            <p:ph type="title" orient="vert"/>
          </p:nvPr>
        </p:nvSpPr>
        <p:spPr>
          <a:xfrm>
            <a:off x="8724900" y="365125"/>
            <a:ext cx="2628900" cy="5811838"/>
          </a:xfrm>
        </p:spPr>
        <p:txBody>
          <a:bodyPr vert="eaVert"/>
          <a:lstStyle/>
          <a:p>
            <a:r>
              <a:rPr lang="pl-PL"/>
              <a:t>Kliknij, aby edytować styl</a:t>
            </a:r>
          </a:p>
        </p:txBody>
      </p:sp>
      <p:sp>
        <p:nvSpPr>
          <p:cNvPr id="3" name="Symbol zastępczy tytułu pionowego 2">
            <a:extLst>
              <a:ext uri="{FF2B5EF4-FFF2-40B4-BE49-F238E27FC236}">
                <a16:creationId xmlns:a16="http://schemas.microsoft.com/office/drawing/2014/main" id="{917A7E6C-E807-9721-4103-028A87DC8821}"/>
              </a:ext>
            </a:extLst>
          </p:cNvPr>
          <p:cNvSpPr>
            <a:spLocks noGrp="1"/>
          </p:cNvSpPr>
          <p:nvPr>
            <p:ph type="body" orient="vert" idx="1"/>
          </p:nvPr>
        </p:nvSpPr>
        <p:spPr>
          <a:xfrm>
            <a:off x="838200" y="365125"/>
            <a:ext cx="7734300" cy="5811838"/>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901D3CB1-AEB0-59DB-825F-B5DFD43E83D0}"/>
              </a:ext>
            </a:extLst>
          </p:cNvPr>
          <p:cNvSpPr>
            <a:spLocks noGrp="1"/>
          </p:cNvSpPr>
          <p:nvPr>
            <p:ph type="dt" sz="half" idx="10"/>
          </p:nvPr>
        </p:nvSpPr>
        <p:spPr/>
        <p:txBody>
          <a:bodyPr/>
          <a:lstStyle/>
          <a:p>
            <a:fld id="{3F15CCCA-85E3-48BD-ACA5-78D5BCDA371E}" type="datetime1">
              <a:rPr lang="pl-PL" smtClean="0"/>
              <a:t>11.05.2026</a:t>
            </a:fld>
            <a:endParaRPr lang="pl-PL"/>
          </a:p>
        </p:txBody>
      </p:sp>
      <p:sp>
        <p:nvSpPr>
          <p:cNvPr id="5" name="Symbol zastępczy stopki 4">
            <a:extLst>
              <a:ext uri="{FF2B5EF4-FFF2-40B4-BE49-F238E27FC236}">
                <a16:creationId xmlns:a16="http://schemas.microsoft.com/office/drawing/2014/main" id="{081A43FC-89C0-6A24-797A-50B53F77731C}"/>
              </a:ext>
            </a:extLst>
          </p:cNvPr>
          <p:cNvSpPr>
            <a:spLocks noGrp="1"/>
          </p:cNvSpPr>
          <p:nvPr>
            <p:ph type="ftr" sz="quarter" idx="11"/>
          </p:nvPr>
        </p:nvSpPr>
        <p:spPr/>
        <p:txBody>
          <a:bodyPr/>
          <a:lstStyle/>
          <a:p>
            <a:endParaRPr lang="pl-PL"/>
          </a:p>
        </p:txBody>
      </p:sp>
      <p:sp>
        <p:nvSpPr>
          <p:cNvPr id="6" name="Symbol zastępczy numeru slajdu 5">
            <a:extLst>
              <a:ext uri="{FF2B5EF4-FFF2-40B4-BE49-F238E27FC236}">
                <a16:creationId xmlns:a16="http://schemas.microsoft.com/office/drawing/2014/main" id="{AD3C4751-2A9B-05C0-6F0F-D5186FB3C4DA}"/>
              </a:ext>
            </a:extLst>
          </p:cNvPr>
          <p:cNvSpPr>
            <a:spLocks noGrp="1"/>
          </p:cNvSpPr>
          <p:nvPr>
            <p:ph type="sldNum" sz="quarter" idx="12"/>
          </p:nvPr>
        </p:nvSpPr>
        <p:spPr/>
        <p:txBody>
          <a:bodyPr/>
          <a:lstStyle/>
          <a:p>
            <a:fld id="{B13EF961-FCAC-4A9A-A9A0-C51400629BF4}" type="slidenum">
              <a:rPr lang="pl-PL" smtClean="0"/>
              <a:t>‹#›</a:t>
            </a:fld>
            <a:endParaRPr lang="pl-PL"/>
          </a:p>
        </p:txBody>
      </p:sp>
    </p:spTree>
    <p:extLst>
      <p:ext uri="{BB962C8B-B14F-4D97-AF65-F5344CB8AC3E}">
        <p14:creationId xmlns:p14="http://schemas.microsoft.com/office/powerpoint/2010/main" val="2415961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Kolumna zawartości 3">
    <p:bg>
      <p:bgPr>
        <a:solidFill>
          <a:schemeClr val="accent1"/>
        </a:solidFill>
        <a:effectLst/>
      </p:bgPr>
    </p:bg>
    <p:spTree>
      <p:nvGrpSpPr>
        <p:cNvPr id="1" name=""/>
        <p:cNvGrpSpPr/>
        <p:nvPr/>
      </p:nvGrpSpPr>
      <p:grpSpPr>
        <a:xfrm>
          <a:off x="0" y="0"/>
          <a:ext cx="0" cy="0"/>
          <a:chOff x="0" y="0"/>
          <a:chExt cx="0" cy="0"/>
        </a:xfrm>
      </p:grpSpPr>
      <p:sp>
        <p:nvSpPr>
          <p:cNvPr id="17" name="Obraz — symbol zastępczy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rtlCol="0"/>
          <a:lstStyle/>
          <a:p>
            <a:pPr rtl="0"/>
            <a:r>
              <a:rPr lang="pl-PL"/>
              <a:t>Kliknij ikonę, aby dodać obraz</a:t>
            </a:r>
            <a:endParaRPr lang="pl-PL" dirty="0"/>
          </a:p>
        </p:txBody>
      </p:sp>
      <p:sp>
        <p:nvSpPr>
          <p:cNvPr id="10" name="Zawartość — symbol zastępczy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pl-PL"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Wstaw tekst</a:t>
            </a:r>
            <a:endParaRPr lang="pl-PL"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pl-PL"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Zawartość — symbol zastępczy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pl-PL"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Wstaw tekst</a:t>
            </a:r>
            <a:endParaRPr lang="pl-PL"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pl-PL"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Zawartość — symbol zastępczy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pl-PL"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Wstaw tekst</a:t>
            </a:r>
            <a:endParaRPr lang="pl-PL"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l-PL"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pl-PL"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a — symbol zastępczy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B48695A7-C7BE-413E-AFB0-A1332E25611C}" type="datetime1">
              <a:rPr lang="pl-PL" smtClean="0"/>
              <a:t>11.05.2026</a:t>
            </a:fld>
            <a:endParaRPr lang="pl-PL" dirty="0"/>
          </a:p>
        </p:txBody>
      </p:sp>
      <p:sp>
        <p:nvSpPr>
          <p:cNvPr id="25" name="Numer slajdu — symbol zastępczy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pl-PL" smtClean="0"/>
              <a:pPr/>
              <a:t>‹#›</a:t>
            </a:fld>
            <a:endParaRPr lang="pl-PL" dirty="0"/>
          </a:p>
        </p:txBody>
      </p:sp>
      <p:sp>
        <p:nvSpPr>
          <p:cNvPr id="11" name="Tytuł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pl-PL"/>
              <a:t>Kliknij, aby dodać tytuł</a:t>
            </a:r>
            <a:endParaRPr lang="pl-PL" dirty="0"/>
          </a:p>
        </p:txBody>
      </p:sp>
      <p:cxnSp>
        <p:nvCxnSpPr>
          <p:cNvPr id="3" name="Łącznik prosty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05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odział sekcji">
    <p:bg>
      <p:bgPr>
        <a:solidFill>
          <a:schemeClr val="accent2"/>
        </a:solidFill>
        <a:effectLst/>
      </p:bgPr>
    </p:bg>
    <p:spTree>
      <p:nvGrpSpPr>
        <p:cNvPr id="1" name=""/>
        <p:cNvGrpSpPr/>
        <p:nvPr/>
      </p:nvGrpSpPr>
      <p:grpSpPr>
        <a:xfrm>
          <a:off x="0" y="0"/>
          <a:ext cx="0" cy="0"/>
          <a:chOff x="0" y="0"/>
          <a:chExt cx="0" cy="0"/>
        </a:xfrm>
      </p:grpSpPr>
      <p:sp>
        <p:nvSpPr>
          <p:cNvPr id="22" name="Tekst — symbol zastępczy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rtlCol="0">
            <a:noAutofit/>
          </a:bodyPr>
          <a:lstStyle>
            <a:lvl1pPr marL="0" indent="0">
              <a:lnSpc>
                <a:spcPct val="90000"/>
              </a:lnSpc>
              <a:buNone/>
              <a:defRPr sz="8800">
                <a:solidFill>
                  <a:schemeClr val="bg1"/>
                </a:solidFill>
              </a:defRPr>
            </a:lvl1pPr>
          </a:lstStyle>
          <a:p>
            <a:pPr lvl="0" rtl="0"/>
            <a:r>
              <a:rPr lang="pl-PL" noProof="0"/>
              <a:t>02</a:t>
            </a:r>
          </a:p>
        </p:txBody>
      </p:sp>
      <p:sp>
        <p:nvSpPr>
          <p:cNvPr id="2" name="Tytuł 1">
            <a:extLst>
              <a:ext uri="{FF2B5EF4-FFF2-40B4-BE49-F238E27FC236}">
                <a16:creationId xmlns:a16="http://schemas.microsoft.com/office/drawing/2014/main" id="{C45DFEC7-1EEC-4FF2-868A-9799EA69FE87}"/>
              </a:ext>
            </a:extLst>
          </p:cNvPr>
          <p:cNvSpPr>
            <a:spLocks noGrp="1"/>
          </p:cNvSpPr>
          <p:nvPr>
            <p:ph type="title" hasCustomPrompt="1"/>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pl-PL" noProof="0"/>
              <a:t>Kliknij, aby edytować wzorzec</a:t>
            </a:r>
          </a:p>
        </p:txBody>
      </p:sp>
    </p:spTree>
    <p:extLst>
      <p:ext uri="{BB962C8B-B14F-4D97-AF65-F5344CB8AC3E}">
        <p14:creationId xmlns:p14="http://schemas.microsoft.com/office/powerpoint/2010/main" val="1096053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ytat">
    <p:bg>
      <p:bgPr>
        <a:solidFill>
          <a:schemeClr val="accent1"/>
        </a:solidFill>
        <a:effectLst/>
      </p:bgPr>
    </p:bg>
    <p:spTree>
      <p:nvGrpSpPr>
        <p:cNvPr id="1" name=""/>
        <p:cNvGrpSpPr/>
        <p:nvPr/>
      </p:nvGrpSpPr>
      <p:grpSpPr>
        <a:xfrm>
          <a:off x="0" y="0"/>
          <a:ext cx="0" cy="0"/>
          <a:chOff x="0" y="0"/>
          <a:chExt cx="0" cy="0"/>
        </a:xfrm>
      </p:grpSpPr>
      <p:sp>
        <p:nvSpPr>
          <p:cNvPr id="14" name="Data — symbol zastępczy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1F3371E4-6BF0-4ABB-BADE-4269B5DC3692}" type="datetime1">
              <a:rPr lang="pl-PL" noProof="0" smtClean="0"/>
              <a:t>11.05.2026</a:t>
            </a:fld>
            <a:endParaRPr lang="pl-PL" noProof="0"/>
          </a:p>
        </p:txBody>
      </p:sp>
      <p:sp>
        <p:nvSpPr>
          <p:cNvPr id="15" name="Numer slajdu — symbol zastępczy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pl-PL" noProof="0" smtClean="0"/>
              <a:pPr/>
              <a:t>‹#›</a:t>
            </a:fld>
            <a:endParaRPr lang="pl-PL" noProof="0"/>
          </a:p>
        </p:txBody>
      </p:sp>
      <p:sp>
        <p:nvSpPr>
          <p:cNvPr id="7" name="Obraz — symbol zastępczy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rtlCol="0"/>
          <a:lstStyle/>
          <a:p>
            <a:pPr rtl="0"/>
            <a:r>
              <a:rPr lang="pl-PL" noProof="0"/>
              <a:t>Kliknij ikonę, aby dodać obraz</a:t>
            </a:r>
          </a:p>
        </p:txBody>
      </p:sp>
      <p:pic>
        <p:nvPicPr>
          <p:cNvPr id="4" name="Obraz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ytuł 4">
            <a:extLst>
              <a:ext uri="{FF2B5EF4-FFF2-40B4-BE49-F238E27FC236}">
                <a16:creationId xmlns:a16="http://schemas.microsoft.com/office/drawing/2014/main" id="{E3BE48E1-D3BE-4B52-B2EC-13A514CB0530}"/>
              </a:ext>
            </a:extLst>
          </p:cNvPr>
          <p:cNvSpPr>
            <a:spLocks noGrp="1"/>
          </p:cNvSpPr>
          <p:nvPr>
            <p:ph type="title" hasCustomPrompt="1"/>
          </p:nvPr>
        </p:nvSpPr>
        <p:spPr>
          <a:xfrm>
            <a:off x="5947966" y="2105933"/>
            <a:ext cx="5297883" cy="2237467"/>
          </a:xfrm>
        </p:spPr>
        <p:txBody>
          <a:bodyPr rtlCol="0" anchor="t">
            <a:normAutofit/>
          </a:bodyPr>
          <a:lstStyle>
            <a:lvl1pPr>
              <a:lnSpc>
                <a:spcPct val="150000"/>
              </a:lnSpc>
              <a:spcBef>
                <a:spcPts val="1000"/>
              </a:spcBef>
              <a:defRPr sz="2000">
                <a:solidFill>
                  <a:schemeClr val="accent2">
                    <a:lumMod val="50000"/>
                  </a:schemeClr>
                </a:solidFill>
              </a:defRPr>
            </a:lvl1pPr>
          </a:lstStyle>
          <a:p>
            <a:pPr rtl="0"/>
            <a:r>
              <a:rPr lang="pl-PL" noProof="0"/>
              <a:t>Kliknij, aby edytować styl wzorca tytułu</a:t>
            </a:r>
          </a:p>
        </p:txBody>
      </p:sp>
    </p:spTree>
    <p:extLst>
      <p:ext uri="{BB962C8B-B14F-4D97-AF65-F5344CB8AC3E}">
        <p14:creationId xmlns:p14="http://schemas.microsoft.com/office/powerpoint/2010/main" val="302321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Kontakt">
    <p:bg>
      <p:bgPr>
        <a:solidFill>
          <a:schemeClr val="bg2"/>
        </a:solidFill>
        <a:effectLst/>
      </p:bgPr>
    </p:bg>
    <p:spTree>
      <p:nvGrpSpPr>
        <p:cNvPr id="1" name=""/>
        <p:cNvGrpSpPr/>
        <p:nvPr/>
      </p:nvGrpSpPr>
      <p:grpSpPr>
        <a:xfrm>
          <a:off x="0" y="0"/>
          <a:ext cx="0" cy="0"/>
          <a:chOff x="0" y="0"/>
          <a:chExt cx="0" cy="0"/>
        </a:xfrm>
      </p:grpSpPr>
      <p:sp>
        <p:nvSpPr>
          <p:cNvPr id="9" name="Obraz — symbol zastępczy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rtlCol="0"/>
          <a:lstStyle/>
          <a:p>
            <a:pPr rtl="0"/>
            <a:r>
              <a:rPr lang="pl-PL" noProof="0"/>
              <a:t>Kliknij ikonę, aby dodać obraz</a:t>
            </a:r>
          </a:p>
        </p:txBody>
      </p:sp>
      <p:sp>
        <p:nvSpPr>
          <p:cNvPr id="10" name="Obraz — symbol zastępczy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rtlCol="0"/>
          <a:lstStyle/>
          <a:p>
            <a:pPr rtl="0"/>
            <a:r>
              <a:rPr lang="pl-PL" noProof="0"/>
              <a:t>Kliknij ikonę, aby dodać obraz</a:t>
            </a:r>
          </a:p>
        </p:txBody>
      </p:sp>
      <p:sp>
        <p:nvSpPr>
          <p:cNvPr id="11" name="Tekst — symbol zastępczy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defRPr>
            </a:lvl1pPr>
          </a:lstStyle>
          <a:p>
            <a:pPr lvl="0" rtl="0"/>
            <a:r>
              <a:rPr lang="pl-PL" noProof="0"/>
              <a:t>01</a:t>
            </a:r>
          </a:p>
        </p:txBody>
      </p:sp>
      <p:sp>
        <p:nvSpPr>
          <p:cNvPr id="12" name="Tekst — symbol zastępczy 18">
            <a:extLst>
              <a:ext uri="{FF2B5EF4-FFF2-40B4-BE49-F238E27FC236}">
                <a16:creationId xmlns:a16="http://schemas.microsoft.com/office/drawing/2014/main" id="{12C18C04-19C8-4ECC-83E8-6E65128CEF48}"/>
              </a:ext>
            </a:extLst>
          </p:cNvPr>
          <p:cNvSpPr>
            <a:spLocks noGrp="1"/>
          </p:cNvSpPr>
          <p:nvPr>
            <p:ph type="body" sz="quarter" idx="13" hasCustomPrompt="1"/>
          </p:nvPr>
        </p:nvSpPr>
        <p:spPr>
          <a:xfrm>
            <a:off x="1040130" y="2009776"/>
            <a:ext cx="3924300" cy="2849562"/>
          </a:xfrm>
        </p:spPr>
        <p:txBody>
          <a:bodyPr rtlCol="0">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pl-PL" noProof="0"/>
              <a:t>Kliknij, aby edytować style wzorców tekstu</a:t>
            </a:r>
          </a:p>
        </p:txBody>
      </p:sp>
      <p:sp>
        <p:nvSpPr>
          <p:cNvPr id="15" name="Tekst — symbol zastępczy 14">
            <a:extLst>
              <a:ext uri="{FF2B5EF4-FFF2-40B4-BE49-F238E27FC236}">
                <a16:creationId xmlns:a16="http://schemas.microsoft.com/office/drawing/2014/main" id="{4D14E5D8-EB42-4C87-B4AE-4746909A2D33}"/>
              </a:ext>
            </a:extLst>
          </p:cNvPr>
          <p:cNvSpPr>
            <a:spLocks noGrp="1"/>
          </p:cNvSpPr>
          <p:nvPr>
            <p:ph type="body" sz="quarter" idx="16" hasCustomPrompt="1"/>
          </p:nvPr>
        </p:nvSpPr>
        <p:spPr>
          <a:xfrm>
            <a:off x="1039813" y="5067300"/>
            <a:ext cx="3913187" cy="1319213"/>
          </a:xfrm>
        </p:spPr>
        <p:txBody>
          <a:bodyPr rtlCol="0">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pl-PL" noProof="0"/>
              <a:t>Kliknij, aby edytować style wzorców tekstu</a:t>
            </a:r>
          </a:p>
        </p:txBody>
      </p:sp>
      <p:sp>
        <p:nvSpPr>
          <p:cNvPr id="20" name="Data — symbol zastępczy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E8D35FAE-26E2-4F1C-8B61-2F1D80DF8B09}" type="datetime1">
              <a:rPr lang="pl-PL" noProof="0" smtClean="0"/>
              <a:t>11.05.2026</a:t>
            </a:fld>
            <a:endParaRPr lang="pl-PL" noProof="0"/>
          </a:p>
        </p:txBody>
      </p:sp>
      <p:sp>
        <p:nvSpPr>
          <p:cNvPr id="21" name="Numer slajdu — symbol zastępczy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pl-PL" noProof="0" smtClean="0"/>
              <a:pPr/>
              <a:t>‹#›</a:t>
            </a:fld>
            <a:endParaRPr lang="pl-PL" noProof="0"/>
          </a:p>
        </p:txBody>
      </p:sp>
      <p:sp>
        <p:nvSpPr>
          <p:cNvPr id="14" name="Tytuł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rtl="0">
              <a:spcBef>
                <a:spcPts val="1000"/>
              </a:spcBef>
              <a:buFont typeface="Arial" panose="020B0604020202020204" pitchFamily="34" charset="0"/>
            </a:pPr>
            <a:r>
              <a:rPr lang="pl-PL" noProof="0"/>
              <a:t>Tytuł</a:t>
            </a:r>
          </a:p>
        </p:txBody>
      </p:sp>
    </p:spTree>
    <p:extLst>
      <p:ext uri="{BB962C8B-B14F-4D97-AF65-F5344CB8AC3E}">
        <p14:creationId xmlns:p14="http://schemas.microsoft.com/office/powerpoint/2010/main" val="4236955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odsumowanie">
    <p:bg>
      <p:bgPr>
        <a:solidFill>
          <a:schemeClr val="accent2"/>
        </a:solidFill>
        <a:effectLst/>
      </p:bgPr>
    </p:bg>
    <p:spTree>
      <p:nvGrpSpPr>
        <p:cNvPr id="1" name=""/>
        <p:cNvGrpSpPr/>
        <p:nvPr/>
      </p:nvGrpSpPr>
      <p:grpSpPr>
        <a:xfrm>
          <a:off x="0" y="0"/>
          <a:ext cx="0" cy="0"/>
          <a:chOff x="0" y="0"/>
          <a:chExt cx="0" cy="0"/>
        </a:xfrm>
      </p:grpSpPr>
      <p:sp>
        <p:nvSpPr>
          <p:cNvPr id="15" name="Data — symbol zastępczy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A49A2D3A-6DA5-4137-A401-43C914085274}" type="datetime1">
              <a:rPr lang="pl-PL" noProof="0" smtClean="0"/>
              <a:t>11.05.2026</a:t>
            </a:fld>
            <a:endParaRPr lang="pl-PL" noProof="0"/>
          </a:p>
        </p:txBody>
      </p:sp>
      <p:sp>
        <p:nvSpPr>
          <p:cNvPr id="16" name="Numer slajdu — symbol zastępczy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pl-PL" noProof="0" smtClean="0"/>
              <a:pPr/>
              <a:t>‹#›</a:t>
            </a:fld>
            <a:endParaRPr lang="pl-PL" noProof="0"/>
          </a:p>
        </p:txBody>
      </p:sp>
      <p:sp>
        <p:nvSpPr>
          <p:cNvPr id="2" name="Tytuł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rtl="0"/>
            <a:r>
              <a:rPr lang="pl-PL" noProof="0"/>
              <a:t>Kliknij, aby dodać tytuł</a:t>
            </a:r>
          </a:p>
        </p:txBody>
      </p:sp>
      <p:cxnSp>
        <p:nvCxnSpPr>
          <p:cNvPr id="3" name="Łącznik prosty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20228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tytułu 1">
            <a:extLst>
              <a:ext uri="{FF2B5EF4-FFF2-40B4-BE49-F238E27FC236}">
                <a16:creationId xmlns:a16="http://schemas.microsoft.com/office/drawing/2014/main" id="{9ECFAE39-CE62-0E88-DAC6-0DFF57F0B6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l-PL"/>
              <a:t>Kliknij, aby edytować styl</a:t>
            </a:r>
          </a:p>
        </p:txBody>
      </p:sp>
      <p:sp>
        <p:nvSpPr>
          <p:cNvPr id="3" name="Symbol zastępczy tekstu 2">
            <a:extLst>
              <a:ext uri="{FF2B5EF4-FFF2-40B4-BE49-F238E27FC236}">
                <a16:creationId xmlns:a16="http://schemas.microsoft.com/office/drawing/2014/main" id="{573B690C-68ED-F781-46E1-D978DB30D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a:extLst>
              <a:ext uri="{FF2B5EF4-FFF2-40B4-BE49-F238E27FC236}">
                <a16:creationId xmlns:a16="http://schemas.microsoft.com/office/drawing/2014/main" id="{2FDC556C-53D7-049A-63DD-BBDBB36C36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D12195-EFE6-45F6-95EC-4950D9FD5B59}" type="datetime1">
              <a:rPr lang="pl-PL" smtClean="0"/>
              <a:t>11.05.2026</a:t>
            </a:fld>
            <a:endParaRPr lang="pl-PL"/>
          </a:p>
        </p:txBody>
      </p:sp>
      <p:sp>
        <p:nvSpPr>
          <p:cNvPr id="5" name="Symbol zastępczy stopki 4">
            <a:extLst>
              <a:ext uri="{FF2B5EF4-FFF2-40B4-BE49-F238E27FC236}">
                <a16:creationId xmlns:a16="http://schemas.microsoft.com/office/drawing/2014/main" id="{02D96477-7009-86B7-DF2E-C2F03FDBB3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l-PL"/>
          </a:p>
        </p:txBody>
      </p:sp>
      <p:sp>
        <p:nvSpPr>
          <p:cNvPr id="6" name="Symbol zastępczy numeru slajdu 5">
            <a:extLst>
              <a:ext uri="{FF2B5EF4-FFF2-40B4-BE49-F238E27FC236}">
                <a16:creationId xmlns:a16="http://schemas.microsoft.com/office/drawing/2014/main" id="{A6EBF691-4238-57E6-D63A-FDA185D9FD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3EF961-FCAC-4A9A-A9A0-C51400629BF4}" type="slidenum">
              <a:rPr lang="pl-PL" smtClean="0"/>
              <a:t>‹#›</a:t>
            </a:fld>
            <a:endParaRPr lang="pl-PL"/>
          </a:p>
        </p:txBody>
      </p:sp>
    </p:spTree>
    <p:extLst>
      <p:ext uri="{BB962C8B-B14F-4D97-AF65-F5344CB8AC3E}">
        <p14:creationId xmlns:p14="http://schemas.microsoft.com/office/powerpoint/2010/main" val="199979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59" r:id="rId12"/>
    <p:sldLayoutId id="2147483661" r:id="rId13"/>
    <p:sldLayoutId id="2147483662" r:id="rId14"/>
    <p:sldLayoutId id="2147483663" r:id="rId15"/>
    <p:sldLayoutId id="2147483664" r:id="rId16"/>
    <p:sldLayoutId id="214748366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4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8.jpeg"/></Relationships>
</file>

<file path=ppt/slides/_rels/slide6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11.xml"/></Relationships>
</file>

<file path=ppt/slides/_rels/slide73.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 Id="rId5" Type="http://schemas.openxmlformats.org/officeDocument/2006/relationships/image" Target="../media/image116.png"/><Relationship Id="rId4" Type="http://schemas.openxmlformats.org/officeDocument/2006/relationships/image" Target="../media/image115.png"/></Relationships>
</file>

<file path=ppt/slides/_rels/slide76.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7.xml"/><Relationship Id="rId5" Type="http://schemas.openxmlformats.org/officeDocument/2006/relationships/image" Target="../media/image135.png"/><Relationship Id="rId4" Type="http://schemas.openxmlformats.org/officeDocument/2006/relationships/image" Target="../media/image134.jpeg"/></Relationships>
</file>

<file path=ppt/slides/_rels/slide92.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7.xml"/><Relationship Id="rId4" Type="http://schemas.openxmlformats.org/officeDocument/2006/relationships/image" Target="../media/image139.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146.wmf"/><Relationship Id="rId7" Type="http://schemas.openxmlformats.org/officeDocument/2006/relationships/image" Target="../media/image148.wmf"/><Relationship Id="rId2" Type="http://schemas.openxmlformats.org/officeDocument/2006/relationships/oleObject" Target="../embeddings/oleObject1.bin"/><Relationship Id="rId1" Type="http://schemas.openxmlformats.org/officeDocument/2006/relationships/slideLayout" Target="../slideLayouts/slideLayout7.xml"/><Relationship Id="rId6" Type="http://schemas.openxmlformats.org/officeDocument/2006/relationships/oleObject" Target="../embeddings/oleObject3.bin"/><Relationship Id="rId11" Type="http://schemas.openxmlformats.org/officeDocument/2006/relationships/image" Target="../media/image150.wmf"/><Relationship Id="rId5" Type="http://schemas.openxmlformats.org/officeDocument/2006/relationships/image" Target="../media/image147.wmf"/><Relationship Id="rId10" Type="http://schemas.openxmlformats.org/officeDocument/2006/relationships/oleObject" Target="../embeddings/oleObject5.bin"/><Relationship Id="rId4" Type="http://schemas.openxmlformats.org/officeDocument/2006/relationships/oleObject" Target="../embeddings/oleObject2.bin"/><Relationship Id="rId9" Type="http://schemas.openxmlformats.org/officeDocument/2006/relationships/image" Target="../media/image149.wmf"/></Relationships>
</file>

<file path=ppt/slides/_rels/slide112.xml.rels><?xml version="1.0" encoding="UTF-8" standalone="yes"?>
<Relationships xmlns="http://schemas.openxmlformats.org/package/2006/relationships"><Relationship Id="rId3" Type="http://schemas.openxmlformats.org/officeDocument/2006/relationships/image" Target="../media/image151.wmf"/><Relationship Id="rId7" Type="http://schemas.openxmlformats.org/officeDocument/2006/relationships/image" Target="../media/image150.wmf"/><Relationship Id="rId2" Type="http://schemas.openxmlformats.org/officeDocument/2006/relationships/oleObject" Target="../embeddings/oleObject6.bin"/><Relationship Id="rId1" Type="http://schemas.openxmlformats.org/officeDocument/2006/relationships/slideLayout" Target="../slideLayouts/slideLayout7.xml"/><Relationship Id="rId6" Type="http://schemas.openxmlformats.org/officeDocument/2006/relationships/oleObject" Target="../embeddings/oleObject5.bin"/><Relationship Id="rId5" Type="http://schemas.openxmlformats.org/officeDocument/2006/relationships/image" Target="../media/image149.wmf"/><Relationship Id="rId4" Type="http://schemas.openxmlformats.org/officeDocument/2006/relationships/oleObject" Target="../embeddings/oleObject4.bin"/></Relationships>
</file>

<file path=ppt/slides/_rels/slide113.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156.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11.xml"/></Relationships>
</file>

<file path=ppt/slides/_rels/slide130.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png"/><Relationship Id="rId1" Type="http://schemas.openxmlformats.org/officeDocument/2006/relationships/slideLayout" Target="../slideLayouts/slideLayout11.xml"/><Relationship Id="rId4" Type="http://schemas.openxmlformats.org/officeDocument/2006/relationships/image" Target="../media/image169.png"/></Relationships>
</file>

<file path=ppt/slides/_rels/slide131.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image" Target="../media/image170.jpeg"/><Relationship Id="rId1" Type="http://schemas.openxmlformats.org/officeDocument/2006/relationships/slideLayout" Target="../slideLayouts/slideLayout11.xml"/><Relationship Id="rId5" Type="http://schemas.openxmlformats.org/officeDocument/2006/relationships/image" Target="../media/image173.jpeg"/><Relationship Id="rId4" Type="http://schemas.openxmlformats.org/officeDocument/2006/relationships/image" Target="../media/image172.jpeg"/></Relationships>
</file>

<file path=ppt/slides/_rels/slide132.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image" Target="../media/image177.jpg"/><Relationship Id="rId2" Type="http://schemas.openxmlformats.org/officeDocument/2006/relationships/image" Target="../media/image176.jpg"/><Relationship Id="rId1" Type="http://schemas.openxmlformats.org/officeDocument/2006/relationships/slideLayout" Target="../slideLayouts/slideLayout15.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8.png"/></Relationships>
</file>

<file path=ppt/slides/_rels/slide138.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11.xml"/></Relationships>
</file>

<file path=ppt/slides/_rels/slide139.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11.xml"/></Relationships>
</file>

<file path=ppt/slides/_rels/slide140.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183.png"/><Relationship Id="rId1" Type="http://schemas.openxmlformats.org/officeDocument/2006/relationships/slideLayout" Target="../slideLayouts/slideLayout11.xml"/></Relationships>
</file>

<file path=ppt/slides/_rels/slide141.xml.rels><?xml version="1.0" encoding="UTF-8" standalone="yes"?>
<Relationships xmlns="http://schemas.openxmlformats.org/package/2006/relationships"><Relationship Id="rId2" Type="http://schemas.openxmlformats.org/officeDocument/2006/relationships/image" Target="../media/image185.jpeg"/><Relationship Id="rId1" Type="http://schemas.openxmlformats.org/officeDocument/2006/relationships/slideLayout" Target="../slideLayouts/slideLayout11.xml"/></Relationships>
</file>

<file path=ppt/slides/_rels/slide142.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186.png"/><Relationship Id="rId1" Type="http://schemas.openxmlformats.org/officeDocument/2006/relationships/slideLayout" Target="../slideLayouts/slideLayout11.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4.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89.wmf"/><Relationship Id="rId1" Type="http://schemas.openxmlformats.org/officeDocument/2006/relationships/slideLayout" Target="../slideLayouts/slideLayout11.xml"/></Relationships>
</file>

<file path=ppt/slides/_rels/slide146.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11.xml"/></Relationships>
</file>

<file path=ppt/slides/_rels/slide147.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11.xml"/></Relationships>
</file>

<file path=ppt/slides/_rels/slide148.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11.xml"/></Relationships>
</file>

<file path=ppt/slides/_rels/slide149.xml.rels><?xml version="1.0" encoding="UTF-8" standalone="yes"?>
<Relationships xmlns="http://schemas.openxmlformats.org/package/2006/relationships"><Relationship Id="rId2" Type="http://schemas.openxmlformats.org/officeDocument/2006/relationships/image" Target="../media/image193.png"/><Relationship Id="rId1" Type="http://schemas.openxmlformats.org/officeDocument/2006/relationships/slideLayout" Target="../slideLayouts/slideLayout11.xml"/></Relationships>
</file>

<file path=ppt/slides/_rels/slide150.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slideLayout" Target="../slideLayouts/slideLayout11.xml"/><Relationship Id="rId4" Type="http://schemas.openxmlformats.org/officeDocument/2006/relationships/image" Target="../media/image196.png"/></Relationships>
</file>

<file path=ppt/slides/_rels/slide151.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11.xml"/></Relationships>
</file>

<file path=ppt/slides/_rels/slide152.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11.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201.png"/><Relationship Id="rId2" Type="http://schemas.openxmlformats.org/officeDocument/2006/relationships/image" Target="../media/image200.pn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image" Target="../media/image202.jpe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image" Target="../media/image203.png"/><Relationship Id="rId1" Type="http://schemas.openxmlformats.org/officeDocument/2006/relationships/slideLayout" Target="../slideLayouts/slideLayout7.xml"/><Relationship Id="rId4" Type="http://schemas.openxmlformats.org/officeDocument/2006/relationships/image" Target="../media/image205.emf"/></Relationships>
</file>

<file path=ppt/slides/_rels/slide159.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image" Target="../media/image206.png"/><Relationship Id="rId1" Type="http://schemas.openxmlformats.org/officeDocument/2006/relationships/slideLayout" Target="../slideLayouts/slideLayout7.xml"/><Relationship Id="rId5" Type="http://schemas.openxmlformats.org/officeDocument/2006/relationships/image" Target="../media/image209.png"/><Relationship Id="rId4" Type="http://schemas.openxmlformats.org/officeDocument/2006/relationships/image" Target="../media/image208.png"/></Relationships>
</file>

<file path=ppt/slides/_rels/slide160.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3.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7.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image" Target="../media/image212.png"/><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image" Target="../media/image215.png"/><Relationship Id="rId1" Type="http://schemas.openxmlformats.org/officeDocument/2006/relationships/slideLayout" Target="../slideLayouts/slideLayout7.xml"/><Relationship Id="rId4" Type="http://schemas.openxmlformats.org/officeDocument/2006/relationships/image" Target="../media/image217.png"/></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1.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image" Target="../media/image218.jpe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image" Target="../media/image220.jpeg"/><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3" Type="http://schemas.openxmlformats.org/officeDocument/2006/relationships/image" Target="../media/image223.jpg"/><Relationship Id="rId2" Type="http://schemas.openxmlformats.org/officeDocument/2006/relationships/image" Target="../media/image222.jpg"/><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image" Target="../media/image224.png"/><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image" Target="../media/image226.png"/><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2" Type="http://schemas.openxmlformats.org/officeDocument/2006/relationships/image" Target="../media/image228.png"/><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2" Type="http://schemas.openxmlformats.org/officeDocument/2006/relationships/image" Target="../media/image229.png"/><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230.png"/><Relationship Id="rId1" Type="http://schemas.openxmlformats.org/officeDocument/2006/relationships/slideLayout" Target="../slideLayouts/slideLayout7.xml"/><Relationship Id="rId4" Type="http://schemas.openxmlformats.org/officeDocument/2006/relationships/image" Target="../media/image232.png"/></Relationships>
</file>

<file path=ppt/slides/_rels/slide186.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image" Target="../media/image233.png"/><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3" Type="http://schemas.openxmlformats.org/officeDocument/2006/relationships/image" Target="../media/image236.jpeg"/><Relationship Id="rId2" Type="http://schemas.openxmlformats.org/officeDocument/2006/relationships/image" Target="../media/image235.jpeg"/><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image" Target="../media/image237.png"/><Relationship Id="rId1" Type="http://schemas.openxmlformats.org/officeDocument/2006/relationships/slideLayout" Target="../slideLayouts/slideLayout7.xml"/><Relationship Id="rId4" Type="http://schemas.openxmlformats.org/officeDocument/2006/relationships/image" Target="../media/image239.png"/></Relationships>
</file>

<file path=ppt/slides/_rels/slide189.xml.rels><?xml version="1.0" encoding="UTF-8" standalone="yes"?>
<Relationships xmlns="http://schemas.openxmlformats.org/package/2006/relationships"><Relationship Id="rId2" Type="http://schemas.openxmlformats.org/officeDocument/2006/relationships/image" Target="../media/image240.jpg"/><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image" Target="../media/image241.jpg"/><Relationship Id="rId1" Type="http://schemas.openxmlformats.org/officeDocument/2006/relationships/slideLayout" Target="../slideLayouts/slideLayout7.xml"/><Relationship Id="rId5" Type="http://schemas.openxmlformats.org/officeDocument/2006/relationships/image" Target="../media/image244.png"/><Relationship Id="rId4" Type="http://schemas.openxmlformats.org/officeDocument/2006/relationships/image" Target="../media/image243.png"/></Relationships>
</file>

<file path=ppt/slides/_rels/slide191.xml.rels><?xml version="1.0" encoding="UTF-8" standalone="yes"?>
<Relationships xmlns="http://schemas.openxmlformats.org/package/2006/relationships"><Relationship Id="rId2" Type="http://schemas.openxmlformats.org/officeDocument/2006/relationships/image" Target="../media/image245.png"/><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image" Target="../media/image246.png"/><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2" Type="http://schemas.openxmlformats.org/officeDocument/2006/relationships/image" Target="../media/image248.jpeg"/><Relationship Id="rId1" Type="http://schemas.openxmlformats.org/officeDocument/2006/relationships/slideLayout" Target="../slideLayouts/slideLayout7.xml"/></Relationships>
</file>

<file path=ppt/slides/_rels/slide194.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image" Target="../media/image250.png"/><Relationship Id="rId1" Type="http://schemas.openxmlformats.org/officeDocument/2006/relationships/slideLayout" Target="../slideLayouts/slideLayout7.xml"/><Relationship Id="rId5" Type="http://schemas.openxmlformats.org/officeDocument/2006/relationships/image" Target="../media/image253.png"/><Relationship Id="rId4" Type="http://schemas.openxmlformats.org/officeDocument/2006/relationships/image" Target="../media/image252.png"/></Relationships>
</file>

<file path=ppt/slides/_rels/slide197.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254.png"/><Relationship Id="rId1" Type="http://schemas.openxmlformats.org/officeDocument/2006/relationships/slideLayout" Target="../slideLayouts/slideLayout7.xml"/><Relationship Id="rId5" Type="http://schemas.openxmlformats.org/officeDocument/2006/relationships/image" Target="../media/image257.png"/><Relationship Id="rId4" Type="http://schemas.openxmlformats.org/officeDocument/2006/relationships/image" Target="../media/image256.png"/></Relationships>
</file>

<file path=ppt/slides/_rels/slide198.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image" Target="../media/image258.png"/><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image" Target="../media/image260.png"/><Relationship Id="rId1" Type="http://schemas.openxmlformats.org/officeDocument/2006/relationships/slideLayout" Target="../slideLayouts/slideLayout7.xml"/><Relationship Id="rId5" Type="http://schemas.openxmlformats.org/officeDocument/2006/relationships/image" Target="../media/image263.png"/><Relationship Id="rId4" Type="http://schemas.openxmlformats.org/officeDocument/2006/relationships/image" Target="../media/image262.png"/></Relationships>
</file>

<file path=ppt/slides/_rels/slide200.xml.rels><?xml version="1.0" encoding="UTF-8" standalone="yes"?>
<Relationships xmlns="http://schemas.openxmlformats.org/package/2006/relationships"><Relationship Id="rId3" Type="http://schemas.openxmlformats.org/officeDocument/2006/relationships/image" Target="../media/image265.jpeg"/><Relationship Id="rId2" Type="http://schemas.openxmlformats.org/officeDocument/2006/relationships/image" Target="../media/image264.png"/><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7.xml"/><Relationship Id="rId4" Type="http://schemas.openxmlformats.org/officeDocument/2006/relationships/image" Target="../media/image268.png"/></Relationships>
</file>

<file path=ppt/slides/_rels/slide202.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270.png"/><Relationship Id="rId1" Type="http://schemas.openxmlformats.org/officeDocument/2006/relationships/slideLayout" Target="../slideLayouts/slideLayout3.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2" Type="http://schemas.openxmlformats.org/officeDocument/2006/relationships/image" Target="../media/image272.png"/><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2" Type="http://schemas.openxmlformats.org/officeDocument/2006/relationships/image" Target="../media/image273.jpeg"/><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2" Type="http://schemas.openxmlformats.org/officeDocument/2006/relationships/image" Target="../media/image274.png"/><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3" Type="http://schemas.openxmlformats.org/officeDocument/2006/relationships/image" Target="../media/image276.png"/><Relationship Id="rId2" Type="http://schemas.openxmlformats.org/officeDocument/2006/relationships/image" Target="../media/image275.png"/><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png"/><Relationship Id="rId1" Type="http://schemas.openxmlformats.org/officeDocument/2006/relationships/slideLayout" Target="../slideLayouts/slideLayout7.xml"/><Relationship Id="rId5" Type="http://schemas.openxmlformats.org/officeDocument/2006/relationships/image" Target="../media/image280.png"/><Relationship Id="rId4" Type="http://schemas.openxmlformats.org/officeDocument/2006/relationships/image" Target="../media/image279.png"/></Relationships>
</file>

<file path=ppt/slides/_rels/slide214.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image" Target="../media/image281.png"/><Relationship Id="rId1" Type="http://schemas.openxmlformats.org/officeDocument/2006/relationships/slideLayout" Target="../slideLayouts/slideLayout7.xml"/><Relationship Id="rId5" Type="http://schemas.openxmlformats.org/officeDocument/2006/relationships/image" Target="../media/image284.png"/><Relationship Id="rId4" Type="http://schemas.openxmlformats.org/officeDocument/2006/relationships/image" Target="../media/image283.png"/></Relationships>
</file>

<file path=ppt/slides/_rels/slide215.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image" Target="../media/image285.jpeg"/><Relationship Id="rId1" Type="http://schemas.openxmlformats.org/officeDocument/2006/relationships/slideLayout" Target="../slideLayouts/slideLayout7.xml"/><Relationship Id="rId6" Type="http://schemas.openxmlformats.org/officeDocument/2006/relationships/image" Target="../media/image289.png"/><Relationship Id="rId5" Type="http://schemas.openxmlformats.org/officeDocument/2006/relationships/image" Target="../media/image288.png"/><Relationship Id="rId4" Type="http://schemas.openxmlformats.org/officeDocument/2006/relationships/image" Target="../media/image287.png"/></Relationships>
</file>

<file path=ppt/slides/_rels/slide216.xml.rels><?xml version="1.0" encoding="UTF-8" standalone="yes"?>
<Relationships xmlns="http://schemas.openxmlformats.org/package/2006/relationships"><Relationship Id="rId3" Type="http://schemas.openxmlformats.org/officeDocument/2006/relationships/image" Target="../media/image291.jpeg"/><Relationship Id="rId2" Type="http://schemas.openxmlformats.org/officeDocument/2006/relationships/image" Target="../media/image290.jpeg"/><Relationship Id="rId1" Type="http://schemas.openxmlformats.org/officeDocument/2006/relationships/slideLayout" Target="../slideLayouts/slideLayout11.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3" Type="http://schemas.openxmlformats.org/officeDocument/2006/relationships/image" Target="../media/image293.jpeg"/><Relationship Id="rId2" Type="http://schemas.openxmlformats.org/officeDocument/2006/relationships/image" Target="../media/image292.png"/><Relationship Id="rId1" Type="http://schemas.openxmlformats.org/officeDocument/2006/relationships/slideLayout" Target="../slideLayouts/slideLayout7.xml"/></Relationships>
</file>

<file path=ppt/slides/_rels/slide219.xml.rels><?xml version="1.0" encoding="UTF-8" standalone="yes"?>
<Relationships xmlns="http://schemas.openxmlformats.org/package/2006/relationships"><Relationship Id="rId3" Type="http://schemas.openxmlformats.org/officeDocument/2006/relationships/image" Target="../media/image295.png"/><Relationship Id="rId2" Type="http://schemas.openxmlformats.org/officeDocument/2006/relationships/image" Target="../media/image294.jpg"/><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3" Type="http://schemas.openxmlformats.org/officeDocument/2006/relationships/image" Target="../media/image297.png"/><Relationship Id="rId2" Type="http://schemas.openxmlformats.org/officeDocument/2006/relationships/image" Target="../media/image296.png"/><Relationship Id="rId1" Type="http://schemas.openxmlformats.org/officeDocument/2006/relationships/slideLayout" Target="../slideLayouts/slideLayout3.xml"/></Relationships>
</file>

<file path=ppt/slides/_rels/slide222.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image" Target="../media/image298.png"/><Relationship Id="rId1" Type="http://schemas.openxmlformats.org/officeDocument/2006/relationships/slideLayout" Target="../slideLayouts/slideLayout3.xml"/></Relationships>
</file>

<file path=ppt/slides/_rels/slide223.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302.png"/><Relationship Id="rId4" Type="http://schemas.openxmlformats.org/officeDocument/2006/relationships/image" Target="../media/image301.png"/></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5.xml.rels><?xml version="1.0" encoding="UTF-8" standalone="yes"?>
<Relationships xmlns="http://schemas.openxmlformats.org/package/2006/relationships"><Relationship Id="rId2" Type="http://schemas.openxmlformats.org/officeDocument/2006/relationships/image" Target="../media/image303.png"/><Relationship Id="rId1" Type="http://schemas.openxmlformats.org/officeDocument/2006/relationships/slideLayout" Target="../slideLayouts/slideLayout3.xml"/></Relationships>
</file>

<file path=ppt/slides/_rels/slide226.xml.rels><?xml version="1.0" encoding="UTF-8" standalone="yes"?>
<Relationships xmlns="http://schemas.openxmlformats.org/package/2006/relationships"><Relationship Id="rId2" Type="http://schemas.openxmlformats.org/officeDocument/2006/relationships/image" Target="../media/image304.png"/><Relationship Id="rId1" Type="http://schemas.openxmlformats.org/officeDocument/2006/relationships/slideLayout" Target="../slideLayouts/slideLayout15.xml"/></Relationships>
</file>

<file path=ppt/slides/_rels/slide227.xml.rels><?xml version="1.0" encoding="UTF-8" standalone="yes"?>
<Relationships xmlns="http://schemas.openxmlformats.org/package/2006/relationships"><Relationship Id="rId2" Type="http://schemas.openxmlformats.org/officeDocument/2006/relationships/image" Target="../media/image305.png"/><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image" Target="../media/image306.png"/><Relationship Id="rId1" Type="http://schemas.openxmlformats.org/officeDocument/2006/relationships/slideLayout" Target="../slideLayouts/slideLayout7.xml"/></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1.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3.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3.xml.rels><?xml version="1.0" encoding="UTF-8" standalone="yes"?>
<Relationships xmlns="http://schemas.openxmlformats.org/package/2006/relationships"><Relationship Id="rId3" Type="http://schemas.openxmlformats.org/officeDocument/2006/relationships/image" Target="../media/image310.png"/><Relationship Id="rId2" Type="http://schemas.openxmlformats.org/officeDocument/2006/relationships/image" Target="../media/image309.png"/><Relationship Id="rId1" Type="http://schemas.openxmlformats.org/officeDocument/2006/relationships/slideLayout" Target="../slideLayouts/slideLayout7.xml"/></Relationships>
</file>

<file path=ppt/slides/_rels/slide234.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xml"/></Relationships>
</file>

<file path=ppt/slides/_rels/slide235.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7.xml"/></Relationships>
</file>

<file path=ppt/slides/_rels/slide236.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image" Target="../media/image313.png"/><Relationship Id="rId1" Type="http://schemas.openxmlformats.org/officeDocument/2006/relationships/slideLayout" Target="../slideLayouts/slideLayout3.xml"/></Relationships>
</file>

<file path=ppt/slides/_rels/slide237.xml.rels><?xml version="1.0" encoding="UTF-8" standalone="yes"?>
<Relationships xmlns="http://schemas.openxmlformats.org/package/2006/relationships"><Relationship Id="rId2" Type="http://schemas.openxmlformats.org/officeDocument/2006/relationships/image" Target="../media/image315.png"/><Relationship Id="rId1" Type="http://schemas.openxmlformats.org/officeDocument/2006/relationships/slideLayout" Target="../slideLayouts/slideLayout3.xml"/></Relationships>
</file>

<file path=ppt/slides/_rels/slide238.xml.rels><?xml version="1.0" encoding="UTF-8" standalone="yes"?>
<Relationships xmlns="http://schemas.openxmlformats.org/package/2006/relationships"><Relationship Id="rId2" Type="http://schemas.openxmlformats.org/officeDocument/2006/relationships/image" Target="../media/image316.png"/><Relationship Id="rId1" Type="http://schemas.openxmlformats.org/officeDocument/2006/relationships/slideLayout" Target="../slideLayouts/slideLayout3.xml"/></Relationships>
</file>

<file path=ppt/slides/_rels/slide239.xml.rels><?xml version="1.0" encoding="UTF-8" standalone="yes"?>
<Relationships xmlns="http://schemas.openxmlformats.org/package/2006/relationships"><Relationship Id="rId2" Type="http://schemas.openxmlformats.org/officeDocument/2006/relationships/image" Target="../media/image317.png"/><Relationship Id="rId1" Type="http://schemas.openxmlformats.org/officeDocument/2006/relationships/slideLayout" Target="../slideLayouts/slideLayout3.xml"/></Relationships>
</file>

<file path=ppt/slides/_rels/slide240.xml.rels><?xml version="1.0" encoding="UTF-8" standalone="yes"?>
<Relationships xmlns="http://schemas.openxmlformats.org/package/2006/relationships"><Relationship Id="rId2" Type="http://schemas.openxmlformats.org/officeDocument/2006/relationships/image" Target="../media/image318.png"/><Relationship Id="rId1" Type="http://schemas.openxmlformats.org/officeDocument/2006/relationships/slideLayout" Target="../slideLayouts/slideLayout3.xml"/></Relationships>
</file>

<file path=ppt/slides/_rels/slide241.xml.rels><?xml version="1.0" encoding="UTF-8" standalone="yes"?>
<Relationships xmlns="http://schemas.openxmlformats.org/package/2006/relationships"><Relationship Id="rId2" Type="http://schemas.openxmlformats.org/officeDocument/2006/relationships/image" Target="../media/image319.png"/><Relationship Id="rId1" Type="http://schemas.openxmlformats.org/officeDocument/2006/relationships/slideLayout" Target="../slideLayouts/slideLayout3.xml"/></Relationships>
</file>

<file path=ppt/slides/_rels/slide242.xml.rels><?xml version="1.0" encoding="UTF-8" standalone="yes"?>
<Relationships xmlns="http://schemas.openxmlformats.org/package/2006/relationships"><Relationship Id="rId2" Type="http://schemas.openxmlformats.org/officeDocument/2006/relationships/image" Target="../media/image320.png"/><Relationship Id="rId1" Type="http://schemas.openxmlformats.org/officeDocument/2006/relationships/slideLayout" Target="../slideLayouts/slideLayout3.xml"/></Relationships>
</file>

<file path=ppt/slides/_rels/slide243.xml.rels><?xml version="1.0" encoding="UTF-8" standalone="yes"?>
<Relationships xmlns="http://schemas.openxmlformats.org/package/2006/relationships"><Relationship Id="rId3" Type="http://schemas.openxmlformats.org/officeDocument/2006/relationships/image" Target="../media/image322.png"/><Relationship Id="rId2" Type="http://schemas.openxmlformats.org/officeDocument/2006/relationships/image" Target="../media/image321.png"/><Relationship Id="rId1" Type="http://schemas.openxmlformats.org/officeDocument/2006/relationships/slideLayout" Target="../slideLayouts/slideLayout3.xml"/></Relationships>
</file>

<file path=ppt/slides/_rels/slide244.xml.rels><?xml version="1.0" encoding="UTF-8" standalone="yes"?>
<Relationships xmlns="http://schemas.openxmlformats.org/package/2006/relationships"><Relationship Id="rId2" Type="http://schemas.openxmlformats.org/officeDocument/2006/relationships/image" Target="../media/image323.png"/><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3" Type="http://schemas.openxmlformats.org/officeDocument/2006/relationships/image" Target="../media/image325.png"/><Relationship Id="rId2" Type="http://schemas.openxmlformats.org/officeDocument/2006/relationships/image" Target="../media/image324.png"/><Relationship Id="rId1" Type="http://schemas.openxmlformats.org/officeDocument/2006/relationships/slideLayout" Target="../slideLayouts/slideLayout7.xml"/><Relationship Id="rId5" Type="http://schemas.openxmlformats.org/officeDocument/2006/relationships/image" Target="../media/image327.png"/><Relationship Id="rId4" Type="http://schemas.openxmlformats.org/officeDocument/2006/relationships/image" Target="../media/image326.png"/></Relationships>
</file>

<file path=ppt/slides/_rels/slide246.xml.rels><?xml version="1.0" encoding="UTF-8" standalone="yes"?>
<Relationships xmlns="http://schemas.openxmlformats.org/package/2006/relationships"><Relationship Id="rId3" Type="http://schemas.openxmlformats.org/officeDocument/2006/relationships/image" Target="../media/image329.jpeg"/><Relationship Id="rId2" Type="http://schemas.openxmlformats.org/officeDocument/2006/relationships/image" Target="../media/image328.png"/><Relationship Id="rId1" Type="http://schemas.openxmlformats.org/officeDocument/2006/relationships/slideLayout" Target="../slideLayouts/slideLayout7.xml"/></Relationships>
</file>

<file path=ppt/slides/_rels/slide247.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image" Target="../media/image330.png"/><Relationship Id="rId1" Type="http://schemas.openxmlformats.org/officeDocument/2006/relationships/slideLayout" Target="../slideLayouts/slideLayout7.xml"/></Relationships>
</file>

<file path=ppt/slides/_rels/slide248.xml.rels><?xml version="1.0" encoding="UTF-8" standalone="yes"?>
<Relationships xmlns="http://schemas.openxmlformats.org/package/2006/relationships"><Relationship Id="rId2" Type="http://schemas.openxmlformats.org/officeDocument/2006/relationships/image" Target="../media/image332.png"/><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image" Target="../media/image333.png"/><Relationship Id="rId1" Type="http://schemas.openxmlformats.org/officeDocument/2006/relationships/slideLayout" Target="../slideLayouts/slideLayout7.xml"/><Relationship Id="rId4" Type="http://schemas.openxmlformats.org/officeDocument/2006/relationships/image" Target="../media/image335.png"/></Relationships>
</file>

<file path=ppt/slides/_rels/slide250.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image" Target="../media/image336.png"/><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2" Type="http://schemas.openxmlformats.org/officeDocument/2006/relationships/image" Target="../media/image338.png"/><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2" Type="http://schemas.openxmlformats.org/officeDocument/2006/relationships/image" Target="../media/image339.wmf"/><Relationship Id="rId1" Type="http://schemas.openxmlformats.org/officeDocument/2006/relationships/slideLayout" Target="../slideLayouts/slideLayout11.xml"/></Relationships>
</file>

<file path=ppt/slides/_rels/slide253.xml.rels><?xml version="1.0" encoding="UTF-8" standalone="yes"?>
<Relationships xmlns="http://schemas.openxmlformats.org/package/2006/relationships"><Relationship Id="rId2" Type="http://schemas.openxmlformats.org/officeDocument/2006/relationships/image" Target="../media/image340.wmf"/><Relationship Id="rId1" Type="http://schemas.openxmlformats.org/officeDocument/2006/relationships/slideLayout" Target="../slideLayouts/slideLayout11.xml"/></Relationships>
</file>

<file path=ppt/slides/_rels/slide254.xml.rels><?xml version="1.0" encoding="UTF-8" standalone="yes"?>
<Relationships xmlns="http://schemas.openxmlformats.org/package/2006/relationships"><Relationship Id="rId2" Type="http://schemas.openxmlformats.org/officeDocument/2006/relationships/image" Target="../media/image341.png"/><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2" Type="http://schemas.openxmlformats.org/officeDocument/2006/relationships/image" Target="../media/image342.png"/><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2" Type="http://schemas.openxmlformats.org/officeDocument/2006/relationships/image" Target="../media/image343.png"/><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58.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0.xml.rels><?xml version="1.0" encoding="UTF-8" standalone="yes"?>
<Relationships xmlns="http://schemas.openxmlformats.org/package/2006/relationships"><Relationship Id="rId3" Type="http://schemas.openxmlformats.org/officeDocument/2006/relationships/image" Target="../media/image347.jpeg"/><Relationship Id="rId2" Type="http://schemas.openxmlformats.org/officeDocument/2006/relationships/image" Target="../media/image346.gif"/><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image" Target="../media/image348.png"/><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3" Type="http://schemas.openxmlformats.org/officeDocument/2006/relationships/image" Target="../media/image351.jpeg"/><Relationship Id="rId2" Type="http://schemas.openxmlformats.org/officeDocument/2006/relationships/image" Target="../media/image350.png"/><Relationship Id="rId1" Type="http://schemas.openxmlformats.org/officeDocument/2006/relationships/slideLayout" Target="../slideLayouts/slideLayout7.xml"/><Relationship Id="rId4" Type="http://schemas.openxmlformats.org/officeDocument/2006/relationships/image" Target="../media/image352.jpeg"/></Relationships>
</file>

<file path=ppt/slides/_rels/slide263.xml.rels><?xml version="1.0" encoding="UTF-8" standalone="yes"?>
<Relationships xmlns="http://schemas.openxmlformats.org/package/2006/relationships"><Relationship Id="rId3" Type="http://schemas.openxmlformats.org/officeDocument/2006/relationships/image" Target="../media/image354.png"/><Relationship Id="rId2" Type="http://schemas.openxmlformats.org/officeDocument/2006/relationships/image" Target="../media/image353.png"/><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5.jpeg"/><Relationship Id="rId1" Type="http://schemas.openxmlformats.org/officeDocument/2006/relationships/slideLayout" Target="../slideLayouts/slideLayout7.xml"/><Relationship Id="rId4" Type="http://schemas.openxmlformats.org/officeDocument/2006/relationships/image" Target="../media/image357.png"/></Relationships>
</file>

<file path=ppt/slides/_rels/slide268.xml.rels><?xml version="1.0" encoding="UTF-8" standalone="yes"?>
<Relationships xmlns="http://schemas.openxmlformats.org/package/2006/relationships"><Relationship Id="rId2" Type="http://schemas.openxmlformats.org/officeDocument/2006/relationships/image" Target="../media/image358.png"/><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image" Target="../media/image359.png"/><Relationship Id="rId1" Type="http://schemas.openxmlformats.org/officeDocument/2006/relationships/slideLayout" Target="../slideLayouts/slideLayout7.xml"/><Relationship Id="rId4" Type="http://schemas.openxmlformats.org/officeDocument/2006/relationships/image" Target="../media/image361.png"/></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1.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image" Target="../media/image362.jpeg"/><Relationship Id="rId1" Type="http://schemas.openxmlformats.org/officeDocument/2006/relationships/slideLayout" Target="../slideLayouts/slideLayout7.xml"/></Relationships>
</file>

<file path=ppt/slides/_rels/slide272.xml.rels><?xml version="1.0" encoding="UTF-8" standalone="yes"?>
<Relationships xmlns="http://schemas.openxmlformats.org/package/2006/relationships"><Relationship Id="rId2" Type="http://schemas.openxmlformats.org/officeDocument/2006/relationships/image" Target="../media/image364.jpeg"/><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3" Type="http://schemas.openxmlformats.org/officeDocument/2006/relationships/image" Target="../media/image366.jpeg"/><Relationship Id="rId2" Type="http://schemas.openxmlformats.org/officeDocument/2006/relationships/image" Target="../media/image365.jpeg"/><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2" Type="http://schemas.openxmlformats.org/officeDocument/2006/relationships/image" Target="../media/image368.png"/><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image" Target="../media/image369.png"/><Relationship Id="rId1" Type="http://schemas.openxmlformats.org/officeDocument/2006/relationships/slideLayout" Target="../slideLayouts/slideLayout7.xml"/><Relationship Id="rId5" Type="http://schemas.openxmlformats.org/officeDocument/2006/relationships/image" Target="../media/image372.png"/><Relationship Id="rId4" Type="http://schemas.openxmlformats.org/officeDocument/2006/relationships/image" Target="../media/image371.png"/></Relationships>
</file>

<file path=ppt/slides/_rels/slide278.xml.rels><?xml version="1.0" encoding="UTF-8" standalone="yes"?>
<Relationships xmlns="http://schemas.openxmlformats.org/package/2006/relationships"><Relationship Id="rId2" Type="http://schemas.openxmlformats.org/officeDocument/2006/relationships/image" Target="../media/image373.png"/><Relationship Id="rId1" Type="http://schemas.openxmlformats.org/officeDocument/2006/relationships/slideLayout" Target="../slideLayouts/slideLayout7.xml"/></Relationships>
</file>

<file path=ppt/slides/_rels/slide279.xml.rels><?xml version="1.0" encoding="UTF-8" standalone="yes"?>
<Relationships xmlns="http://schemas.openxmlformats.org/package/2006/relationships"><Relationship Id="rId2" Type="http://schemas.openxmlformats.org/officeDocument/2006/relationships/image" Target="../media/image374.png"/><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2" Type="http://schemas.openxmlformats.org/officeDocument/2006/relationships/image" Target="../media/image375.gif"/><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3" Type="http://schemas.openxmlformats.org/officeDocument/2006/relationships/image" Target="../media/image377.png"/><Relationship Id="rId2" Type="http://schemas.openxmlformats.org/officeDocument/2006/relationships/image" Target="../media/image376.png"/><Relationship Id="rId1" Type="http://schemas.openxmlformats.org/officeDocument/2006/relationships/slideLayout" Target="../slideLayouts/slideLayout7.xml"/><Relationship Id="rId5" Type="http://schemas.openxmlformats.org/officeDocument/2006/relationships/image" Target="../media/image379.png"/><Relationship Id="rId4" Type="http://schemas.openxmlformats.org/officeDocument/2006/relationships/image" Target="../media/image378.png"/></Relationships>
</file>

<file path=ppt/slides/_rels/slide283.xml.rels><?xml version="1.0" encoding="UTF-8" standalone="yes"?>
<Relationships xmlns="http://schemas.openxmlformats.org/package/2006/relationships"><Relationship Id="rId3" Type="http://schemas.openxmlformats.org/officeDocument/2006/relationships/hyperlink" Target="https://www.kartyratownicze.pl/" TargetMode="External"/><Relationship Id="rId2" Type="http://schemas.openxmlformats.org/officeDocument/2006/relationships/image" Target="../media/image380.png"/><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1.png"/><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3" Type="http://schemas.openxmlformats.org/officeDocument/2006/relationships/image" Target="../media/image384.png"/><Relationship Id="rId2" Type="http://schemas.openxmlformats.org/officeDocument/2006/relationships/image" Target="../media/image383.png"/><Relationship Id="rId1" Type="http://schemas.openxmlformats.org/officeDocument/2006/relationships/slideLayout" Target="../slideLayouts/slideLayout7.xml"/></Relationships>
</file>

<file path=ppt/slides/_rels/slide286.xml.rels><?xml version="1.0" encoding="UTF-8" standalone="yes"?>
<Relationships xmlns="http://schemas.openxmlformats.org/package/2006/relationships"><Relationship Id="rId2" Type="http://schemas.openxmlformats.org/officeDocument/2006/relationships/image" Target="../media/image385.png"/><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2" Type="http://schemas.openxmlformats.org/officeDocument/2006/relationships/image" Target="../media/image386.png"/><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9.xml.rels><?xml version="1.0" encoding="UTF-8" standalone="yes"?>
<Relationships xmlns="http://schemas.openxmlformats.org/package/2006/relationships"><Relationship Id="rId2" Type="http://schemas.openxmlformats.org/officeDocument/2006/relationships/image" Target="../media/image387.png"/><Relationship Id="rId1" Type="http://schemas.openxmlformats.org/officeDocument/2006/relationships/slideLayout" Target="../slideLayouts/slideLayout3.xml"/></Relationships>
</file>

<file path=ppt/slides/_rels/slide290.xml.rels><?xml version="1.0" encoding="UTF-8" standalone="yes"?>
<Relationships xmlns="http://schemas.openxmlformats.org/package/2006/relationships"><Relationship Id="rId2" Type="http://schemas.openxmlformats.org/officeDocument/2006/relationships/image" Target="../media/image388.png"/><Relationship Id="rId1" Type="http://schemas.openxmlformats.org/officeDocument/2006/relationships/slideLayout" Target="../slideLayouts/slideLayout3.xml"/></Relationships>
</file>

<file path=ppt/slides/_rels/slide2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2.xml.rels><?xml version="1.0" encoding="UTF-8" standalone="yes"?>
<Relationships xmlns="http://schemas.openxmlformats.org/package/2006/relationships"><Relationship Id="rId2" Type="http://schemas.openxmlformats.org/officeDocument/2006/relationships/image" Target="../media/image389.png"/><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3" Type="http://schemas.openxmlformats.org/officeDocument/2006/relationships/image" Target="../media/image391.jpeg"/><Relationship Id="rId2" Type="http://schemas.openxmlformats.org/officeDocument/2006/relationships/image" Target="../media/image390.png"/><Relationship Id="rId1" Type="http://schemas.openxmlformats.org/officeDocument/2006/relationships/slideLayout" Target="../slideLayouts/slideLayout7.xml"/></Relationships>
</file>

<file path=ppt/slides/_rels/slide294.xml.rels><?xml version="1.0" encoding="UTF-8" standalone="yes"?>
<Relationships xmlns="http://schemas.openxmlformats.org/package/2006/relationships"><Relationship Id="rId3" Type="http://schemas.openxmlformats.org/officeDocument/2006/relationships/image" Target="../media/image393.jpeg"/><Relationship Id="rId2" Type="http://schemas.openxmlformats.org/officeDocument/2006/relationships/image" Target="../media/image392.jpeg"/><Relationship Id="rId1" Type="http://schemas.openxmlformats.org/officeDocument/2006/relationships/slideLayout" Target="../slideLayouts/slideLayout7.xml"/></Relationships>
</file>

<file path=ppt/slides/_rels/slide295.xml.rels><?xml version="1.0" encoding="UTF-8" standalone="yes"?>
<Relationships xmlns="http://schemas.openxmlformats.org/package/2006/relationships"><Relationship Id="rId2" Type="http://schemas.openxmlformats.org/officeDocument/2006/relationships/image" Target="../media/image394.jpeg"/><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7.xml.rels><?xml version="1.0" encoding="UTF-8" standalone="yes"?>
<Relationships xmlns="http://schemas.openxmlformats.org/package/2006/relationships"><Relationship Id="rId2" Type="http://schemas.openxmlformats.org/officeDocument/2006/relationships/image" Target="../media/image395.jpeg"/><Relationship Id="rId1" Type="http://schemas.openxmlformats.org/officeDocument/2006/relationships/slideLayout" Target="../slideLayouts/slideLayout7.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2" Type="http://schemas.openxmlformats.org/officeDocument/2006/relationships/image" Target="../media/image396.png"/><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2" Type="http://schemas.openxmlformats.org/officeDocument/2006/relationships/image" Target="../media/image397.png"/><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2" Type="http://schemas.openxmlformats.org/officeDocument/2006/relationships/image" Target="../media/image398.png"/><Relationship Id="rId1" Type="http://schemas.openxmlformats.org/officeDocument/2006/relationships/slideLayout" Target="../slideLayouts/slideLayout7.xml"/></Relationships>
</file>

<file path=ppt/slides/_rels/slide302.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image" Target="../media/image399.png"/><Relationship Id="rId1" Type="http://schemas.openxmlformats.org/officeDocument/2006/relationships/slideLayout" Target="../slideLayouts/slideLayout7.xml"/></Relationships>
</file>

<file path=ppt/slides/_rels/slide303.xml.rels><?xml version="1.0" encoding="UTF-8" standalone="yes"?>
<Relationships xmlns="http://schemas.openxmlformats.org/package/2006/relationships"><Relationship Id="rId3" Type="http://schemas.openxmlformats.org/officeDocument/2006/relationships/image" Target="../media/image402.png"/><Relationship Id="rId2" Type="http://schemas.openxmlformats.org/officeDocument/2006/relationships/image" Target="../media/image401.png"/><Relationship Id="rId1" Type="http://schemas.openxmlformats.org/officeDocument/2006/relationships/slideLayout" Target="../slideLayouts/slideLayout7.xml"/></Relationships>
</file>

<file path=ppt/slides/_rels/slide304.xml.rels><?xml version="1.0" encoding="UTF-8" standalone="yes"?>
<Relationships xmlns="http://schemas.openxmlformats.org/package/2006/relationships"><Relationship Id="rId3" Type="http://schemas.openxmlformats.org/officeDocument/2006/relationships/image" Target="../media/image404.png"/><Relationship Id="rId2" Type="http://schemas.openxmlformats.org/officeDocument/2006/relationships/image" Target="../media/image403.png"/><Relationship Id="rId1" Type="http://schemas.openxmlformats.org/officeDocument/2006/relationships/slideLayout" Target="../slideLayouts/slideLayout7.xml"/><Relationship Id="rId4" Type="http://schemas.openxmlformats.org/officeDocument/2006/relationships/image" Target="../media/image405.jpeg"/></Relationships>
</file>

<file path=ppt/slides/_rels/slide305.xml.rels><?xml version="1.0" encoding="UTF-8" standalone="yes"?>
<Relationships xmlns="http://schemas.openxmlformats.org/package/2006/relationships"><Relationship Id="rId3" Type="http://schemas.openxmlformats.org/officeDocument/2006/relationships/image" Target="../media/image407.png"/><Relationship Id="rId2" Type="http://schemas.openxmlformats.org/officeDocument/2006/relationships/image" Target="../media/image406.png"/><Relationship Id="rId1" Type="http://schemas.openxmlformats.org/officeDocument/2006/relationships/slideLayout" Target="../slideLayouts/slideLayout7.xml"/></Relationships>
</file>

<file path=ppt/slides/_rels/slide306.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image" Target="../media/image408.png"/><Relationship Id="rId1" Type="http://schemas.openxmlformats.org/officeDocument/2006/relationships/slideLayout" Target="../slideLayouts/slideLayout7.xml"/></Relationships>
</file>

<file path=ppt/slides/_rels/slide307.xml.rels><?xml version="1.0" encoding="UTF-8" standalone="yes"?>
<Relationships xmlns="http://schemas.openxmlformats.org/package/2006/relationships"><Relationship Id="rId3" Type="http://schemas.openxmlformats.org/officeDocument/2006/relationships/image" Target="../media/image411.png"/><Relationship Id="rId2" Type="http://schemas.openxmlformats.org/officeDocument/2006/relationships/image" Target="../media/image410.png"/><Relationship Id="rId1" Type="http://schemas.openxmlformats.org/officeDocument/2006/relationships/slideLayout" Target="../slideLayouts/slideLayout7.xml"/><Relationship Id="rId4" Type="http://schemas.openxmlformats.org/officeDocument/2006/relationships/image" Target="../media/image412.png"/></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9.xml.rels><?xml version="1.0" encoding="UTF-8" standalone="yes"?>
<Relationships xmlns="http://schemas.openxmlformats.org/package/2006/relationships"><Relationship Id="rId3" Type="http://schemas.openxmlformats.org/officeDocument/2006/relationships/image" Target="../media/image414.png"/><Relationship Id="rId2" Type="http://schemas.openxmlformats.org/officeDocument/2006/relationships/image" Target="../media/image413.png"/><Relationship Id="rId1" Type="http://schemas.openxmlformats.org/officeDocument/2006/relationships/slideLayout" Target="../slideLayouts/slideLayout7.xml"/><Relationship Id="rId4" Type="http://schemas.openxmlformats.org/officeDocument/2006/relationships/image" Target="../media/image415.png"/></Relationships>
</file>

<file path=ppt/slides/_rels/slide310.xml.rels><?xml version="1.0" encoding="UTF-8" standalone="yes"?>
<Relationships xmlns="http://schemas.openxmlformats.org/package/2006/relationships"><Relationship Id="rId3" Type="http://schemas.openxmlformats.org/officeDocument/2006/relationships/image" Target="../media/image417.png"/><Relationship Id="rId2" Type="http://schemas.openxmlformats.org/officeDocument/2006/relationships/image" Target="../media/image416.png"/><Relationship Id="rId1" Type="http://schemas.openxmlformats.org/officeDocument/2006/relationships/slideLayout" Target="../slideLayouts/slideLayout7.xml"/><Relationship Id="rId4" Type="http://schemas.openxmlformats.org/officeDocument/2006/relationships/image" Target="../media/image418.png"/></Relationships>
</file>

<file path=ppt/slides/_rels/slide3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2.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image" Target="../media/image419.png"/><Relationship Id="rId1" Type="http://schemas.openxmlformats.org/officeDocument/2006/relationships/slideLayout" Target="../slideLayouts/slideLayout7.xml"/><Relationship Id="rId5" Type="http://schemas.openxmlformats.org/officeDocument/2006/relationships/image" Target="../media/image422.png"/><Relationship Id="rId4" Type="http://schemas.openxmlformats.org/officeDocument/2006/relationships/image" Target="../media/image421.png"/></Relationships>
</file>

<file path=ppt/slides/_rels/slide313.xml.rels><?xml version="1.0" encoding="UTF-8" standalone="yes"?>
<Relationships xmlns="http://schemas.openxmlformats.org/package/2006/relationships"><Relationship Id="rId3" Type="http://schemas.openxmlformats.org/officeDocument/2006/relationships/image" Target="../media/image424.png"/><Relationship Id="rId2" Type="http://schemas.openxmlformats.org/officeDocument/2006/relationships/image" Target="../media/image423.png"/><Relationship Id="rId1" Type="http://schemas.openxmlformats.org/officeDocument/2006/relationships/slideLayout" Target="../slideLayouts/slideLayout7.xml"/></Relationships>
</file>

<file path=ppt/slides/_rels/slide314.xml.rels><?xml version="1.0" encoding="UTF-8" standalone="yes"?>
<Relationships xmlns="http://schemas.openxmlformats.org/package/2006/relationships"><Relationship Id="rId3" Type="http://schemas.openxmlformats.org/officeDocument/2006/relationships/image" Target="../media/image426.png"/><Relationship Id="rId2" Type="http://schemas.openxmlformats.org/officeDocument/2006/relationships/image" Target="../media/image425.png"/><Relationship Id="rId1" Type="http://schemas.openxmlformats.org/officeDocument/2006/relationships/slideLayout" Target="../slideLayouts/slideLayout7.xml"/><Relationship Id="rId4" Type="http://schemas.openxmlformats.org/officeDocument/2006/relationships/image" Target="../media/image427.png"/></Relationships>
</file>

<file path=ppt/slides/_rels/slide315.xml.rels><?xml version="1.0" encoding="UTF-8" standalone="yes"?>
<Relationships xmlns="http://schemas.openxmlformats.org/package/2006/relationships"><Relationship Id="rId3" Type="http://schemas.openxmlformats.org/officeDocument/2006/relationships/image" Target="../media/image429.png"/><Relationship Id="rId2" Type="http://schemas.openxmlformats.org/officeDocument/2006/relationships/image" Target="../media/image428.jpeg"/><Relationship Id="rId1" Type="http://schemas.openxmlformats.org/officeDocument/2006/relationships/slideLayout" Target="../slideLayouts/slideLayout17.xml"/><Relationship Id="rId4" Type="http://schemas.openxmlformats.org/officeDocument/2006/relationships/image" Target="../media/image430.jpg"/></Relationships>
</file>

<file path=ppt/slides/_rels/slide316.xml.rels><?xml version="1.0" encoding="UTF-8" standalone="yes"?>
<Relationships xmlns="http://schemas.openxmlformats.org/package/2006/relationships"><Relationship Id="rId2" Type="http://schemas.openxmlformats.org/officeDocument/2006/relationships/image" Target="../media/image431.png"/><Relationship Id="rId1" Type="http://schemas.openxmlformats.org/officeDocument/2006/relationships/slideLayout" Target="../slideLayouts/slideLayout7.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8.xml.rels><?xml version="1.0" encoding="UTF-8" standalone="yes"?>
<Relationships xmlns="http://schemas.openxmlformats.org/package/2006/relationships"><Relationship Id="rId2" Type="http://schemas.openxmlformats.org/officeDocument/2006/relationships/image" Target="../media/image432.png"/><Relationship Id="rId1" Type="http://schemas.openxmlformats.org/officeDocument/2006/relationships/slideLayout" Target="../slideLayouts/slideLayout3.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1.xml.rels><?xml version="1.0" encoding="UTF-8" standalone="yes"?>
<Relationships xmlns="http://schemas.openxmlformats.org/package/2006/relationships"><Relationship Id="rId3" Type="http://schemas.openxmlformats.org/officeDocument/2006/relationships/image" Target="../media/image434.jpg"/><Relationship Id="rId2" Type="http://schemas.openxmlformats.org/officeDocument/2006/relationships/image" Target="../media/image433.jpg"/><Relationship Id="rId1" Type="http://schemas.openxmlformats.org/officeDocument/2006/relationships/slideLayout" Target="../slideLayouts/slideLayout13.xml"/></Relationships>
</file>

<file path=ppt/slides/_rels/slide322.xml.rels><?xml version="1.0" encoding="UTF-8" standalone="yes"?>
<Relationships xmlns="http://schemas.openxmlformats.org/package/2006/relationships"><Relationship Id="rId2" Type="http://schemas.openxmlformats.org/officeDocument/2006/relationships/image" Target="../media/image435.wmf"/><Relationship Id="rId1" Type="http://schemas.openxmlformats.org/officeDocument/2006/relationships/slideLayout" Target="../slideLayouts/slideLayout11.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5.xml.rels><?xml version="1.0" encoding="UTF-8" standalone="yes"?>
<Relationships xmlns="http://schemas.openxmlformats.org/package/2006/relationships"><Relationship Id="rId3" Type="http://schemas.openxmlformats.org/officeDocument/2006/relationships/image" Target="../media/image437.png"/><Relationship Id="rId2" Type="http://schemas.openxmlformats.org/officeDocument/2006/relationships/image" Target="../media/image436.png"/><Relationship Id="rId1" Type="http://schemas.openxmlformats.org/officeDocument/2006/relationships/slideLayout" Target="../slideLayouts/slideLayout11.xml"/><Relationship Id="rId5" Type="http://schemas.openxmlformats.org/officeDocument/2006/relationships/image" Target="../media/image439.png"/><Relationship Id="rId4" Type="http://schemas.openxmlformats.org/officeDocument/2006/relationships/image" Target="../media/image438.png"/></Relationships>
</file>

<file path=ppt/slides/_rels/slide326.xml.rels><?xml version="1.0" encoding="UTF-8" standalone="yes"?>
<Relationships xmlns="http://schemas.openxmlformats.org/package/2006/relationships"><Relationship Id="rId3" Type="http://schemas.openxmlformats.org/officeDocument/2006/relationships/image" Target="../media/image441.jpg"/><Relationship Id="rId2" Type="http://schemas.openxmlformats.org/officeDocument/2006/relationships/image" Target="../media/image440.jpg"/><Relationship Id="rId1" Type="http://schemas.openxmlformats.org/officeDocument/2006/relationships/slideLayout" Target="../slideLayouts/slideLayout14.xml"/><Relationship Id="rId5" Type="http://schemas.openxmlformats.org/officeDocument/2006/relationships/image" Target="../media/image443.jpg"/><Relationship Id="rId4" Type="http://schemas.openxmlformats.org/officeDocument/2006/relationships/image" Target="../media/image442.jpg"/></Relationships>
</file>

<file path=ppt/slides/_rels/slide327.xml.rels><?xml version="1.0" encoding="UTF-8" standalone="yes"?>
<Relationships xmlns="http://schemas.openxmlformats.org/package/2006/relationships"><Relationship Id="rId3" Type="http://schemas.openxmlformats.org/officeDocument/2006/relationships/image" Target="../media/image444.jp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328.xml.rels><?xml version="1.0" encoding="UTF-8" standalone="yes"?>
<Relationships xmlns="http://schemas.openxmlformats.org/package/2006/relationships"><Relationship Id="rId3" Type="http://schemas.openxmlformats.org/officeDocument/2006/relationships/image" Target="../media/image446.jpg"/><Relationship Id="rId2" Type="http://schemas.openxmlformats.org/officeDocument/2006/relationships/image" Target="../media/image445.jpg"/><Relationship Id="rId1" Type="http://schemas.openxmlformats.org/officeDocument/2006/relationships/slideLayout" Target="../slideLayouts/slideLayout16.xml"/><Relationship Id="rId5" Type="http://schemas.openxmlformats.org/officeDocument/2006/relationships/image" Target="../media/image448.jpg"/><Relationship Id="rId4" Type="http://schemas.openxmlformats.org/officeDocument/2006/relationships/image" Target="../media/image447.png"/></Relationships>
</file>

<file path=ppt/slides/_rels/slide329.xml.rels><?xml version="1.0" encoding="UTF-8" standalone="yes"?>
<Relationships xmlns="http://schemas.openxmlformats.org/package/2006/relationships"><Relationship Id="rId2" Type="http://schemas.openxmlformats.org/officeDocument/2006/relationships/image" Target="../media/image449.png"/><Relationship Id="rId1" Type="http://schemas.openxmlformats.org/officeDocument/2006/relationships/slideLayout" Target="../slideLayouts/slideLayout7.xml"/></Relationships>
</file>

<file path=ppt/slides/_rels/slide330.xml.rels><?xml version="1.0" encoding="UTF-8" standalone="yes"?>
<Relationships xmlns="http://schemas.openxmlformats.org/package/2006/relationships"><Relationship Id="rId3" Type="http://schemas.openxmlformats.org/officeDocument/2006/relationships/image" Target="../media/image451.png"/><Relationship Id="rId2" Type="http://schemas.openxmlformats.org/officeDocument/2006/relationships/image" Target="../media/image450.jpeg"/><Relationship Id="rId1" Type="http://schemas.openxmlformats.org/officeDocument/2006/relationships/slideLayout" Target="../slideLayouts/slideLayout7.xml"/><Relationship Id="rId4" Type="http://schemas.openxmlformats.org/officeDocument/2006/relationships/image" Target="../media/image452.jpeg"/></Relationships>
</file>

<file path=ppt/slides/_rels/slide331.xml.rels><?xml version="1.0" encoding="UTF-8" standalone="yes"?>
<Relationships xmlns="http://schemas.openxmlformats.org/package/2006/relationships"><Relationship Id="rId3" Type="http://schemas.openxmlformats.org/officeDocument/2006/relationships/image" Target="../media/image454.png"/><Relationship Id="rId2" Type="http://schemas.openxmlformats.org/officeDocument/2006/relationships/image" Target="../media/image453.png"/><Relationship Id="rId1" Type="http://schemas.openxmlformats.org/officeDocument/2006/relationships/slideLayout" Target="../slideLayouts/slideLayout7.xml"/></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3.xml.rels><?xml version="1.0" encoding="UTF-8" standalone="yes"?>
<Relationships xmlns="http://schemas.openxmlformats.org/package/2006/relationships"><Relationship Id="rId3" Type="http://schemas.openxmlformats.org/officeDocument/2006/relationships/image" Target="../media/image456.svg"/><Relationship Id="rId2" Type="http://schemas.openxmlformats.org/officeDocument/2006/relationships/image" Target="../media/image455.gif"/><Relationship Id="rId1" Type="http://schemas.openxmlformats.org/officeDocument/2006/relationships/slideLayout" Target="../slideLayouts/slideLayout15.xml"/></Relationships>
</file>

<file path=ppt/slides/_rels/slide334.xml.rels><?xml version="1.0" encoding="UTF-8" standalone="yes"?>
<Relationships xmlns="http://schemas.openxmlformats.org/package/2006/relationships"><Relationship Id="rId3" Type="http://schemas.openxmlformats.org/officeDocument/2006/relationships/image" Target="../media/image458.png"/><Relationship Id="rId2" Type="http://schemas.openxmlformats.org/officeDocument/2006/relationships/image" Target="../media/image457.png"/><Relationship Id="rId1" Type="http://schemas.openxmlformats.org/officeDocument/2006/relationships/slideLayout" Target="../slideLayouts/slideLayout7.xml"/><Relationship Id="rId4" Type="http://schemas.openxmlformats.org/officeDocument/2006/relationships/image" Target="../media/image459.png"/></Relationships>
</file>

<file path=ppt/slides/_rels/slide335.xml.rels><?xml version="1.0" encoding="UTF-8" standalone="yes"?>
<Relationships xmlns="http://schemas.openxmlformats.org/package/2006/relationships"><Relationship Id="rId3" Type="http://schemas.openxmlformats.org/officeDocument/2006/relationships/image" Target="../media/image461.png"/><Relationship Id="rId2" Type="http://schemas.openxmlformats.org/officeDocument/2006/relationships/image" Target="../media/image460.png"/><Relationship Id="rId1" Type="http://schemas.openxmlformats.org/officeDocument/2006/relationships/slideLayout" Target="../slideLayouts/slideLayout7.xml"/></Relationships>
</file>

<file path=ppt/slides/_rels/slide336.xml.rels><?xml version="1.0" encoding="UTF-8" standalone="yes"?>
<Relationships xmlns="http://schemas.openxmlformats.org/package/2006/relationships"><Relationship Id="rId3" Type="http://schemas.openxmlformats.org/officeDocument/2006/relationships/image" Target="../media/image463.png"/><Relationship Id="rId2" Type="http://schemas.openxmlformats.org/officeDocument/2006/relationships/image" Target="../media/image462.png"/><Relationship Id="rId1" Type="http://schemas.openxmlformats.org/officeDocument/2006/relationships/slideLayout" Target="../slideLayouts/slideLayout15.xml"/></Relationships>
</file>

<file path=ppt/slides/_rels/slide337.xml.rels><?xml version="1.0" encoding="UTF-8" standalone="yes"?>
<Relationships xmlns="http://schemas.openxmlformats.org/package/2006/relationships"><Relationship Id="rId3" Type="http://schemas.openxmlformats.org/officeDocument/2006/relationships/image" Target="../media/image465.png"/><Relationship Id="rId2" Type="http://schemas.openxmlformats.org/officeDocument/2006/relationships/image" Target="../media/image464.png"/><Relationship Id="rId1" Type="http://schemas.openxmlformats.org/officeDocument/2006/relationships/slideLayout" Target="../slideLayouts/slideLayout11.xml"/><Relationship Id="rId4" Type="http://schemas.openxmlformats.org/officeDocument/2006/relationships/image" Target="../media/image466.png"/></Relationships>
</file>

<file path=ppt/slides/_rels/slide338.xml.rels><?xml version="1.0" encoding="UTF-8" standalone="yes"?>
<Relationships xmlns="http://schemas.openxmlformats.org/package/2006/relationships"><Relationship Id="rId3" Type="http://schemas.openxmlformats.org/officeDocument/2006/relationships/image" Target="../media/image467.jp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0.xml.rels><?xml version="1.0" encoding="UTF-8" standalone="yes"?>
<Relationships xmlns="http://schemas.openxmlformats.org/package/2006/relationships"><Relationship Id="rId2" Type="http://schemas.openxmlformats.org/officeDocument/2006/relationships/image" Target="../media/image468.png"/><Relationship Id="rId1" Type="http://schemas.openxmlformats.org/officeDocument/2006/relationships/slideLayout" Target="../slideLayouts/slideLayout7.xml"/></Relationships>
</file>

<file path=ppt/slides/_rels/slide341.xml.rels><?xml version="1.0" encoding="UTF-8" standalone="yes"?>
<Relationships xmlns="http://schemas.openxmlformats.org/package/2006/relationships"><Relationship Id="rId2" Type="http://schemas.openxmlformats.org/officeDocument/2006/relationships/image" Target="../media/image469.png"/><Relationship Id="rId1" Type="http://schemas.openxmlformats.org/officeDocument/2006/relationships/slideLayout" Target="../slideLayouts/slideLayout3.xml"/></Relationships>
</file>

<file path=ppt/slides/_rels/slide342.xml.rels><?xml version="1.0" encoding="UTF-8" standalone="yes"?>
<Relationships xmlns="http://schemas.openxmlformats.org/package/2006/relationships"><Relationship Id="rId2" Type="http://schemas.openxmlformats.org/officeDocument/2006/relationships/image" Target="../media/image470.png"/><Relationship Id="rId1" Type="http://schemas.openxmlformats.org/officeDocument/2006/relationships/slideLayout" Target="../slideLayouts/slideLayout7.xml"/></Relationships>
</file>

<file path=ppt/slides/_rels/slide343.xml.rels><?xml version="1.0" encoding="UTF-8" standalone="yes"?>
<Relationships xmlns="http://schemas.openxmlformats.org/package/2006/relationships"><Relationship Id="rId2" Type="http://schemas.openxmlformats.org/officeDocument/2006/relationships/image" Target="../media/image471.png"/><Relationship Id="rId1" Type="http://schemas.openxmlformats.org/officeDocument/2006/relationships/slideLayout" Target="../slideLayouts/slideLayout3.xml"/></Relationships>
</file>

<file path=ppt/slides/_rels/slide344.xml.rels><?xml version="1.0" encoding="UTF-8" standalone="yes"?>
<Relationships xmlns="http://schemas.openxmlformats.org/package/2006/relationships"><Relationship Id="rId3" Type="http://schemas.openxmlformats.org/officeDocument/2006/relationships/image" Target="../media/image47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45.xml.rels><?xml version="1.0" encoding="UTF-8" standalone="yes"?>
<Relationships xmlns="http://schemas.openxmlformats.org/package/2006/relationships"><Relationship Id="rId3" Type="http://schemas.openxmlformats.org/officeDocument/2006/relationships/image" Target="../media/image474.png"/><Relationship Id="rId2" Type="http://schemas.openxmlformats.org/officeDocument/2006/relationships/image" Target="../media/image473.png"/><Relationship Id="rId1" Type="http://schemas.openxmlformats.org/officeDocument/2006/relationships/slideLayout" Target="../slideLayouts/slideLayout7.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0.xml.rels><?xml version="1.0" encoding="UTF-8" standalone="yes"?>
<Relationships xmlns="http://schemas.openxmlformats.org/package/2006/relationships"><Relationship Id="rId2" Type="http://schemas.openxmlformats.org/officeDocument/2006/relationships/image" Target="../media/image475.png"/><Relationship Id="rId1" Type="http://schemas.openxmlformats.org/officeDocument/2006/relationships/slideLayout" Target="../slideLayouts/slideLayout3.xml"/></Relationships>
</file>

<file path=ppt/slides/_rels/slide3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3.xml.rels><?xml version="1.0" encoding="UTF-8" standalone="yes"?>
<Relationships xmlns="http://schemas.openxmlformats.org/package/2006/relationships"><Relationship Id="rId2" Type="http://schemas.openxmlformats.org/officeDocument/2006/relationships/image" Target="../media/image476.png"/><Relationship Id="rId1" Type="http://schemas.openxmlformats.org/officeDocument/2006/relationships/slideLayout" Target="../slideLayouts/slideLayout7.xml"/></Relationships>
</file>

<file path=ppt/slides/_rels/slide354.xml.rels><?xml version="1.0" encoding="UTF-8" standalone="yes"?>
<Relationships xmlns="http://schemas.openxmlformats.org/package/2006/relationships"><Relationship Id="rId2" Type="http://schemas.openxmlformats.org/officeDocument/2006/relationships/image" Target="../media/image477.png"/><Relationship Id="rId1" Type="http://schemas.openxmlformats.org/officeDocument/2006/relationships/slideLayout" Target="../slideLayouts/slideLayout7.xml"/></Relationships>
</file>

<file path=ppt/slides/_rels/slide3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6.xml.rels><?xml version="1.0" encoding="UTF-8" standalone="yes"?>
<Relationships xmlns="http://schemas.openxmlformats.org/package/2006/relationships"><Relationship Id="rId2" Type="http://schemas.openxmlformats.org/officeDocument/2006/relationships/image" Target="../media/image478.png"/><Relationship Id="rId1" Type="http://schemas.openxmlformats.org/officeDocument/2006/relationships/slideLayout" Target="../slideLayouts/slideLayout7.xml"/></Relationships>
</file>

<file path=ppt/slides/_rels/slide357.xml.rels><?xml version="1.0" encoding="UTF-8" standalone="yes"?>
<Relationships xmlns="http://schemas.openxmlformats.org/package/2006/relationships"><Relationship Id="rId2" Type="http://schemas.openxmlformats.org/officeDocument/2006/relationships/image" Target="../media/image479.png"/><Relationship Id="rId1" Type="http://schemas.openxmlformats.org/officeDocument/2006/relationships/slideLayout" Target="../slideLayouts/slideLayout7.xml"/></Relationships>
</file>

<file path=ppt/slides/_rels/slide358.xml.rels><?xml version="1.0" encoding="UTF-8" standalone="yes"?>
<Relationships xmlns="http://schemas.openxmlformats.org/package/2006/relationships"><Relationship Id="rId3" Type="http://schemas.openxmlformats.org/officeDocument/2006/relationships/image" Target="../media/image481.png"/><Relationship Id="rId2" Type="http://schemas.openxmlformats.org/officeDocument/2006/relationships/image" Target="../media/image480.png"/><Relationship Id="rId1" Type="http://schemas.openxmlformats.org/officeDocument/2006/relationships/slideLayout" Target="../slideLayouts/slideLayout7.xml"/><Relationship Id="rId4" Type="http://schemas.openxmlformats.org/officeDocument/2006/relationships/image" Target="../media/image482.png"/></Relationships>
</file>

<file path=ppt/slides/_rels/slide359.xml.rels><?xml version="1.0" encoding="UTF-8" standalone="yes"?>
<Relationships xmlns="http://schemas.openxmlformats.org/package/2006/relationships"><Relationship Id="rId3" Type="http://schemas.openxmlformats.org/officeDocument/2006/relationships/image" Target="../media/image484.png"/><Relationship Id="rId2" Type="http://schemas.openxmlformats.org/officeDocument/2006/relationships/image" Target="../media/image483.png"/><Relationship Id="rId1" Type="http://schemas.openxmlformats.org/officeDocument/2006/relationships/slideLayout" Target="../slideLayouts/slideLayout7.xml"/><Relationship Id="rId4" Type="http://schemas.openxmlformats.org/officeDocument/2006/relationships/image" Target="../media/image485.png"/></Relationships>
</file>

<file path=ppt/slides/_rels/slide360.xml.rels><?xml version="1.0" encoding="UTF-8" standalone="yes"?>
<Relationships xmlns="http://schemas.openxmlformats.org/package/2006/relationships"><Relationship Id="rId3" Type="http://schemas.openxmlformats.org/officeDocument/2006/relationships/image" Target="../media/image487.png"/><Relationship Id="rId2" Type="http://schemas.openxmlformats.org/officeDocument/2006/relationships/image" Target="../media/image486.png"/><Relationship Id="rId1" Type="http://schemas.openxmlformats.org/officeDocument/2006/relationships/slideLayout" Target="../slideLayouts/slideLayout7.xml"/></Relationships>
</file>

<file path=ppt/slides/_rels/slide361.xml.rels><?xml version="1.0" encoding="UTF-8" standalone="yes"?>
<Relationships xmlns="http://schemas.openxmlformats.org/package/2006/relationships"><Relationship Id="rId3" Type="http://schemas.openxmlformats.org/officeDocument/2006/relationships/image" Target="../media/image48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90.png"/><Relationship Id="rId4" Type="http://schemas.openxmlformats.org/officeDocument/2006/relationships/image" Target="../media/image489.png"/></Relationships>
</file>

<file path=ppt/slides/_rels/slide362.xml.rels><?xml version="1.0" encoding="UTF-8" standalone="yes"?>
<Relationships xmlns="http://schemas.openxmlformats.org/package/2006/relationships"><Relationship Id="rId2" Type="http://schemas.openxmlformats.org/officeDocument/2006/relationships/image" Target="../media/image491.png"/><Relationship Id="rId1" Type="http://schemas.openxmlformats.org/officeDocument/2006/relationships/slideLayout" Target="../slideLayouts/slideLayout3.xml"/></Relationships>
</file>

<file path=ppt/slides/_rels/slide363.xml.rels><?xml version="1.0" encoding="UTF-8" standalone="yes"?>
<Relationships xmlns="http://schemas.openxmlformats.org/package/2006/relationships"><Relationship Id="rId3" Type="http://schemas.openxmlformats.org/officeDocument/2006/relationships/image" Target="../media/image493.png"/><Relationship Id="rId2" Type="http://schemas.openxmlformats.org/officeDocument/2006/relationships/image" Target="../media/image492.png"/><Relationship Id="rId1" Type="http://schemas.openxmlformats.org/officeDocument/2006/relationships/slideLayout" Target="../slideLayouts/slideLayout3.xml"/></Relationships>
</file>

<file path=ppt/slides/_rels/slide364.xml.rels><?xml version="1.0" encoding="UTF-8" standalone="yes"?>
<Relationships xmlns="http://schemas.openxmlformats.org/package/2006/relationships"><Relationship Id="rId8" Type="http://schemas.openxmlformats.org/officeDocument/2006/relationships/image" Target="../media/image500.png"/><Relationship Id="rId3" Type="http://schemas.openxmlformats.org/officeDocument/2006/relationships/image" Target="../media/image495.png"/><Relationship Id="rId7" Type="http://schemas.openxmlformats.org/officeDocument/2006/relationships/image" Target="../media/image499.png"/><Relationship Id="rId2" Type="http://schemas.openxmlformats.org/officeDocument/2006/relationships/image" Target="../media/image494.png"/><Relationship Id="rId1" Type="http://schemas.openxmlformats.org/officeDocument/2006/relationships/slideLayout" Target="../slideLayouts/slideLayout3.xml"/><Relationship Id="rId6" Type="http://schemas.openxmlformats.org/officeDocument/2006/relationships/image" Target="../media/image498.png"/><Relationship Id="rId5" Type="http://schemas.openxmlformats.org/officeDocument/2006/relationships/image" Target="../media/image497.png"/><Relationship Id="rId10" Type="http://schemas.openxmlformats.org/officeDocument/2006/relationships/image" Target="../media/image502.png"/><Relationship Id="rId4" Type="http://schemas.openxmlformats.org/officeDocument/2006/relationships/image" Target="../media/image496.png"/><Relationship Id="rId9" Type="http://schemas.openxmlformats.org/officeDocument/2006/relationships/image" Target="../media/image501.png"/></Relationships>
</file>

<file path=ppt/slides/_rels/slide3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6.xml.rels><?xml version="1.0" encoding="UTF-8" standalone="yes"?>
<Relationships xmlns="http://schemas.openxmlformats.org/package/2006/relationships"><Relationship Id="rId2" Type="http://schemas.openxmlformats.org/officeDocument/2006/relationships/image" Target="../media/image503.png"/><Relationship Id="rId1" Type="http://schemas.openxmlformats.org/officeDocument/2006/relationships/slideLayout" Target="../slideLayouts/slideLayout7.xml"/></Relationships>
</file>

<file path=ppt/slides/_rels/slide3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8.xml.rels><?xml version="1.0" encoding="UTF-8" standalone="yes"?>
<Relationships xmlns="http://schemas.openxmlformats.org/package/2006/relationships"><Relationship Id="rId2" Type="http://schemas.openxmlformats.org/officeDocument/2006/relationships/image" Target="../media/image504.png"/><Relationship Id="rId1" Type="http://schemas.openxmlformats.org/officeDocument/2006/relationships/slideLayout" Target="../slideLayouts/slideLayout7.xml"/></Relationships>
</file>

<file path=ppt/slides/_rels/slide3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0.xml.rels><?xml version="1.0" encoding="UTF-8" standalone="yes"?>
<Relationships xmlns="http://schemas.openxmlformats.org/package/2006/relationships"><Relationship Id="rId3" Type="http://schemas.openxmlformats.org/officeDocument/2006/relationships/image" Target="../media/image506.png"/><Relationship Id="rId2" Type="http://schemas.openxmlformats.org/officeDocument/2006/relationships/image" Target="../media/image505.png"/><Relationship Id="rId1" Type="http://schemas.openxmlformats.org/officeDocument/2006/relationships/slideLayout" Target="../slideLayouts/slideLayout7.xml"/></Relationships>
</file>

<file path=ppt/slides/_rels/slide371.xml.rels><?xml version="1.0" encoding="UTF-8" standalone="yes"?>
<Relationships xmlns="http://schemas.openxmlformats.org/package/2006/relationships"><Relationship Id="rId3" Type="http://schemas.openxmlformats.org/officeDocument/2006/relationships/image" Target="../media/image508.png"/><Relationship Id="rId2" Type="http://schemas.openxmlformats.org/officeDocument/2006/relationships/image" Target="../media/image507.png"/><Relationship Id="rId1" Type="http://schemas.openxmlformats.org/officeDocument/2006/relationships/slideLayout" Target="../slideLayouts/slideLayout7.xml"/><Relationship Id="rId5" Type="http://schemas.openxmlformats.org/officeDocument/2006/relationships/image" Target="../media/image510.png"/><Relationship Id="rId4" Type="http://schemas.openxmlformats.org/officeDocument/2006/relationships/image" Target="../media/image509.png"/></Relationships>
</file>

<file path=ppt/slides/_rels/slide3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3.xml.rels><?xml version="1.0" encoding="UTF-8" standalone="yes"?>
<Relationships xmlns="http://schemas.openxmlformats.org/package/2006/relationships"><Relationship Id="rId3" Type="http://schemas.openxmlformats.org/officeDocument/2006/relationships/image" Target="../media/image512.png"/><Relationship Id="rId2" Type="http://schemas.openxmlformats.org/officeDocument/2006/relationships/image" Target="../media/image511.png"/><Relationship Id="rId1" Type="http://schemas.openxmlformats.org/officeDocument/2006/relationships/slideLayout" Target="../slideLayouts/slideLayout7.xml"/></Relationships>
</file>

<file path=ppt/slides/_rels/slide3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3" Type="http://schemas.openxmlformats.org/officeDocument/2006/relationships/image" Target="../media/image514.png"/><Relationship Id="rId2" Type="http://schemas.openxmlformats.org/officeDocument/2006/relationships/image" Target="../media/image513.png"/><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2" Type="http://schemas.openxmlformats.org/officeDocument/2006/relationships/image" Target="../media/image515.png"/><Relationship Id="rId1" Type="http://schemas.openxmlformats.org/officeDocument/2006/relationships/slideLayout" Target="../slideLayouts/slideLayout7.xml"/></Relationships>
</file>

<file path=ppt/slides/_rels/slide377.xml.rels><?xml version="1.0" encoding="UTF-8" standalone="yes"?>
<Relationships xmlns="http://schemas.openxmlformats.org/package/2006/relationships"><Relationship Id="rId3" Type="http://schemas.openxmlformats.org/officeDocument/2006/relationships/image" Target="../media/image517.png"/><Relationship Id="rId2" Type="http://schemas.openxmlformats.org/officeDocument/2006/relationships/image" Target="../media/image516.png"/><Relationship Id="rId1" Type="http://schemas.openxmlformats.org/officeDocument/2006/relationships/slideLayout" Target="../slideLayouts/slideLayout7.xml"/><Relationship Id="rId4" Type="http://schemas.openxmlformats.org/officeDocument/2006/relationships/image" Target="../media/image518.png"/></Relationships>
</file>

<file path=ppt/slides/_rels/slide378.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image" Target="../media/image519.png"/><Relationship Id="rId1" Type="http://schemas.openxmlformats.org/officeDocument/2006/relationships/slideLayout" Target="../slideLayouts/slideLayout7.xml"/></Relationships>
</file>

<file path=ppt/slides/_rels/slide3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0.xml.rels><?xml version="1.0" encoding="UTF-8" standalone="yes"?>
<Relationships xmlns="http://schemas.openxmlformats.org/package/2006/relationships"><Relationship Id="rId2" Type="http://schemas.openxmlformats.org/officeDocument/2006/relationships/image" Target="../media/image521.png"/><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2" Type="http://schemas.openxmlformats.org/officeDocument/2006/relationships/image" Target="../media/image522.png"/><Relationship Id="rId1" Type="http://schemas.openxmlformats.org/officeDocument/2006/relationships/slideLayout" Target="../slideLayouts/slideLayout7.xml"/></Relationships>
</file>

<file path=ppt/slides/_rels/slide382.xml.rels><?xml version="1.0" encoding="UTF-8" standalone="yes"?>
<Relationships xmlns="http://schemas.openxmlformats.org/package/2006/relationships"><Relationship Id="rId2" Type="http://schemas.openxmlformats.org/officeDocument/2006/relationships/image" Target="../media/image523.png"/><Relationship Id="rId1" Type="http://schemas.openxmlformats.org/officeDocument/2006/relationships/slideLayout" Target="../slideLayouts/slideLayout7.xml"/></Relationships>
</file>

<file path=ppt/slides/_rels/slide383.xml.rels><?xml version="1.0" encoding="UTF-8" standalone="yes"?>
<Relationships xmlns="http://schemas.openxmlformats.org/package/2006/relationships"><Relationship Id="rId2" Type="http://schemas.openxmlformats.org/officeDocument/2006/relationships/image" Target="../media/image524.png"/><Relationship Id="rId1" Type="http://schemas.openxmlformats.org/officeDocument/2006/relationships/slideLayout" Target="../slideLayouts/slideLayout7.xml"/></Relationships>
</file>

<file path=ppt/slides/_rels/slide384.xml.rels><?xml version="1.0" encoding="UTF-8" standalone="yes"?>
<Relationships xmlns="http://schemas.openxmlformats.org/package/2006/relationships"><Relationship Id="rId2" Type="http://schemas.openxmlformats.org/officeDocument/2006/relationships/image" Target="../media/image525.png"/><Relationship Id="rId1" Type="http://schemas.openxmlformats.org/officeDocument/2006/relationships/slideLayout" Target="../slideLayouts/slideLayout7.xml"/></Relationships>
</file>

<file path=ppt/slides/_rels/slide38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86.xml.rels><?xml version="1.0" encoding="UTF-8" standalone="yes"?>
<Relationships xmlns="http://schemas.openxmlformats.org/package/2006/relationships"><Relationship Id="rId2" Type="http://schemas.openxmlformats.org/officeDocument/2006/relationships/image" Target="../media/image526.jpeg"/><Relationship Id="rId1" Type="http://schemas.openxmlformats.org/officeDocument/2006/relationships/slideLayout" Target="../slideLayouts/slideLayout7.xml"/></Relationships>
</file>

<file path=ppt/slides/_rels/slide387.xml.rels><?xml version="1.0" encoding="UTF-8" standalone="yes"?>
<Relationships xmlns="http://schemas.openxmlformats.org/package/2006/relationships"><Relationship Id="rId3" Type="http://schemas.openxmlformats.org/officeDocument/2006/relationships/image" Target="../media/image528.png"/><Relationship Id="rId2" Type="http://schemas.openxmlformats.org/officeDocument/2006/relationships/image" Target="../media/image527.png"/><Relationship Id="rId1" Type="http://schemas.openxmlformats.org/officeDocument/2006/relationships/slideLayout" Target="../slideLayouts/slideLayout7.xml"/></Relationships>
</file>

<file path=ppt/slides/_rels/slide388.xml.rels><?xml version="1.0" encoding="UTF-8" standalone="yes"?>
<Relationships xmlns="http://schemas.openxmlformats.org/package/2006/relationships"><Relationship Id="rId3" Type="http://schemas.openxmlformats.org/officeDocument/2006/relationships/image" Target="../media/image530.png"/><Relationship Id="rId2" Type="http://schemas.openxmlformats.org/officeDocument/2006/relationships/image" Target="../media/image529.png"/><Relationship Id="rId1" Type="http://schemas.openxmlformats.org/officeDocument/2006/relationships/slideLayout" Target="../slideLayouts/slideLayout7.xml"/></Relationships>
</file>

<file path=ppt/slides/_rels/slide3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0.xml.rels><?xml version="1.0" encoding="UTF-8" standalone="yes"?>
<Relationships xmlns="http://schemas.openxmlformats.org/package/2006/relationships"><Relationship Id="rId2" Type="http://schemas.openxmlformats.org/officeDocument/2006/relationships/image" Target="../media/image531.jpeg"/><Relationship Id="rId1" Type="http://schemas.openxmlformats.org/officeDocument/2006/relationships/slideLayout" Target="../slideLayouts/slideLayout7.xml"/></Relationships>
</file>

<file path=ppt/slides/_rels/slide3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2.xml.rels><?xml version="1.0" encoding="UTF-8" standalone="yes"?>
<Relationships xmlns="http://schemas.openxmlformats.org/package/2006/relationships"><Relationship Id="rId2" Type="http://schemas.openxmlformats.org/officeDocument/2006/relationships/image" Target="../media/image532.png"/><Relationship Id="rId1" Type="http://schemas.openxmlformats.org/officeDocument/2006/relationships/slideLayout" Target="../slideLayouts/slideLayout7.xml"/></Relationships>
</file>

<file path=ppt/slides/_rels/slide393.xml.rels><?xml version="1.0" encoding="UTF-8" standalone="yes"?>
<Relationships xmlns="http://schemas.openxmlformats.org/package/2006/relationships"><Relationship Id="rId2" Type="http://schemas.openxmlformats.org/officeDocument/2006/relationships/image" Target="../media/image533.jpeg"/><Relationship Id="rId1" Type="http://schemas.openxmlformats.org/officeDocument/2006/relationships/slideLayout" Target="../slideLayouts/slideLayout7.xml"/></Relationships>
</file>

<file path=ppt/slides/_rels/slide394.xml.rels><?xml version="1.0" encoding="UTF-8" standalone="yes"?>
<Relationships xmlns="http://schemas.openxmlformats.org/package/2006/relationships"><Relationship Id="rId2" Type="http://schemas.openxmlformats.org/officeDocument/2006/relationships/image" Target="../media/image534.png"/><Relationship Id="rId1" Type="http://schemas.openxmlformats.org/officeDocument/2006/relationships/slideLayout" Target="../slideLayouts/slideLayout7.xml"/></Relationships>
</file>

<file path=ppt/slides/_rels/slide395.xml.rels><?xml version="1.0" encoding="UTF-8" standalone="yes"?>
<Relationships xmlns="http://schemas.openxmlformats.org/package/2006/relationships"><Relationship Id="rId2" Type="http://schemas.openxmlformats.org/officeDocument/2006/relationships/image" Target="../media/image535.png"/><Relationship Id="rId1" Type="http://schemas.openxmlformats.org/officeDocument/2006/relationships/slideLayout" Target="../slideLayouts/slideLayout7.xml"/></Relationships>
</file>

<file path=ppt/slides/_rels/slide396.xml.rels><?xml version="1.0" encoding="UTF-8" standalone="yes"?>
<Relationships xmlns="http://schemas.openxmlformats.org/package/2006/relationships"><Relationship Id="rId2" Type="http://schemas.openxmlformats.org/officeDocument/2006/relationships/image" Target="../media/image536.png"/><Relationship Id="rId1" Type="http://schemas.openxmlformats.org/officeDocument/2006/relationships/slideLayout" Target="../slideLayouts/slideLayout3.xml"/></Relationships>
</file>

<file path=ppt/slides/_rels/slide397.xml.rels><?xml version="1.0" encoding="UTF-8" standalone="yes"?>
<Relationships xmlns="http://schemas.openxmlformats.org/package/2006/relationships"><Relationship Id="rId2" Type="http://schemas.openxmlformats.org/officeDocument/2006/relationships/image" Target="../media/image537.png"/><Relationship Id="rId1" Type="http://schemas.openxmlformats.org/officeDocument/2006/relationships/slideLayout" Target="../slideLayouts/slideLayout7.xml"/></Relationships>
</file>

<file path=ppt/slides/_rels/slide3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2.xml.rels><?xml version="1.0" encoding="UTF-8" standalone="yes"?>
<Relationships xmlns="http://schemas.openxmlformats.org/package/2006/relationships"><Relationship Id="rId3" Type="http://schemas.openxmlformats.org/officeDocument/2006/relationships/image" Target="../media/image539.png"/><Relationship Id="rId2" Type="http://schemas.openxmlformats.org/officeDocument/2006/relationships/image" Target="../media/image538.png"/><Relationship Id="rId1" Type="http://schemas.openxmlformats.org/officeDocument/2006/relationships/slideLayout" Target="../slideLayouts/slideLayout3.xml"/></Relationships>
</file>

<file path=ppt/slides/_rels/slide4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5.xml.rels><?xml version="1.0" encoding="UTF-8" standalone="yes"?>
<Relationships xmlns="http://schemas.openxmlformats.org/package/2006/relationships"><Relationship Id="rId3" Type="http://schemas.openxmlformats.org/officeDocument/2006/relationships/image" Target="../media/image541.png"/><Relationship Id="rId2" Type="http://schemas.openxmlformats.org/officeDocument/2006/relationships/image" Target="../media/image540.png"/><Relationship Id="rId1" Type="http://schemas.openxmlformats.org/officeDocument/2006/relationships/slideLayout" Target="../slideLayouts/slideLayout7.xml"/></Relationships>
</file>

<file path=ppt/slides/_rels/slide4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9.xml.rels><?xml version="1.0" encoding="UTF-8" standalone="yes"?>
<Relationships xmlns="http://schemas.openxmlformats.org/package/2006/relationships"><Relationship Id="rId2" Type="http://schemas.openxmlformats.org/officeDocument/2006/relationships/image" Target="../media/image542.jpeg"/><Relationship Id="rId1" Type="http://schemas.openxmlformats.org/officeDocument/2006/relationships/slideLayout" Target="../slideLayouts/slideLayout7.xml"/></Relationships>
</file>

<file path=ppt/slides/_rels/slide410.xml.rels><?xml version="1.0" encoding="UTF-8" standalone="yes"?>
<Relationships xmlns="http://schemas.openxmlformats.org/package/2006/relationships"><Relationship Id="rId3" Type="http://schemas.openxmlformats.org/officeDocument/2006/relationships/image" Target="../media/image544.jpeg"/><Relationship Id="rId2" Type="http://schemas.openxmlformats.org/officeDocument/2006/relationships/image" Target="../media/image543.png"/><Relationship Id="rId1" Type="http://schemas.openxmlformats.org/officeDocument/2006/relationships/slideLayout" Target="../slideLayouts/slideLayout7.xml"/><Relationship Id="rId5" Type="http://schemas.openxmlformats.org/officeDocument/2006/relationships/image" Target="../media/image546.png"/><Relationship Id="rId4" Type="http://schemas.openxmlformats.org/officeDocument/2006/relationships/image" Target="../media/image545.png"/></Relationships>
</file>

<file path=ppt/slides/_rels/slide4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2.xml.rels><?xml version="1.0" encoding="UTF-8" standalone="yes"?>
<Relationships xmlns="http://schemas.openxmlformats.org/package/2006/relationships"><Relationship Id="rId2" Type="http://schemas.openxmlformats.org/officeDocument/2006/relationships/image" Target="../media/image547.png"/><Relationship Id="rId1" Type="http://schemas.openxmlformats.org/officeDocument/2006/relationships/slideLayout" Target="../slideLayouts/slideLayout7.xml"/></Relationships>
</file>

<file path=ppt/slides/_rels/slide4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4.xml.rels><?xml version="1.0" encoding="UTF-8" standalone="yes"?>
<Relationships xmlns="http://schemas.openxmlformats.org/package/2006/relationships"><Relationship Id="rId3" Type="http://schemas.openxmlformats.org/officeDocument/2006/relationships/image" Target="../media/image549.png"/><Relationship Id="rId2" Type="http://schemas.openxmlformats.org/officeDocument/2006/relationships/image" Target="../media/image548.png"/><Relationship Id="rId1" Type="http://schemas.openxmlformats.org/officeDocument/2006/relationships/slideLayout" Target="../slideLayouts/slideLayout11.xml"/></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6.xml.rels><?xml version="1.0" encoding="UTF-8" standalone="yes"?>
<Relationships xmlns="http://schemas.openxmlformats.org/package/2006/relationships"><Relationship Id="rId3" Type="http://schemas.openxmlformats.org/officeDocument/2006/relationships/image" Target="../media/image551.png"/><Relationship Id="rId7" Type="http://schemas.openxmlformats.org/officeDocument/2006/relationships/image" Target="../media/image555.png"/><Relationship Id="rId2" Type="http://schemas.openxmlformats.org/officeDocument/2006/relationships/image" Target="../media/image550.png"/><Relationship Id="rId1" Type="http://schemas.openxmlformats.org/officeDocument/2006/relationships/slideLayout" Target="../slideLayouts/slideLayout3.xml"/><Relationship Id="rId6" Type="http://schemas.openxmlformats.org/officeDocument/2006/relationships/image" Target="../media/image554.png"/><Relationship Id="rId5" Type="http://schemas.openxmlformats.org/officeDocument/2006/relationships/image" Target="../media/image553.png"/><Relationship Id="rId4" Type="http://schemas.openxmlformats.org/officeDocument/2006/relationships/image" Target="../media/image552.png"/></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9.xml.rels><?xml version="1.0" encoding="UTF-8" standalone="yes"?>
<Relationships xmlns="http://schemas.openxmlformats.org/package/2006/relationships"><Relationship Id="rId2" Type="http://schemas.openxmlformats.org/officeDocument/2006/relationships/image" Target="../media/image547.png"/><Relationship Id="rId1" Type="http://schemas.openxmlformats.org/officeDocument/2006/relationships/slideLayout" Target="../slideLayouts/slideLayout7.xml"/></Relationships>
</file>

<file path=ppt/slides/_rels/slide4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1.xml.rels><?xml version="1.0" encoding="UTF-8" standalone="yes"?>
<Relationships xmlns="http://schemas.openxmlformats.org/package/2006/relationships"><Relationship Id="rId3" Type="http://schemas.openxmlformats.org/officeDocument/2006/relationships/image" Target="../media/image55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4.xml.rels><?xml version="1.0" encoding="UTF-8" standalone="yes"?>
<Relationships xmlns="http://schemas.openxmlformats.org/package/2006/relationships"><Relationship Id="rId2" Type="http://schemas.openxmlformats.org/officeDocument/2006/relationships/image" Target="../media/image557.png"/><Relationship Id="rId1" Type="http://schemas.openxmlformats.org/officeDocument/2006/relationships/slideLayout" Target="../slideLayouts/slideLayout7.xml"/></Relationships>
</file>

<file path=ppt/slides/_rels/slide425.xml.rels><?xml version="1.0" encoding="UTF-8" standalone="yes"?>
<Relationships xmlns="http://schemas.openxmlformats.org/package/2006/relationships"><Relationship Id="rId2" Type="http://schemas.openxmlformats.org/officeDocument/2006/relationships/image" Target="../media/image558.png"/><Relationship Id="rId1" Type="http://schemas.openxmlformats.org/officeDocument/2006/relationships/slideLayout" Target="../slideLayouts/slideLayout7.xml"/></Relationships>
</file>

<file path=ppt/slides/_rels/slide426.xml.rels><?xml version="1.0" encoding="UTF-8" standalone="yes"?>
<Relationships xmlns="http://schemas.openxmlformats.org/package/2006/relationships"><Relationship Id="rId3" Type="http://schemas.openxmlformats.org/officeDocument/2006/relationships/image" Target="../media/image560.png"/><Relationship Id="rId2" Type="http://schemas.openxmlformats.org/officeDocument/2006/relationships/image" Target="../media/image559.png"/><Relationship Id="rId1" Type="http://schemas.openxmlformats.org/officeDocument/2006/relationships/slideLayout" Target="../slideLayouts/slideLayout3.xml"/></Relationships>
</file>

<file path=ppt/slides/_rels/slide427.xml.rels><?xml version="1.0" encoding="UTF-8" standalone="yes"?>
<Relationships xmlns="http://schemas.openxmlformats.org/package/2006/relationships"><Relationship Id="rId2" Type="http://schemas.openxmlformats.org/officeDocument/2006/relationships/image" Target="../media/image561.png"/><Relationship Id="rId1" Type="http://schemas.openxmlformats.org/officeDocument/2006/relationships/slideLayout" Target="../slideLayouts/slideLayout3.xml"/></Relationships>
</file>

<file path=ppt/slides/_rels/slide428.xml.rels><?xml version="1.0" encoding="UTF-8" standalone="yes"?>
<Relationships xmlns="http://schemas.openxmlformats.org/package/2006/relationships"><Relationship Id="rId3" Type="http://schemas.openxmlformats.org/officeDocument/2006/relationships/image" Target="../media/image563.png"/><Relationship Id="rId2" Type="http://schemas.openxmlformats.org/officeDocument/2006/relationships/image" Target="../media/image562.png"/><Relationship Id="rId1" Type="http://schemas.openxmlformats.org/officeDocument/2006/relationships/slideLayout" Target="../slideLayouts/slideLayout3.xml"/></Relationships>
</file>

<file path=ppt/slides/_rels/slide4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2.xml.rels><?xml version="1.0" encoding="UTF-8" standalone="yes"?>
<Relationships xmlns="http://schemas.openxmlformats.org/package/2006/relationships"><Relationship Id="rId2" Type="http://schemas.openxmlformats.org/officeDocument/2006/relationships/image" Target="../media/image564.jpg"/><Relationship Id="rId1" Type="http://schemas.openxmlformats.org/officeDocument/2006/relationships/slideLayout" Target="../slideLayouts/slideLayout16.xml"/></Relationships>
</file>

<file path=ppt/slides/_rels/slide4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4.xml.rels><?xml version="1.0" encoding="UTF-8" standalone="yes"?>
<Relationships xmlns="http://schemas.openxmlformats.org/package/2006/relationships"><Relationship Id="rId2" Type="http://schemas.openxmlformats.org/officeDocument/2006/relationships/image" Target="../media/image56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AC9C824-713E-18B6-AE8B-F5FD378D960E}"/>
              </a:ext>
            </a:extLst>
          </p:cNvPr>
          <p:cNvSpPr>
            <a:spLocks noGrp="1"/>
          </p:cNvSpPr>
          <p:nvPr>
            <p:ph type="ctrTitle"/>
          </p:nvPr>
        </p:nvSpPr>
        <p:spPr>
          <a:xfrm>
            <a:off x="1096651" y="443059"/>
            <a:ext cx="10303497" cy="1354995"/>
          </a:xfrm>
        </p:spPr>
        <p:txBody>
          <a:bodyPr>
            <a:noAutofit/>
          </a:bodyPr>
          <a:lstStyle/>
          <a:p>
            <a:r>
              <a:rPr lang="pl-PL" sz="4400" dirty="0"/>
              <a:t>Branżowe Centrum Umiejętności </a:t>
            </a:r>
            <a:br>
              <a:rPr lang="pl-PL" sz="4400" dirty="0"/>
            </a:br>
            <a:r>
              <a:rPr lang="pl-PL" sz="4400" dirty="0"/>
              <a:t>w Siedlcach w branży elektroenergetycznej</a:t>
            </a:r>
          </a:p>
        </p:txBody>
      </p:sp>
      <p:pic>
        <p:nvPicPr>
          <p:cNvPr id="5" name="Obraz 4">
            <a:extLst>
              <a:ext uri="{FF2B5EF4-FFF2-40B4-BE49-F238E27FC236}">
                <a16:creationId xmlns:a16="http://schemas.microsoft.com/office/drawing/2014/main" id="{577EB765-EE16-E68D-E264-0F0817E07380}"/>
              </a:ext>
            </a:extLst>
          </p:cNvPr>
          <p:cNvPicPr>
            <a:picLocks noChangeAspect="1"/>
          </p:cNvPicPr>
          <p:nvPr/>
        </p:nvPicPr>
        <p:blipFill>
          <a:blip r:embed="rId2"/>
          <a:stretch>
            <a:fillRect/>
          </a:stretch>
        </p:blipFill>
        <p:spPr>
          <a:xfrm>
            <a:off x="2209373" y="5257800"/>
            <a:ext cx="7154273" cy="1428949"/>
          </a:xfrm>
          <a:prstGeom prst="rect">
            <a:avLst/>
          </a:prstGeom>
        </p:spPr>
      </p:pic>
      <p:pic>
        <p:nvPicPr>
          <p:cNvPr id="6" name="Obraz 5">
            <a:extLst>
              <a:ext uri="{FF2B5EF4-FFF2-40B4-BE49-F238E27FC236}">
                <a16:creationId xmlns:a16="http://schemas.microsoft.com/office/drawing/2014/main" id="{F108150F-7497-F05B-7CFC-8DD29058865E}"/>
              </a:ext>
            </a:extLst>
          </p:cNvPr>
          <p:cNvPicPr>
            <a:picLocks noChangeAspect="1"/>
          </p:cNvPicPr>
          <p:nvPr/>
        </p:nvPicPr>
        <p:blipFill>
          <a:blip r:embed="rId3"/>
          <a:stretch>
            <a:fillRect/>
          </a:stretch>
        </p:blipFill>
        <p:spPr>
          <a:xfrm>
            <a:off x="2481546" y="2605674"/>
            <a:ext cx="4291010" cy="2353554"/>
          </a:xfrm>
          <a:prstGeom prst="rect">
            <a:avLst/>
          </a:prstGeom>
        </p:spPr>
      </p:pic>
      <p:sp>
        <p:nvSpPr>
          <p:cNvPr id="3" name="AutoShape 2" descr="SEP Warszawa">
            <a:extLst>
              <a:ext uri="{FF2B5EF4-FFF2-40B4-BE49-F238E27FC236}">
                <a16:creationId xmlns:a16="http://schemas.microsoft.com/office/drawing/2014/main" id="{E682F3B8-B22D-3EDD-B029-A48456DC2B67}"/>
              </a:ext>
            </a:extLst>
          </p:cNvPr>
          <p:cNvSpPr>
            <a:spLocks noChangeAspect="1" noChangeArrowheads="1"/>
          </p:cNvSpPr>
          <p:nvPr/>
        </p:nvSpPr>
        <p:spPr bwMode="auto">
          <a:xfrm>
            <a:off x="5943600" y="3276600"/>
            <a:ext cx="2438400" cy="2438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l-PL"/>
          </a:p>
        </p:txBody>
      </p:sp>
      <p:sp>
        <p:nvSpPr>
          <p:cNvPr id="4" name="AutoShape 4" descr="SEP Warszawa">
            <a:extLst>
              <a:ext uri="{FF2B5EF4-FFF2-40B4-BE49-F238E27FC236}">
                <a16:creationId xmlns:a16="http://schemas.microsoft.com/office/drawing/2014/main" id="{FB031DDD-C39B-5EF5-B9EF-1E3E9E1A71F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l-PL"/>
          </a:p>
        </p:txBody>
      </p:sp>
      <p:pic>
        <p:nvPicPr>
          <p:cNvPr id="7" name="Obraz 6">
            <a:extLst>
              <a:ext uri="{FF2B5EF4-FFF2-40B4-BE49-F238E27FC236}">
                <a16:creationId xmlns:a16="http://schemas.microsoft.com/office/drawing/2014/main" id="{53C1C2D4-1528-6B4B-E41F-CE7BE45C3EFF}"/>
              </a:ext>
            </a:extLst>
          </p:cNvPr>
          <p:cNvPicPr>
            <a:picLocks noChangeAspect="1"/>
          </p:cNvPicPr>
          <p:nvPr/>
        </p:nvPicPr>
        <p:blipFill>
          <a:blip r:embed="rId4"/>
          <a:stretch>
            <a:fillRect/>
          </a:stretch>
        </p:blipFill>
        <p:spPr>
          <a:xfrm>
            <a:off x="7285553" y="2766335"/>
            <a:ext cx="2192893" cy="2192893"/>
          </a:xfrm>
          <a:prstGeom prst="rect">
            <a:avLst/>
          </a:prstGeom>
        </p:spPr>
      </p:pic>
      <p:sp>
        <p:nvSpPr>
          <p:cNvPr id="8" name="Symbol zastępczy numeru slajdu 7">
            <a:extLst>
              <a:ext uri="{FF2B5EF4-FFF2-40B4-BE49-F238E27FC236}">
                <a16:creationId xmlns:a16="http://schemas.microsoft.com/office/drawing/2014/main" id="{315FE550-CD8C-0EC3-7F94-CF00C1156CF5}"/>
              </a:ext>
            </a:extLst>
          </p:cNvPr>
          <p:cNvSpPr>
            <a:spLocks noGrp="1"/>
          </p:cNvSpPr>
          <p:nvPr>
            <p:ph type="sldNum" sz="quarter" idx="12"/>
          </p:nvPr>
        </p:nvSpPr>
        <p:spPr/>
        <p:txBody>
          <a:bodyPr/>
          <a:lstStyle/>
          <a:p>
            <a:fld id="{B13EF961-FCAC-4A9A-A9A0-C51400629BF4}" type="slidenum">
              <a:rPr lang="pl-PL" smtClean="0"/>
              <a:t>1</a:t>
            </a:fld>
            <a:endParaRPr lang="pl-PL"/>
          </a:p>
        </p:txBody>
      </p:sp>
      <p:sp>
        <p:nvSpPr>
          <p:cNvPr id="9" name="pole tekstowe 8">
            <a:extLst>
              <a:ext uri="{FF2B5EF4-FFF2-40B4-BE49-F238E27FC236}">
                <a16:creationId xmlns:a16="http://schemas.microsoft.com/office/drawing/2014/main" id="{E8CFC568-0E6D-424B-ACA3-843AEABA3BFB}"/>
              </a:ext>
            </a:extLst>
          </p:cNvPr>
          <p:cNvSpPr txBox="1"/>
          <p:nvPr/>
        </p:nvSpPr>
        <p:spPr>
          <a:xfrm>
            <a:off x="107132" y="6306141"/>
            <a:ext cx="11977735" cy="415498"/>
          </a:xfrm>
          <a:prstGeom prst="rect">
            <a:avLst/>
          </a:prstGeom>
          <a:noFill/>
        </p:spPr>
        <p:txBody>
          <a:bodyPr wrap="square">
            <a:spAutoFit/>
          </a:bodyPr>
          <a:lstStyle/>
          <a:p>
            <a:pPr algn="ctr">
              <a:buNone/>
            </a:pPr>
            <a:r>
              <a:rPr lang="pl-PL" sz="1050" dirty="0">
                <a:effectLst/>
                <a:latin typeface="Tahoma" panose="020B0604030504040204" pitchFamily="34" charset="0"/>
                <a:ea typeface="Times New Roman" panose="02020603050405020304" pitchFamily="18" charset="0"/>
              </a:rPr>
              <a:t>Projekt pn. „Utworzenie i funkcjonowanie Branżowego Centrum Umiejętności w branży elektroenergetycznej” w ramach Krajowego Planu Odbudowy i Zwiększania Odporności, w Komponencie A „Odporność i konkurencyjność gospodarki”, jako inwestycja A3.1.1 „Wsparcie rozwoju nowoczesnego kształcenia zawodowego, szkolnictwa wyższego oraz uczenia się przez całe życie”</a:t>
            </a:r>
            <a:endParaRPr lang="pl-PL"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74882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F126CE8-2D74-A5CA-161D-07F728533FEC}"/>
              </a:ext>
            </a:extLst>
          </p:cNvPr>
          <p:cNvSpPr>
            <a:spLocks noGrp="1"/>
          </p:cNvSpPr>
          <p:nvPr>
            <p:ph type="title"/>
          </p:nvPr>
        </p:nvSpPr>
        <p:spPr>
          <a:xfrm>
            <a:off x="1142935" y="1191263"/>
            <a:ext cx="10515600" cy="2852737"/>
          </a:xfrm>
        </p:spPr>
        <p:txBody>
          <a:bodyPr>
            <a:normAutofit fontScale="90000"/>
          </a:bodyPr>
          <a:lstStyle/>
          <a:p>
            <a:r>
              <a:rPr lang="pl-PL" sz="2800" b="0" i="0" u="none" strike="noStrike" baseline="0" dirty="0">
                <a:solidFill>
                  <a:srgbClr val="000000"/>
                </a:solidFill>
                <a:latin typeface="Calibri" panose="020F0502020204030204" pitchFamily="34" charset="0"/>
              </a:rPr>
              <a:t>Program i materiały dla szkolenia pt.:</a:t>
            </a:r>
            <a:br>
              <a:rPr lang="pl-PL" sz="2000" b="0" i="0" u="none" strike="noStrike" baseline="0" dirty="0">
                <a:solidFill>
                  <a:srgbClr val="000000"/>
                </a:solidFill>
                <a:latin typeface="Calibri" panose="020F0502020204030204" pitchFamily="34" charset="0"/>
              </a:rPr>
            </a:br>
            <a:br>
              <a:rPr lang="pl-PL" sz="2000" b="0" i="0" u="none" strike="noStrike" baseline="0" dirty="0">
                <a:solidFill>
                  <a:srgbClr val="000000"/>
                </a:solidFill>
                <a:latin typeface="Calibri" panose="020F0502020204030204" pitchFamily="34" charset="0"/>
              </a:rPr>
            </a:br>
            <a:r>
              <a:rPr lang="pl-PL" sz="2000" b="0" i="0" u="none" strike="noStrike" baseline="0" dirty="0">
                <a:solidFill>
                  <a:srgbClr val="000000"/>
                </a:solidFill>
                <a:latin typeface="Calibri" panose="020F0502020204030204" pitchFamily="34" charset="0"/>
              </a:rPr>
              <a:t> </a:t>
            </a:r>
            <a:r>
              <a:rPr lang="pl-PL" sz="4400" b="0" i="0" u="none" strike="noStrike" baseline="0" dirty="0">
                <a:solidFill>
                  <a:srgbClr val="000000"/>
                </a:solidFill>
                <a:latin typeface="Calibri" panose="020F0502020204030204" pitchFamily="34" charset="0"/>
              </a:rPr>
              <a:t>„Budowa, eksploatacja i dozór urządzeń, instalacji oraz sieci elektroenergetycznych” </a:t>
            </a:r>
            <a:r>
              <a:rPr lang="pl-PL" sz="1800" b="0" i="0" u="none" strike="noStrike" baseline="0" dirty="0">
                <a:solidFill>
                  <a:srgbClr val="000000"/>
                </a:solidFill>
                <a:latin typeface="Calibri" panose="020F0502020204030204" pitchFamily="34" charset="0"/>
              </a:rPr>
              <a:t>	</a:t>
            </a:r>
            <a:br>
              <a:rPr lang="pl-PL" sz="1800" b="0" i="0" u="none" strike="noStrike" baseline="0" dirty="0">
                <a:solidFill>
                  <a:srgbClr val="000000"/>
                </a:solidFill>
                <a:latin typeface="Calibri" panose="020F0502020204030204" pitchFamily="34" charset="0"/>
              </a:rPr>
            </a:br>
            <a:br>
              <a:rPr lang="pl-PL" sz="1800" b="0" i="0" u="none" strike="noStrike" baseline="0" dirty="0">
                <a:solidFill>
                  <a:srgbClr val="000000"/>
                </a:solidFill>
                <a:latin typeface="Calibri" panose="020F0502020204030204" pitchFamily="34" charset="0"/>
              </a:rPr>
            </a:br>
            <a:endParaRPr lang="pl-PL" dirty="0"/>
          </a:p>
        </p:txBody>
      </p:sp>
      <p:sp>
        <p:nvSpPr>
          <p:cNvPr id="9" name="pole tekstowe 8">
            <a:extLst>
              <a:ext uri="{FF2B5EF4-FFF2-40B4-BE49-F238E27FC236}">
                <a16:creationId xmlns:a16="http://schemas.microsoft.com/office/drawing/2014/main" id="{DFFDCF1D-0A91-DE48-B3BF-933773FD68D3}"/>
              </a:ext>
            </a:extLst>
          </p:cNvPr>
          <p:cNvSpPr txBox="1"/>
          <p:nvPr/>
        </p:nvSpPr>
        <p:spPr>
          <a:xfrm>
            <a:off x="460718" y="5869690"/>
            <a:ext cx="6098344" cy="369332"/>
          </a:xfrm>
          <a:prstGeom prst="rect">
            <a:avLst/>
          </a:prstGeom>
          <a:noFill/>
        </p:spPr>
        <p:txBody>
          <a:bodyPr wrap="square">
            <a:spAutoFit/>
          </a:bodyPr>
          <a:lstStyle/>
          <a:p>
            <a:r>
              <a:rPr lang="pl-PL" dirty="0"/>
              <a:t>Dla osób w wieku 14-24 lat</a:t>
            </a:r>
          </a:p>
        </p:txBody>
      </p:sp>
      <p:sp>
        <p:nvSpPr>
          <p:cNvPr id="3" name="Symbol zastępczy numeru slajdu 2">
            <a:extLst>
              <a:ext uri="{FF2B5EF4-FFF2-40B4-BE49-F238E27FC236}">
                <a16:creationId xmlns:a16="http://schemas.microsoft.com/office/drawing/2014/main" id="{E4074BB3-37FE-2FB9-A6E5-3E982FCFC5A3}"/>
              </a:ext>
            </a:extLst>
          </p:cNvPr>
          <p:cNvSpPr>
            <a:spLocks noGrp="1"/>
          </p:cNvSpPr>
          <p:nvPr>
            <p:ph type="sldNum" sz="quarter" idx="12"/>
          </p:nvPr>
        </p:nvSpPr>
        <p:spPr/>
        <p:txBody>
          <a:bodyPr/>
          <a:lstStyle/>
          <a:p>
            <a:fld id="{B13EF961-FCAC-4A9A-A9A0-C51400629BF4}" type="slidenum">
              <a:rPr lang="pl-PL" smtClean="0"/>
              <a:t>2</a:t>
            </a:fld>
            <a:endParaRPr lang="pl-PL"/>
          </a:p>
        </p:txBody>
      </p:sp>
    </p:spTree>
    <p:extLst>
      <p:ext uri="{BB962C8B-B14F-4D97-AF65-F5344CB8AC3E}">
        <p14:creationId xmlns:p14="http://schemas.microsoft.com/office/powerpoint/2010/main" val="68526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ole tekstowe 6">
            <a:extLst>
              <a:ext uri="{FF2B5EF4-FFF2-40B4-BE49-F238E27FC236}">
                <a16:creationId xmlns:a16="http://schemas.microsoft.com/office/drawing/2014/main" id="{E82F46A8-3B37-E252-1AC9-F6F7DE4CBCC9}"/>
              </a:ext>
            </a:extLst>
          </p:cNvPr>
          <p:cNvSpPr txBox="1"/>
          <p:nvPr/>
        </p:nvSpPr>
        <p:spPr>
          <a:xfrm>
            <a:off x="0" y="0"/>
            <a:ext cx="11495314" cy="7312771"/>
          </a:xfrm>
          <a:prstGeom prst="rect">
            <a:avLst/>
          </a:prstGeom>
          <a:noFill/>
        </p:spPr>
        <p:txBody>
          <a:bodyPr wrap="square">
            <a:spAutoFit/>
          </a:bodyPr>
          <a:lstStyle/>
          <a:p>
            <a:r>
              <a:rPr lang="pl-PL" sz="2000" dirty="0"/>
              <a:t>Program szkolenia:</a:t>
            </a:r>
          </a:p>
          <a:p>
            <a:endParaRPr lang="pl-PL" sz="2000" dirty="0"/>
          </a:p>
          <a:p>
            <a:pPr marL="1314450" lvl="2" indent="-400050">
              <a:lnSpc>
                <a:spcPct val="115000"/>
              </a:lnSpc>
              <a:spcAft>
                <a:spcPts val="800"/>
              </a:spcAft>
              <a:buFont typeface="+mj-lt"/>
              <a:buAutoNum type="romanUcPeriod"/>
            </a:pPr>
            <a:r>
              <a:rPr lang="pl-PL" sz="2400" dirty="0"/>
              <a:t>Wprowadzenie do zjawisk elektrycznych</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Instalacje elektryczne w budownictwie mieszkaniowym</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Instalacje elektroenergetyczne w budynkach i obiektach budowlanych </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Elektroenergetyczne linie napowietrzne o napięciu do 1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kV</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Elektroenergetyczne linie kablowe o napięciu do 1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k</a:t>
            </a:r>
            <a:r>
              <a:rPr lang="pl-PL" sz="2400" kern="100" dirty="0" err="1">
                <a:latin typeface="Calibri" panose="020F0502020204030204" pitchFamily="34" charset="0"/>
                <a:ea typeface="Calibri" panose="020F0502020204030204" pitchFamily="34" charset="0"/>
                <a:cs typeface="Times New Roman" panose="02020603050405020304" pitchFamily="18" charset="0"/>
              </a:rPr>
              <a:t>V</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Elektryczne instalacje przemysłowe </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Elektryczne urządzenia napędowe </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Urządzenia oświetleniowe</a:t>
            </a:r>
          </a:p>
          <a:p>
            <a:pPr marL="1314450" lvl="2" indent="-400050">
              <a:lnSpc>
                <a:spcPct val="115000"/>
              </a:lnSpc>
              <a:spcAft>
                <a:spcPts val="800"/>
              </a:spcAft>
              <a:buFont typeface="+mj-lt"/>
              <a:buAutoNum type="romanUcPeriod"/>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Zasady eksploatacji instalacji elektrycznych </a:t>
            </a:r>
          </a:p>
          <a:p>
            <a:pPr marL="1314450" lvl="2" indent="-400050">
              <a:lnSpc>
                <a:spcPct val="115000"/>
              </a:lnSpc>
              <a:spcAft>
                <a:spcPts val="800"/>
              </a:spcAft>
              <a:buFont typeface="+mj-lt"/>
              <a:buAutoNum type="romanUcPeriod"/>
            </a:pPr>
            <a:r>
              <a:rPr lang="pl-PL" sz="2400" dirty="0"/>
              <a:t>Bezpieczeństwo i pierwsza pomoc</a:t>
            </a:r>
          </a:p>
          <a:p>
            <a:pPr marL="1314450" lvl="2" indent="-400050">
              <a:lnSpc>
                <a:spcPct val="115000"/>
              </a:lnSpc>
              <a:spcAft>
                <a:spcPts val="800"/>
              </a:spcAft>
              <a:buFont typeface="+mj-lt"/>
              <a:buAutoNum type="romanUcPeriod"/>
            </a:pPr>
            <a:r>
              <a:rPr lang="pl-PL" sz="2400" dirty="0"/>
              <a:t>Umiejętności cyfrowe</a:t>
            </a:r>
          </a:p>
          <a:p>
            <a:pPr marL="1314450" lvl="2" indent="-400050">
              <a:lnSpc>
                <a:spcPct val="115000"/>
              </a:lnSpc>
              <a:spcAft>
                <a:spcPts val="800"/>
              </a:spcAft>
              <a:buFont typeface="+mj-lt"/>
              <a:buAutoNum type="romanUcPeriod"/>
            </a:pPr>
            <a:r>
              <a:rPr lang="pl-PL" sz="2400" dirty="0"/>
              <a:t> Umiejętności związane z transformacją ekologiczną</a:t>
            </a:r>
          </a:p>
          <a:p>
            <a:endParaRPr lang="pl-PL" dirty="0"/>
          </a:p>
        </p:txBody>
      </p:sp>
      <p:sp>
        <p:nvSpPr>
          <p:cNvPr id="2" name="Symbol zastępczy numeru slajdu 1">
            <a:extLst>
              <a:ext uri="{FF2B5EF4-FFF2-40B4-BE49-F238E27FC236}">
                <a16:creationId xmlns:a16="http://schemas.microsoft.com/office/drawing/2014/main" id="{B5FC5E87-3E9D-5D6B-A04E-9FE843237939}"/>
              </a:ext>
            </a:extLst>
          </p:cNvPr>
          <p:cNvSpPr>
            <a:spLocks noGrp="1"/>
          </p:cNvSpPr>
          <p:nvPr>
            <p:ph type="sldNum" sz="quarter" idx="12"/>
          </p:nvPr>
        </p:nvSpPr>
        <p:spPr/>
        <p:txBody>
          <a:bodyPr/>
          <a:lstStyle/>
          <a:p>
            <a:fld id="{B13EF961-FCAC-4A9A-A9A0-C51400629BF4}" type="slidenum">
              <a:rPr lang="pl-PL" smtClean="0"/>
              <a:t>3</a:t>
            </a:fld>
            <a:endParaRPr lang="pl-PL"/>
          </a:p>
        </p:txBody>
      </p:sp>
    </p:spTree>
    <p:extLst>
      <p:ext uri="{BB962C8B-B14F-4D97-AF65-F5344CB8AC3E}">
        <p14:creationId xmlns:p14="http://schemas.microsoft.com/office/powerpoint/2010/main" val="219397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braz 7">
            <a:extLst>
              <a:ext uri="{FF2B5EF4-FFF2-40B4-BE49-F238E27FC236}">
                <a16:creationId xmlns:a16="http://schemas.microsoft.com/office/drawing/2014/main" id="{7155F16B-824F-35E6-A094-4A1458BEF1BD}"/>
              </a:ext>
            </a:extLst>
          </p:cNvPr>
          <p:cNvPicPr>
            <a:picLocks noChangeAspect="1"/>
          </p:cNvPicPr>
          <p:nvPr/>
        </p:nvPicPr>
        <p:blipFill>
          <a:blip r:embed="rId2"/>
          <a:stretch>
            <a:fillRect/>
          </a:stretch>
        </p:blipFill>
        <p:spPr>
          <a:xfrm>
            <a:off x="6699343" y="2785616"/>
            <a:ext cx="4849586" cy="3233057"/>
          </a:xfrm>
          <a:prstGeom prst="rect">
            <a:avLst/>
          </a:prstGeom>
        </p:spPr>
      </p:pic>
      <p:sp>
        <p:nvSpPr>
          <p:cNvPr id="2" name="Tytuł 1">
            <a:extLst>
              <a:ext uri="{FF2B5EF4-FFF2-40B4-BE49-F238E27FC236}">
                <a16:creationId xmlns:a16="http://schemas.microsoft.com/office/drawing/2014/main" id="{067270F1-1F38-0AFE-5799-160D98A55DD3}"/>
              </a:ext>
            </a:extLst>
          </p:cNvPr>
          <p:cNvSpPr>
            <a:spLocks noGrp="1"/>
          </p:cNvSpPr>
          <p:nvPr>
            <p:ph type="title"/>
          </p:nvPr>
        </p:nvSpPr>
        <p:spPr>
          <a:xfrm>
            <a:off x="400050" y="294909"/>
            <a:ext cx="11552464" cy="2852737"/>
          </a:xfrm>
        </p:spPr>
        <p:txBody>
          <a:bodyPr>
            <a:normAutofit fontScale="90000"/>
          </a:bodyPr>
          <a:lstStyle/>
          <a:p>
            <a:br>
              <a:rPr lang="pl-PL" sz="6000" kern="100" dirty="0">
                <a:effectLst/>
                <a:latin typeface="Calibri" panose="020F0502020204030204" pitchFamily="34" charset="0"/>
                <a:ea typeface="Calibri" panose="020F0502020204030204" pitchFamily="34" charset="0"/>
                <a:cs typeface="Times New Roman" panose="02020603050405020304" pitchFamily="18" charset="0"/>
              </a:rPr>
            </a:br>
            <a:r>
              <a:rPr lang="pl-PL" sz="5300" b="1" kern="100" dirty="0">
                <a:latin typeface="Calibri" panose="020F0502020204030204" pitchFamily="34" charset="0"/>
                <a:ea typeface="Calibri" panose="020F0502020204030204" pitchFamily="34" charset="0"/>
                <a:cs typeface="Times New Roman" panose="02020603050405020304" pitchFamily="18" charset="0"/>
              </a:rPr>
              <a:t>I </a:t>
            </a:r>
            <a:br>
              <a:rPr lang="pl-PL" sz="5300" b="1" kern="100" dirty="0">
                <a:latin typeface="Calibri" panose="020F0502020204030204" pitchFamily="34" charset="0"/>
                <a:ea typeface="Calibri" panose="020F0502020204030204" pitchFamily="34" charset="0"/>
                <a:cs typeface="Times New Roman" panose="02020603050405020304" pitchFamily="18" charset="0"/>
              </a:rPr>
            </a:br>
            <a:r>
              <a:rPr lang="pl-PL" sz="5300" b="1" kern="100" dirty="0">
                <a:effectLst/>
                <a:latin typeface="Calibri" panose="020F0502020204030204" pitchFamily="34" charset="0"/>
                <a:ea typeface="Calibri" panose="020F0502020204030204" pitchFamily="34" charset="0"/>
                <a:cs typeface="Times New Roman" panose="02020603050405020304" pitchFamily="18" charset="0"/>
              </a:rPr>
              <a:t>Wprowadzenie do zjawisk elektrycznych</a:t>
            </a:r>
            <a:br>
              <a:rPr lang="pl-PL" sz="5300" b="1" kern="100" dirty="0">
                <a:effectLst/>
                <a:latin typeface="Calibri" panose="020F0502020204030204" pitchFamily="34" charset="0"/>
                <a:ea typeface="Calibri" panose="020F0502020204030204" pitchFamily="34" charset="0"/>
                <a:cs typeface="Times New Roman" panose="02020603050405020304" pitchFamily="18" charset="0"/>
              </a:rPr>
            </a:br>
            <a:br>
              <a:rPr lang="pl-PL" sz="5300" b="1" kern="100" dirty="0">
                <a:effectLst/>
                <a:latin typeface="Calibri" panose="020F0502020204030204" pitchFamily="34" charset="0"/>
                <a:ea typeface="Calibri" panose="020F0502020204030204" pitchFamily="34" charset="0"/>
                <a:cs typeface="Times New Roman" panose="02020603050405020304" pitchFamily="18" charset="0"/>
              </a:rPr>
            </a:br>
            <a:endParaRPr lang="pl-PL" b="1" dirty="0"/>
          </a:p>
        </p:txBody>
      </p:sp>
      <p:sp>
        <p:nvSpPr>
          <p:cNvPr id="7" name="pole tekstowe 6">
            <a:extLst>
              <a:ext uri="{FF2B5EF4-FFF2-40B4-BE49-F238E27FC236}">
                <a16:creationId xmlns:a16="http://schemas.microsoft.com/office/drawing/2014/main" id="{E5197C0D-F7D2-B89D-A647-D11F335FD6AB}"/>
              </a:ext>
            </a:extLst>
          </p:cNvPr>
          <p:cNvSpPr txBox="1"/>
          <p:nvPr/>
        </p:nvSpPr>
        <p:spPr>
          <a:xfrm>
            <a:off x="400050" y="2785616"/>
            <a:ext cx="5895708" cy="3416320"/>
          </a:xfrm>
          <a:prstGeom prst="rect">
            <a:avLst/>
          </a:prstGeom>
          <a:noFill/>
        </p:spPr>
        <p:txBody>
          <a:bodyPr wrap="square">
            <a:spAutoFit/>
          </a:bodyPr>
          <a:lstStyle/>
          <a:p>
            <a:pPr algn="just"/>
            <a:r>
              <a:rPr lang="pl-PL" sz="2400" dirty="0"/>
              <a:t>Zjawiska elektryczne zachodzą, gdy w materii przemieszczają się ładunki elektryczne.</a:t>
            </a:r>
          </a:p>
          <a:p>
            <a:pPr algn="just"/>
            <a:r>
              <a:rPr lang="pl-PL" sz="2400" b="1" dirty="0"/>
              <a:t>Pole elektryczne </a:t>
            </a:r>
            <a:r>
              <a:rPr lang="pl-PL" sz="2400" dirty="0"/>
              <a:t>– pole wektorowe określające w każdym punkcie siłę działającą na jednostkowy, spoczywający ładunek elektryczny. </a:t>
            </a:r>
          </a:p>
          <a:p>
            <a:pPr algn="just"/>
            <a:r>
              <a:rPr lang="pl-PL" sz="2400" b="1" dirty="0"/>
              <a:t>Pole elektryczne </a:t>
            </a:r>
            <a:r>
              <a:rPr lang="pl-PL" sz="2400" dirty="0"/>
              <a:t>wytwarzane jest przez ładunki elektryczne oraz zmieniające się pole magnetyczne.</a:t>
            </a:r>
          </a:p>
        </p:txBody>
      </p:sp>
      <p:sp>
        <p:nvSpPr>
          <p:cNvPr id="3" name="Symbol zastępczy numeru slajdu 2">
            <a:extLst>
              <a:ext uri="{FF2B5EF4-FFF2-40B4-BE49-F238E27FC236}">
                <a16:creationId xmlns:a16="http://schemas.microsoft.com/office/drawing/2014/main" id="{04E0F39C-625D-14AE-3B02-959032995EB0}"/>
              </a:ext>
            </a:extLst>
          </p:cNvPr>
          <p:cNvSpPr>
            <a:spLocks noGrp="1"/>
          </p:cNvSpPr>
          <p:nvPr>
            <p:ph type="sldNum" sz="quarter" idx="12"/>
          </p:nvPr>
        </p:nvSpPr>
        <p:spPr/>
        <p:txBody>
          <a:bodyPr/>
          <a:lstStyle/>
          <a:p>
            <a:fld id="{B13EF961-FCAC-4A9A-A9A0-C51400629BF4}" type="slidenum">
              <a:rPr lang="pl-PL" smtClean="0"/>
              <a:t>4</a:t>
            </a:fld>
            <a:endParaRPr lang="pl-PL"/>
          </a:p>
        </p:txBody>
      </p:sp>
    </p:spTree>
    <p:extLst>
      <p:ext uri="{BB962C8B-B14F-4D97-AF65-F5344CB8AC3E}">
        <p14:creationId xmlns:p14="http://schemas.microsoft.com/office/powerpoint/2010/main" val="3893803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0D7B8715-0406-E7FD-1F5F-351CFCBAE59F}"/>
              </a:ext>
            </a:extLst>
          </p:cNvPr>
          <p:cNvSpPr txBox="1"/>
          <p:nvPr/>
        </p:nvSpPr>
        <p:spPr>
          <a:xfrm>
            <a:off x="228600" y="136525"/>
            <a:ext cx="11734800" cy="2540439"/>
          </a:xfrm>
          <a:prstGeom prst="rect">
            <a:avLst/>
          </a:prstGeom>
          <a:noFill/>
        </p:spPr>
        <p:txBody>
          <a:bodyPr wrap="square">
            <a:spAutoFit/>
          </a:bodyPr>
          <a:lstStyle/>
          <a:p>
            <a:pPr lvl="2">
              <a:lnSpc>
                <a:spcPct val="115000"/>
              </a:lnSpc>
              <a:spcAft>
                <a:spcPts val="800"/>
              </a:spcAft>
            </a:pPr>
            <a:r>
              <a:rPr lang="pl-PL" sz="2800" b="1" kern="100" dirty="0">
                <a:latin typeface="Calibri" panose="020F0502020204030204" pitchFamily="34" charset="0"/>
                <a:ea typeface="Calibri" panose="020F0502020204030204" pitchFamily="34" charset="0"/>
                <a:cs typeface="Times New Roman" panose="02020603050405020304" pitchFamily="18" charset="0"/>
              </a:rPr>
              <a:t>Pole elektryczne </a:t>
            </a:r>
            <a:r>
              <a:rPr lang="pl-PL" sz="2800" kern="100" dirty="0">
                <a:latin typeface="Calibri" panose="020F0502020204030204" pitchFamily="34" charset="0"/>
                <a:ea typeface="Calibri" panose="020F0502020204030204" pitchFamily="34" charset="0"/>
                <a:cs typeface="Times New Roman" panose="02020603050405020304" pitchFamily="18" charset="0"/>
              </a:rPr>
              <a:t>występuje w przestrzeni gdzie występują siły oddziaływujące na ładunki eklektyczne.</a:t>
            </a:r>
          </a:p>
          <a:p>
            <a:pPr lvl="2">
              <a:lnSpc>
                <a:spcPct val="115000"/>
              </a:lnSpc>
              <a:spcAft>
                <a:spcPts val="800"/>
              </a:spcAft>
            </a:pPr>
            <a:r>
              <a:rPr lang="pl-PL" sz="2800" kern="100" dirty="0">
                <a:latin typeface="Calibri" panose="020F0502020204030204" pitchFamily="34" charset="0"/>
                <a:ea typeface="Calibri" panose="020F0502020204030204" pitchFamily="34" charset="0"/>
                <a:cs typeface="Times New Roman" panose="02020603050405020304" pitchFamily="18" charset="0"/>
              </a:rPr>
              <a:t>Jednostką natężenia pola elektrycznego E jest wolt na metr (V/m) </a:t>
            </a:r>
          </a:p>
          <a:p>
            <a:pPr lvl="2">
              <a:lnSpc>
                <a:spcPct val="115000"/>
              </a:lnSpc>
              <a:spcAft>
                <a:spcPts val="800"/>
              </a:spcAft>
            </a:pPr>
            <a:endParaRPr lang="pl-PL" sz="2000" kern="100" dirty="0">
              <a:latin typeface="Calibri" panose="020F0502020204030204" pitchFamily="34" charset="0"/>
              <a:ea typeface="Calibri" panose="020F0502020204030204" pitchFamily="34" charset="0"/>
              <a:cs typeface="Times New Roman" panose="02020603050405020304" pitchFamily="18" charset="0"/>
            </a:endParaRPr>
          </a:p>
          <a:p>
            <a:pPr lvl="2">
              <a:lnSpc>
                <a:spcPct val="115000"/>
              </a:lnSpc>
              <a:spcAft>
                <a:spcPts val="800"/>
              </a:spcAft>
            </a:pPr>
            <a:endParaRPr lang="pl-PL"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Obraz 8">
            <a:extLst>
              <a:ext uri="{FF2B5EF4-FFF2-40B4-BE49-F238E27FC236}">
                <a16:creationId xmlns:a16="http://schemas.microsoft.com/office/drawing/2014/main" id="{DBD0EB92-3E1F-B522-EA17-D928594C78B2}"/>
              </a:ext>
            </a:extLst>
          </p:cNvPr>
          <p:cNvPicPr>
            <a:picLocks noChangeAspect="1"/>
          </p:cNvPicPr>
          <p:nvPr/>
        </p:nvPicPr>
        <p:blipFill>
          <a:blip r:embed="rId2"/>
          <a:stretch>
            <a:fillRect/>
          </a:stretch>
        </p:blipFill>
        <p:spPr>
          <a:xfrm>
            <a:off x="545123" y="2180212"/>
            <a:ext cx="10548257" cy="2911795"/>
          </a:xfrm>
          <a:prstGeom prst="rect">
            <a:avLst/>
          </a:prstGeom>
        </p:spPr>
      </p:pic>
      <p:sp>
        <p:nvSpPr>
          <p:cNvPr id="11" name="pole tekstowe 10">
            <a:extLst>
              <a:ext uri="{FF2B5EF4-FFF2-40B4-BE49-F238E27FC236}">
                <a16:creationId xmlns:a16="http://schemas.microsoft.com/office/drawing/2014/main" id="{97A6BB5B-4EB2-6B1D-490F-1EB3C38C0189}"/>
              </a:ext>
            </a:extLst>
          </p:cNvPr>
          <p:cNvSpPr txBox="1"/>
          <p:nvPr/>
        </p:nvSpPr>
        <p:spPr>
          <a:xfrm>
            <a:off x="371476" y="5262513"/>
            <a:ext cx="11591924" cy="954107"/>
          </a:xfrm>
          <a:prstGeom prst="rect">
            <a:avLst/>
          </a:prstGeom>
          <a:noFill/>
        </p:spPr>
        <p:txBody>
          <a:bodyPr wrap="square">
            <a:spAutoFit/>
          </a:bodyPr>
          <a:lstStyle/>
          <a:p>
            <a:r>
              <a:rPr lang="pl-PL" sz="2000" dirty="0"/>
              <a:t>Rys. Rozkład linii pola elektrycznego: </a:t>
            </a:r>
          </a:p>
          <a:p>
            <a:r>
              <a:rPr lang="pl-PL" dirty="0"/>
              <a:t>(a) wokół ujemnie naładowanej kuli; (b), wokół dodatnio naładowanej płaszczyzny; (c) dla dwóch jednoimiennych dodatnich ładunków; (d) dla dwóch różnoimiennych ładunków-</a:t>
            </a:r>
            <a:endParaRPr lang="pl-PL" i="1" dirty="0"/>
          </a:p>
        </p:txBody>
      </p:sp>
      <p:sp>
        <p:nvSpPr>
          <p:cNvPr id="2" name="Symbol zastępczy numeru slajdu 1">
            <a:extLst>
              <a:ext uri="{FF2B5EF4-FFF2-40B4-BE49-F238E27FC236}">
                <a16:creationId xmlns:a16="http://schemas.microsoft.com/office/drawing/2014/main" id="{61B49A0A-869A-D5F8-5749-2DB27C4C5DD1}"/>
              </a:ext>
            </a:extLst>
          </p:cNvPr>
          <p:cNvSpPr>
            <a:spLocks noGrp="1"/>
          </p:cNvSpPr>
          <p:nvPr>
            <p:ph type="sldNum" sz="quarter" idx="12"/>
          </p:nvPr>
        </p:nvSpPr>
        <p:spPr/>
        <p:txBody>
          <a:bodyPr/>
          <a:lstStyle/>
          <a:p>
            <a:fld id="{B13EF961-FCAC-4A9A-A9A0-C51400629BF4}" type="slidenum">
              <a:rPr lang="pl-PL" smtClean="0"/>
              <a:t>5</a:t>
            </a:fld>
            <a:endParaRPr lang="pl-PL"/>
          </a:p>
        </p:txBody>
      </p:sp>
      <p:sp>
        <p:nvSpPr>
          <p:cNvPr id="5" name="pole tekstowe 4">
            <a:extLst>
              <a:ext uri="{FF2B5EF4-FFF2-40B4-BE49-F238E27FC236}">
                <a16:creationId xmlns:a16="http://schemas.microsoft.com/office/drawing/2014/main" id="{276F1129-A056-D96B-328C-C63E8C1066E7}"/>
              </a:ext>
            </a:extLst>
          </p:cNvPr>
          <p:cNvSpPr txBox="1"/>
          <p:nvPr/>
        </p:nvSpPr>
        <p:spPr>
          <a:xfrm>
            <a:off x="6098932" y="6387613"/>
            <a:ext cx="6093068" cy="307777"/>
          </a:xfrm>
          <a:prstGeom prst="rect">
            <a:avLst/>
          </a:prstGeom>
          <a:noFill/>
        </p:spPr>
        <p:txBody>
          <a:bodyPr wrap="square">
            <a:spAutoFit/>
          </a:bodyPr>
          <a:lstStyle/>
          <a:p>
            <a:r>
              <a:rPr lang="pl-PL" sz="1400" i="1" dirty="0"/>
              <a:t>https://zielony.wppt.pwr.edu.pl/informatyka/3.pdf</a:t>
            </a:r>
            <a:endParaRPr lang="pl-PL" sz="1400" dirty="0"/>
          </a:p>
        </p:txBody>
      </p:sp>
    </p:spTree>
    <p:extLst>
      <p:ext uri="{BB962C8B-B14F-4D97-AF65-F5344CB8AC3E}">
        <p14:creationId xmlns:p14="http://schemas.microsoft.com/office/powerpoint/2010/main" val="536996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846E0B12-EC26-E312-9169-31EBA9972787}"/>
              </a:ext>
            </a:extLst>
          </p:cNvPr>
          <p:cNvSpPr txBox="1"/>
          <p:nvPr/>
        </p:nvSpPr>
        <p:spPr>
          <a:xfrm>
            <a:off x="671983" y="108533"/>
            <a:ext cx="6098720" cy="707886"/>
          </a:xfrm>
          <a:prstGeom prst="rect">
            <a:avLst/>
          </a:prstGeom>
          <a:noFill/>
        </p:spPr>
        <p:txBody>
          <a:bodyPr wrap="square">
            <a:spAutoFit/>
          </a:bodyPr>
          <a:lstStyle/>
          <a:p>
            <a:pPr algn="ctr" fontAlgn="base">
              <a:spcAft>
                <a:spcPts val="1125"/>
              </a:spcAft>
            </a:pPr>
            <a:r>
              <a:rPr lang="pl-PL" sz="4000" b="1" i="0" dirty="0">
                <a:solidFill>
                  <a:srgbClr val="333333"/>
                </a:solidFill>
                <a:effectLst/>
                <a:latin typeface="Open Sans" panose="020B0606030504020204" pitchFamily="34" charset="0"/>
              </a:rPr>
              <a:t>Pole magnetyczne</a:t>
            </a:r>
          </a:p>
        </p:txBody>
      </p:sp>
      <p:pic>
        <p:nvPicPr>
          <p:cNvPr id="5" name="Obraz 4">
            <a:extLst>
              <a:ext uri="{FF2B5EF4-FFF2-40B4-BE49-F238E27FC236}">
                <a16:creationId xmlns:a16="http://schemas.microsoft.com/office/drawing/2014/main" id="{FC198397-E63C-5D5A-B058-7652B68550D1}"/>
              </a:ext>
            </a:extLst>
          </p:cNvPr>
          <p:cNvPicPr>
            <a:picLocks noChangeAspect="1"/>
          </p:cNvPicPr>
          <p:nvPr/>
        </p:nvPicPr>
        <p:blipFill>
          <a:blip r:embed="rId2"/>
          <a:stretch>
            <a:fillRect/>
          </a:stretch>
        </p:blipFill>
        <p:spPr>
          <a:xfrm>
            <a:off x="6862057" y="387003"/>
            <a:ext cx="5125028" cy="2655135"/>
          </a:xfrm>
          <a:prstGeom prst="rect">
            <a:avLst/>
          </a:prstGeom>
        </p:spPr>
      </p:pic>
      <p:sp>
        <p:nvSpPr>
          <p:cNvPr id="7" name="pole tekstowe 6">
            <a:extLst>
              <a:ext uri="{FF2B5EF4-FFF2-40B4-BE49-F238E27FC236}">
                <a16:creationId xmlns:a16="http://schemas.microsoft.com/office/drawing/2014/main" id="{BD5F404D-0189-9236-948F-FD653829A237}"/>
              </a:ext>
            </a:extLst>
          </p:cNvPr>
          <p:cNvSpPr txBox="1"/>
          <p:nvPr/>
        </p:nvSpPr>
        <p:spPr>
          <a:xfrm>
            <a:off x="6282418" y="6488668"/>
            <a:ext cx="6098720" cy="369332"/>
          </a:xfrm>
          <a:prstGeom prst="rect">
            <a:avLst/>
          </a:prstGeom>
          <a:noFill/>
        </p:spPr>
        <p:txBody>
          <a:bodyPr wrap="square">
            <a:spAutoFit/>
          </a:bodyPr>
          <a:lstStyle/>
          <a:p>
            <a:r>
              <a:rPr lang="pl-PL" dirty="0"/>
              <a:t>https://teoriaelektryki.pl/pole-magnetyczne-od-podszewki/</a:t>
            </a:r>
          </a:p>
        </p:txBody>
      </p:sp>
      <p:sp>
        <p:nvSpPr>
          <p:cNvPr id="9" name="pole tekstowe 8">
            <a:extLst>
              <a:ext uri="{FF2B5EF4-FFF2-40B4-BE49-F238E27FC236}">
                <a16:creationId xmlns:a16="http://schemas.microsoft.com/office/drawing/2014/main" id="{EE3A75CB-E530-55DB-C950-1D76BD1D43BC}"/>
              </a:ext>
            </a:extLst>
          </p:cNvPr>
          <p:cNvSpPr txBox="1"/>
          <p:nvPr/>
        </p:nvSpPr>
        <p:spPr>
          <a:xfrm>
            <a:off x="423914" y="1147731"/>
            <a:ext cx="6188528" cy="2308324"/>
          </a:xfrm>
          <a:prstGeom prst="rect">
            <a:avLst/>
          </a:prstGeom>
          <a:noFill/>
        </p:spPr>
        <p:txBody>
          <a:bodyPr wrap="square">
            <a:spAutoFit/>
          </a:bodyPr>
          <a:lstStyle/>
          <a:p>
            <a:r>
              <a:rPr lang="pl-PL" sz="2400" b="1" dirty="0"/>
              <a:t>Pole magnetyczne</a:t>
            </a:r>
            <a:r>
              <a:rPr lang="pl-PL" sz="2400" dirty="0"/>
              <a:t>, jedna z postaci</a:t>
            </a:r>
          </a:p>
          <a:p>
            <a:r>
              <a:rPr lang="pl-PL" sz="2400" dirty="0"/>
              <a:t>w której przejawia się pole elektromagnetyczne</a:t>
            </a:r>
          </a:p>
          <a:p>
            <a:endParaRPr lang="pl-PL" sz="2400" dirty="0"/>
          </a:p>
          <a:p>
            <a:r>
              <a:rPr lang="pl-PL" sz="2400" b="1" dirty="0"/>
              <a:t>Pole magnetyczne Ziemi</a:t>
            </a:r>
            <a:r>
              <a:rPr lang="pl-PL" sz="2400" dirty="0"/>
              <a:t>, pole geomagnetyczne, pole magnetyczne wokół i przy powierzchni Ziemi</a:t>
            </a:r>
          </a:p>
        </p:txBody>
      </p:sp>
      <p:sp>
        <p:nvSpPr>
          <p:cNvPr id="2" name="Symbol zastępczy numeru slajdu 1">
            <a:extLst>
              <a:ext uri="{FF2B5EF4-FFF2-40B4-BE49-F238E27FC236}">
                <a16:creationId xmlns:a16="http://schemas.microsoft.com/office/drawing/2014/main" id="{5BC6FC5A-0F43-EA7F-EA31-4664F1540FDC}"/>
              </a:ext>
            </a:extLst>
          </p:cNvPr>
          <p:cNvSpPr>
            <a:spLocks noGrp="1"/>
          </p:cNvSpPr>
          <p:nvPr>
            <p:ph type="sldNum" sz="quarter" idx="12"/>
          </p:nvPr>
        </p:nvSpPr>
        <p:spPr/>
        <p:txBody>
          <a:bodyPr/>
          <a:lstStyle/>
          <a:p>
            <a:fld id="{B13EF961-FCAC-4A9A-A9A0-C51400629BF4}" type="slidenum">
              <a:rPr lang="pl-PL" smtClean="0"/>
              <a:t>6</a:t>
            </a:fld>
            <a:endParaRPr lang="pl-PL"/>
          </a:p>
        </p:txBody>
      </p:sp>
      <p:sp>
        <p:nvSpPr>
          <p:cNvPr id="11" name="pole tekstowe 10">
            <a:extLst>
              <a:ext uri="{FF2B5EF4-FFF2-40B4-BE49-F238E27FC236}">
                <a16:creationId xmlns:a16="http://schemas.microsoft.com/office/drawing/2014/main" id="{51A7E0C0-0833-F44A-D7B4-F4318C275B99}"/>
              </a:ext>
            </a:extLst>
          </p:cNvPr>
          <p:cNvSpPr txBox="1"/>
          <p:nvPr/>
        </p:nvSpPr>
        <p:spPr>
          <a:xfrm>
            <a:off x="423915" y="4346180"/>
            <a:ext cx="11392948" cy="1938992"/>
          </a:xfrm>
          <a:prstGeom prst="rect">
            <a:avLst/>
          </a:prstGeom>
          <a:noFill/>
        </p:spPr>
        <p:txBody>
          <a:bodyPr wrap="square">
            <a:spAutoFit/>
          </a:bodyPr>
          <a:lstStyle/>
          <a:p>
            <a:pPr algn="just" fontAlgn="base"/>
            <a:r>
              <a:rPr lang="pl-PL" sz="2400" b="0" i="0" dirty="0">
                <a:solidFill>
                  <a:srgbClr val="21242C"/>
                </a:solidFill>
                <a:effectLst/>
                <a:latin typeface="+mj-lt"/>
              </a:rPr>
              <a:t>Linie </a:t>
            </a:r>
            <a:r>
              <a:rPr lang="pl-PL" sz="2400" b="1" i="0" dirty="0">
                <a:solidFill>
                  <a:srgbClr val="21242C"/>
                </a:solidFill>
                <a:effectLst/>
                <a:latin typeface="+mj-lt"/>
              </a:rPr>
              <a:t>pola magnetycznego </a:t>
            </a:r>
            <a:r>
              <a:rPr lang="pl-PL" sz="2400" b="0" i="0" dirty="0">
                <a:solidFill>
                  <a:srgbClr val="21242C"/>
                </a:solidFill>
                <a:effectLst/>
                <a:latin typeface="+mj-lt"/>
              </a:rPr>
              <a:t>nigdy się nie przecinają. Zagęszczenie linii pola jest większe w obszarach, gdzie pole jest silniejsze. Linie </a:t>
            </a:r>
            <a:r>
              <a:rPr lang="pl-PL" sz="2400" dirty="0">
                <a:solidFill>
                  <a:srgbClr val="21242C"/>
                </a:solidFill>
                <a:latin typeface="+mj-lt"/>
              </a:rPr>
              <a:t>pola tworzą zamknięte pętle, nie </a:t>
            </a:r>
            <a:r>
              <a:rPr lang="pl-PL" sz="2400" b="0" i="0" dirty="0">
                <a:solidFill>
                  <a:srgbClr val="21242C"/>
                </a:solidFill>
                <a:effectLst/>
                <a:latin typeface="+mj-lt"/>
              </a:rPr>
              <a:t>kończą się ani nie zaczynają w żadnym punkcie, przechodząc przez materiał będący źródłem pola. Źródłem </a:t>
            </a:r>
            <a:r>
              <a:rPr lang="pl-PL" sz="2400" b="1" i="0" dirty="0">
                <a:solidFill>
                  <a:srgbClr val="21242C"/>
                </a:solidFill>
                <a:effectLst/>
                <a:latin typeface="+mj-lt"/>
              </a:rPr>
              <a:t>pola magnetycznego </a:t>
            </a:r>
            <a:r>
              <a:rPr lang="pl-PL" sz="2400" b="0" i="0" dirty="0">
                <a:solidFill>
                  <a:srgbClr val="21242C"/>
                </a:solidFill>
                <a:effectLst/>
                <a:latin typeface="+mj-lt"/>
              </a:rPr>
              <a:t>są poruszające się ładunki elektryczne, a wartość pola jest tym większa, im większa jest wartość i prędkość ładunku, który je wywołuje.</a:t>
            </a:r>
          </a:p>
        </p:txBody>
      </p:sp>
      <p:sp>
        <p:nvSpPr>
          <p:cNvPr id="13" name="pole tekstowe 12">
            <a:extLst>
              <a:ext uri="{FF2B5EF4-FFF2-40B4-BE49-F238E27FC236}">
                <a16:creationId xmlns:a16="http://schemas.microsoft.com/office/drawing/2014/main" id="{ED6C165D-D242-EE35-27F8-9C20ED0EB39D}"/>
              </a:ext>
            </a:extLst>
          </p:cNvPr>
          <p:cNvSpPr txBox="1"/>
          <p:nvPr/>
        </p:nvSpPr>
        <p:spPr>
          <a:xfrm>
            <a:off x="423914" y="3382921"/>
            <a:ext cx="8860762" cy="830997"/>
          </a:xfrm>
          <a:prstGeom prst="rect">
            <a:avLst/>
          </a:prstGeom>
          <a:noFill/>
        </p:spPr>
        <p:txBody>
          <a:bodyPr wrap="square">
            <a:spAutoFit/>
          </a:bodyPr>
          <a:lstStyle/>
          <a:p>
            <a:r>
              <a:rPr lang="pl-PL" sz="2400" dirty="0"/>
              <a:t>B - indukcja magnetyczna</a:t>
            </a:r>
          </a:p>
          <a:p>
            <a:r>
              <a:rPr lang="pl-PL" sz="2400" dirty="0"/>
              <a:t>H- natężenie pola magnetycznego [T –Tesla], 1T = 10^4G [Gaus]</a:t>
            </a:r>
          </a:p>
        </p:txBody>
      </p:sp>
    </p:spTree>
    <p:extLst>
      <p:ext uri="{BB962C8B-B14F-4D97-AF65-F5344CB8AC3E}">
        <p14:creationId xmlns:p14="http://schemas.microsoft.com/office/powerpoint/2010/main" val="1008561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164F7908-EBBC-5CA8-AB4E-1D56B4E002FB}"/>
              </a:ext>
            </a:extLst>
          </p:cNvPr>
          <p:cNvPicPr>
            <a:picLocks noChangeAspect="1"/>
          </p:cNvPicPr>
          <p:nvPr/>
        </p:nvPicPr>
        <p:blipFill>
          <a:blip r:embed="rId2"/>
          <a:stretch>
            <a:fillRect/>
          </a:stretch>
        </p:blipFill>
        <p:spPr>
          <a:xfrm>
            <a:off x="1380564" y="98198"/>
            <a:ext cx="8207908" cy="3403676"/>
          </a:xfrm>
          <a:prstGeom prst="rect">
            <a:avLst/>
          </a:prstGeom>
        </p:spPr>
      </p:pic>
      <p:sp>
        <p:nvSpPr>
          <p:cNvPr id="5" name="pole tekstowe 4">
            <a:extLst>
              <a:ext uri="{FF2B5EF4-FFF2-40B4-BE49-F238E27FC236}">
                <a16:creationId xmlns:a16="http://schemas.microsoft.com/office/drawing/2014/main" id="{5133EBC8-85CE-A967-D973-10C4CABC2749}"/>
              </a:ext>
            </a:extLst>
          </p:cNvPr>
          <p:cNvSpPr txBox="1"/>
          <p:nvPr/>
        </p:nvSpPr>
        <p:spPr>
          <a:xfrm>
            <a:off x="0" y="3725296"/>
            <a:ext cx="11546813" cy="1569660"/>
          </a:xfrm>
          <a:prstGeom prst="rect">
            <a:avLst/>
          </a:prstGeom>
          <a:noFill/>
        </p:spPr>
        <p:txBody>
          <a:bodyPr wrap="square">
            <a:spAutoFit/>
          </a:bodyPr>
          <a:lstStyle/>
          <a:p>
            <a:r>
              <a:rPr lang="pl-PL" sz="2400" dirty="0">
                <a:latin typeface="+mj-lt"/>
              </a:rPr>
              <a:t>Opiłki żelazne rozrzucone na kartce papieru odzwierciedlają linie </a:t>
            </a:r>
            <a:r>
              <a:rPr lang="pl-PL" sz="2400" b="1" dirty="0">
                <a:latin typeface="+mj-lt"/>
              </a:rPr>
              <a:t>pola magnetycznego </a:t>
            </a:r>
            <a:r>
              <a:rPr lang="pl-PL" sz="2400" dirty="0">
                <a:latin typeface="+mj-lt"/>
              </a:rPr>
              <a:t>wokół: </a:t>
            </a:r>
          </a:p>
          <a:p>
            <a:r>
              <a:rPr lang="pl-PL" sz="2400" dirty="0">
                <a:latin typeface="+mj-lt"/>
              </a:rPr>
              <a:t>	(a)prostoliniowego przewodnika, </a:t>
            </a:r>
          </a:p>
          <a:p>
            <a:r>
              <a:rPr lang="pl-PL" sz="2400" dirty="0">
                <a:latin typeface="+mj-lt"/>
              </a:rPr>
              <a:t>	(b) przewodnika kołowego, </a:t>
            </a:r>
          </a:p>
          <a:p>
            <a:r>
              <a:rPr lang="pl-PL" sz="2400" dirty="0">
                <a:latin typeface="+mj-lt"/>
              </a:rPr>
              <a:t>	(c) spirali (solenoidu), w których płynie prąd.</a:t>
            </a:r>
          </a:p>
        </p:txBody>
      </p:sp>
      <p:sp>
        <p:nvSpPr>
          <p:cNvPr id="7" name="pole tekstowe 6">
            <a:extLst>
              <a:ext uri="{FF2B5EF4-FFF2-40B4-BE49-F238E27FC236}">
                <a16:creationId xmlns:a16="http://schemas.microsoft.com/office/drawing/2014/main" id="{4717335B-EBCE-390B-6089-B1EDBE7DB4F3}"/>
              </a:ext>
            </a:extLst>
          </p:cNvPr>
          <p:cNvSpPr txBox="1"/>
          <p:nvPr/>
        </p:nvSpPr>
        <p:spPr>
          <a:xfrm>
            <a:off x="5962075" y="6352143"/>
            <a:ext cx="6098720" cy="369332"/>
          </a:xfrm>
          <a:prstGeom prst="rect">
            <a:avLst/>
          </a:prstGeom>
          <a:noFill/>
        </p:spPr>
        <p:txBody>
          <a:bodyPr wrap="square">
            <a:spAutoFit/>
          </a:bodyPr>
          <a:lstStyle/>
          <a:p>
            <a:r>
              <a:rPr lang="pl-PL" dirty="0"/>
              <a:t>https://zielony.wppt.pwr.edu.pl/informatyka/4.pdf</a:t>
            </a:r>
          </a:p>
        </p:txBody>
      </p:sp>
      <p:sp>
        <p:nvSpPr>
          <p:cNvPr id="9" name="pole tekstowe 8">
            <a:extLst>
              <a:ext uri="{FF2B5EF4-FFF2-40B4-BE49-F238E27FC236}">
                <a16:creationId xmlns:a16="http://schemas.microsoft.com/office/drawing/2014/main" id="{35E867CD-C89C-BA9B-EEF3-A636BD5879BA}"/>
              </a:ext>
            </a:extLst>
          </p:cNvPr>
          <p:cNvSpPr txBox="1"/>
          <p:nvPr/>
        </p:nvSpPr>
        <p:spPr>
          <a:xfrm>
            <a:off x="0" y="5642731"/>
            <a:ext cx="11180205" cy="461665"/>
          </a:xfrm>
          <a:prstGeom prst="rect">
            <a:avLst/>
          </a:prstGeom>
          <a:noFill/>
        </p:spPr>
        <p:txBody>
          <a:bodyPr wrap="square">
            <a:spAutoFit/>
          </a:bodyPr>
          <a:lstStyle/>
          <a:p>
            <a:r>
              <a:rPr lang="pl-PL" sz="2400" b="1" dirty="0">
                <a:solidFill>
                  <a:srgbClr val="000000"/>
                </a:solidFill>
                <a:latin typeface="+mj-lt"/>
              </a:rPr>
              <a:t>N</a:t>
            </a:r>
            <a:r>
              <a:rPr lang="pl-PL" sz="2400" b="1" i="0" dirty="0">
                <a:solidFill>
                  <a:srgbClr val="000000"/>
                </a:solidFill>
                <a:effectLst/>
                <a:latin typeface="+mj-lt"/>
              </a:rPr>
              <a:t>atężenie pola magnetycznego H [A/m] </a:t>
            </a:r>
            <a:r>
              <a:rPr lang="pl-PL" sz="2400" i="0" dirty="0">
                <a:solidFill>
                  <a:srgbClr val="000000"/>
                </a:solidFill>
                <a:effectLst/>
                <a:latin typeface="+mj-lt"/>
              </a:rPr>
              <a:t>amper na metr</a:t>
            </a:r>
            <a:r>
              <a:rPr lang="pl-PL" sz="2400" b="1" i="0" dirty="0">
                <a:solidFill>
                  <a:srgbClr val="000000"/>
                </a:solidFill>
                <a:effectLst/>
                <a:latin typeface="+mj-lt"/>
              </a:rPr>
              <a:t>– </a:t>
            </a:r>
            <a:r>
              <a:rPr lang="pl-PL" sz="2400" i="0" dirty="0">
                <a:solidFill>
                  <a:srgbClr val="000000"/>
                </a:solidFill>
                <a:effectLst/>
                <a:latin typeface="+mj-lt"/>
              </a:rPr>
              <a:t>siła przyciągania lub odpychania </a:t>
            </a:r>
            <a:endParaRPr lang="pl-PL" sz="2400" dirty="0">
              <a:latin typeface="+mj-lt"/>
            </a:endParaRPr>
          </a:p>
        </p:txBody>
      </p:sp>
      <p:sp>
        <p:nvSpPr>
          <p:cNvPr id="2" name="Symbol zastępczy numeru slajdu 1">
            <a:extLst>
              <a:ext uri="{FF2B5EF4-FFF2-40B4-BE49-F238E27FC236}">
                <a16:creationId xmlns:a16="http://schemas.microsoft.com/office/drawing/2014/main" id="{E7C7152C-7FD5-A58E-5F8E-BD4C8C436DF3}"/>
              </a:ext>
            </a:extLst>
          </p:cNvPr>
          <p:cNvSpPr>
            <a:spLocks noGrp="1"/>
          </p:cNvSpPr>
          <p:nvPr>
            <p:ph type="sldNum" sz="quarter" idx="12"/>
          </p:nvPr>
        </p:nvSpPr>
        <p:spPr/>
        <p:txBody>
          <a:bodyPr/>
          <a:lstStyle/>
          <a:p>
            <a:fld id="{B13EF961-FCAC-4A9A-A9A0-C51400629BF4}" type="slidenum">
              <a:rPr lang="pl-PL" smtClean="0"/>
              <a:t>7</a:t>
            </a:fld>
            <a:endParaRPr lang="pl-PL"/>
          </a:p>
        </p:txBody>
      </p:sp>
    </p:spTree>
    <p:extLst>
      <p:ext uri="{BB962C8B-B14F-4D97-AF65-F5344CB8AC3E}">
        <p14:creationId xmlns:p14="http://schemas.microsoft.com/office/powerpoint/2010/main" val="3090777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7E9EC403-38A4-1647-DBC1-BB56F3F6FB55}"/>
              </a:ext>
            </a:extLst>
          </p:cNvPr>
          <p:cNvPicPr>
            <a:picLocks noChangeAspect="1"/>
          </p:cNvPicPr>
          <p:nvPr/>
        </p:nvPicPr>
        <p:blipFill>
          <a:blip r:embed="rId2"/>
          <a:stretch>
            <a:fillRect/>
          </a:stretch>
        </p:blipFill>
        <p:spPr>
          <a:xfrm>
            <a:off x="121320" y="506763"/>
            <a:ext cx="4628147" cy="3112737"/>
          </a:xfrm>
          <a:prstGeom prst="rect">
            <a:avLst/>
          </a:prstGeom>
        </p:spPr>
      </p:pic>
      <p:pic>
        <p:nvPicPr>
          <p:cNvPr id="5" name="Obraz 4">
            <a:extLst>
              <a:ext uri="{FF2B5EF4-FFF2-40B4-BE49-F238E27FC236}">
                <a16:creationId xmlns:a16="http://schemas.microsoft.com/office/drawing/2014/main" id="{F712111B-E54A-BD47-4D38-F00E7CE56D82}"/>
              </a:ext>
            </a:extLst>
          </p:cNvPr>
          <p:cNvPicPr>
            <a:picLocks noChangeAspect="1"/>
          </p:cNvPicPr>
          <p:nvPr/>
        </p:nvPicPr>
        <p:blipFill>
          <a:blip r:embed="rId3"/>
          <a:stretch>
            <a:fillRect/>
          </a:stretch>
        </p:blipFill>
        <p:spPr>
          <a:xfrm>
            <a:off x="5401262" y="506763"/>
            <a:ext cx="6446846" cy="3297403"/>
          </a:xfrm>
          <a:prstGeom prst="rect">
            <a:avLst/>
          </a:prstGeom>
        </p:spPr>
      </p:pic>
      <p:sp>
        <p:nvSpPr>
          <p:cNvPr id="7" name="pole tekstowe 6">
            <a:extLst>
              <a:ext uri="{FF2B5EF4-FFF2-40B4-BE49-F238E27FC236}">
                <a16:creationId xmlns:a16="http://schemas.microsoft.com/office/drawing/2014/main" id="{AD92467D-841A-D889-919D-3D3B5616458F}"/>
              </a:ext>
            </a:extLst>
          </p:cNvPr>
          <p:cNvSpPr txBox="1"/>
          <p:nvPr/>
        </p:nvSpPr>
        <p:spPr>
          <a:xfrm>
            <a:off x="1162050" y="6351237"/>
            <a:ext cx="11029950" cy="307777"/>
          </a:xfrm>
          <a:prstGeom prst="rect">
            <a:avLst/>
          </a:prstGeom>
          <a:noFill/>
        </p:spPr>
        <p:txBody>
          <a:bodyPr wrap="square">
            <a:spAutoFit/>
          </a:bodyPr>
          <a:lstStyle/>
          <a:p>
            <a:r>
              <a:rPr lang="pl-PL" sz="1400" dirty="0"/>
              <a:t>https://www.gov.pl/documents/6969991/6972135/Bia%C5%82a_Ksi%C4%99ga_-_Pole_elektromagnetyczne_a_cz%C5%82owiek.pdf</a:t>
            </a:r>
          </a:p>
        </p:txBody>
      </p:sp>
      <p:sp>
        <p:nvSpPr>
          <p:cNvPr id="9" name="pole tekstowe 8">
            <a:extLst>
              <a:ext uri="{FF2B5EF4-FFF2-40B4-BE49-F238E27FC236}">
                <a16:creationId xmlns:a16="http://schemas.microsoft.com/office/drawing/2014/main" id="{334DD2AD-2A86-90DB-6FBE-EE6396B1DE19}"/>
              </a:ext>
            </a:extLst>
          </p:cNvPr>
          <p:cNvSpPr txBox="1"/>
          <p:nvPr/>
        </p:nvSpPr>
        <p:spPr>
          <a:xfrm>
            <a:off x="457200" y="3785039"/>
            <a:ext cx="4628147" cy="707886"/>
          </a:xfrm>
          <a:prstGeom prst="rect">
            <a:avLst/>
          </a:prstGeom>
          <a:noFill/>
        </p:spPr>
        <p:txBody>
          <a:bodyPr wrap="square">
            <a:spAutoFit/>
          </a:bodyPr>
          <a:lstStyle/>
          <a:p>
            <a:r>
              <a:rPr lang="pl-PL" sz="2000" dirty="0"/>
              <a:t>Linie sił </a:t>
            </a:r>
            <a:r>
              <a:rPr lang="pl-PL" sz="2000" b="1" dirty="0"/>
              <a:t>pola magnetycznego </a:t>
            </a:r>
            <a:r>
              <a:rPr lang="pl-PL" sz="2000" dirty="0"/>
              <a:t>wokół sztabkowego magnesu trwałego</a:t>
            </a:r>
          </a:p>
        </p:txBody>
      </p:sp>
      <p:sp>
        <p:nvSpPr>
          <p:cNvPr id="11" name="pole tekstowe 10">
            <a:extLst>
              <a:ext uri="{FF2B5EF4-FFF2-40B4-BE49-F238E27FC236}">
                <a16:creationId xmlns:a16="http://schemas.microsoft.com/office/drawing/2014/main" id="{51F024D8-3B2C-B02E-ED80-BC54A93371EC}"/>
              </a:ext>
            </a:extLst>
          </p:cNvPr>
          <p:cNvSpPr txBox="1"/>
          <p:nvPr/>
        </p:nvSpPr>
        <p:spPr>
          <a:xfrm>
            <a:off x="5576685" y="3785039"/>
            <a:ext cx="6096000" cy="707886"/>
          </a:xfrm>
          <a:prstGeom prst="rect">
            <a:avLst/>
          </a:prstGeom>
          <a:noFill/>
        </p:spPr>
        <p:txBody>
          <a:bodyPr wrap="square">
            <a:spAutoFit/>
          </a:bodyPr>
          <a:lstStyle/>
          <a:p>
            <a:r>
              <a:rPr lang="pl-PL" sz="2000" dirty="0"/>
              <a:t>Linie sił </a:t>
            </a:r>
            <a:r>
              <a:rPr lang="pl-PL" sz="2000" b="1" dirty="0"/>
              <a:t>pola magnetycznego </a:t>
            </a:r>
            <a:r>
              <a:rPr lang="pl-PL" sz="2000" dirty="0"/>
              <a:t>wokół sztabkowego magnesu trwałego</a:t>
            </a:r>
          </a:p>
        </p:txBody>
      </p:sp>
      <p:sp>
        <p:nvSpPr>
          <p:cNvPr id="2" name="Symbol zastępczy numeru slajdu 1">
            <a:extLst>
              <a:ext uri="{FF2B5EF4-FFF2-40B4-BE49-F238E27FC236}">
                <a16:creationId xmlns:a16="http://schemas.microsoft.com/office/drawing/2014/main" id="{B4BEC153-1877-CC37-8C49-0D27FA217058}"/>
              </a:ext>
            </a:extLst>
          </p:cNvPr>
          <p:cNvSpPr>
            <a:spLocks noGrp="1"/>
          </p:cNvSpPr>
          <p:nvPr>
            <p:ph type="sldNum" sz="quarter" idx="12"/>
          </p:nvPr>
        </p:nvSpPr>
        <p:spPr/>
        <p:txBody>
          <a:bodyPr/>
          <a:lstStyle/>
          <a:p>
            <a:fld id="{B13EF961-FCAC-4A9A-A9A0-C51400629BF4}" type="slidenum">
              <a:rPr lang="pl-PL" smtClean="0"/>
              <a:t>8</a:t>
            </a:fld>
            <a:endParaRPr lang="pl-PL"/>
          </a:p>
        </p:txBody>
      </p:sp>
      <p:sp>
        <p:nvSpPr>
          <p:cNvPr id="6" name="pole tekstowe 5">
            <a:extLst>
              <a:ext uri="{FF2B5EF4-FFF2-40B4-BE49-F238E27FC236}">
                <a16:creationId xmlns:a16="http://schemas.microsoft.com/office/drawing/2014/main" id="{652110FF-1387-209B-6526-A5C4E2536728}"/>
              </a:ext>
            </a:extLst>
          </p:cNvPr>
          <p:cNvSpPr txBox="1"/>
          <p:nvPr/>
        </p:nvSpPr>
        <p:spPr>
          <a:xfrm>
            <a:off x="457200" y="4821916"/>
            <a:ext cx="11029950" cy="1200329"/>
          </a:xfrm>
          <a:prstGeom prst="rect">
            <a:avLst/>
          </a:prstGeom>
          <a:noFill/>
        </p:spPr>
        <p:txBody>
          <a:bodyPr wrap="square">
            <a:spAutoFit/>
          </a:bodyPr>
          <a:lstStyle/>
          <a:p>
            <a:r>
              <a:rPr lang="pl-PL" sz="2400" dirty="0">
                <a:latin typeface="+mj-lt"/>
              </a:rPr>
              <a:t>Układ nerwowy człowieka jest  obwodem elektrycznym, przewodzącym w każdej chwili miliony bodźców wzrokowych, dotykowych czy słuchowych w postaci impulsów elektrycznych do naszego mózgu</a:t>
            </a:r>
            <a:endParaRPr lang="pl-PL" sz="2400" dirty="0"/>
          </a:p>
        </p:txBody>
      </p:sp>
    </p:spTree>
    <p:extLst>
      <p:ext uri="{BB962C8B-B14F-4D97-AF65-F5344CB8AC3E}">
        <p14:creationId xmlns:p14="http://schemas.microsoft.com/office/powerpoint/2010/main" val="2822797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F078564A-8166-241C-6E5F-95A3D5948251}"/>
              </a:ext>
            </a:extLst>
          </p:cNvPr>
          <p:cNvSpPr txBox="1"/>
          <p:nvPr/>
        </p:nvSpPr>
        <p:spPr>
          <a:xfrm>
            <a:off x="342900" y="323850"/>
            <a:ext cx="10953750" cy="7052380"/>
          </a:xfrm>
          <a:prstGeom prst="rect">
            <a:avLst/>
          </a:prstGeom>
          <a:noFill/>
        </p:spPr>
        <p:txBody>
          <a:bodyPr wrap="square">
            <a:spAutoFit/>
          </a:bodyPr>
          <a:lstStyle/>
          <a:p>
            <a:pPr>
              <a:lnSpc>
                <a:spcPct val="150000"/>
              </a:lnSpc>
            </a:pPr>
            <a:r>
              <a:rPr lang="pl-PL" sz="2400" b="1" dirty="0">
                <a:latin typeface="+mj-lt"/>
              </a:rPr>
              <a:t>Pole elektromagnetyczne </a:t>
            </a:r>
            <a:r>
              <a:rPr lang="pl-PL" sz="2400" dirty="0">
                <a:latin typeface="+mj-lt"/>
              </a:rPr>
              <a:t>to obserwowane w przyrodzie oddziaływania:</a:t>
            </a:r>
          </a:p>
          <a:p>
            <a:pPr marL="571500" indent="-571500">
              <a:lnSpc>
                <a:spcPct val="150000"/>
              </a:lnSpc>
              <a:buFont typeface="Arial" panose="020B0604020202020204" pitchFamily="34" charset="0"/>
              <a:buChar char="•"/>
            </a:pPr>
            <a:r>
              <a:rPr lang="pl-PL" sz="2400" dirty="0">
                <a:latin typeface="+mj-lt"/>
              </a:rPr>
              <a:t>oddziaływanie grawitacyjne</a:t>
            </a:r>
          </a:p>
          <a:p>
            <a:pPr marL="571500" indent="-571500">
              <a:lnSpc>
                <a:spcPct val="150000"/>
              </a:lnSpc>
              <a:buFont typeface="Arial" panose="020B0604020202020204" pitchFamily="34" charset="0"/>
              <a:buChar char="•"/>
            </a:pPr>
            <a:r>
              <a:rPr lang="pl-PL" sz="2400" dirty="0">
                <a:latin typeface="+mj-lt"/>
              </a:rPr>
              <a:t>oddziaływanie jądrowe</a:t>
            </a:r>
          </a:p>
          <a:p>
            <a:pPr marL="571500" indent="-571500">
              <a:lnSpc>
                <a:spcPct val="150000"/>
              </a:lnSpc>
              <a:buFont typeface="Arial" panose="020B0604020202020204" pitchFamily="34" charset="0"/>
              <a:buChar char="•"/>
            </a:pPr>
            <a:r>
              <a:rPr lang="pl-PL" sz="2400" dirty="0">
                <a:latin typeface="+mj-lt"/>
              </a:rPr>
              <a:t>oddziaływanie elektromagnetyczne, występuje pomiędzy cząstkami obdarzonymi ładunkiem elektrycznym.</a:t>
            </a:r>
          </a:p>
          <a:p>
            <a:pPr marL="571500" indent="-571500">
              <a:lnSpc>
                <a:spcPct val="150000"/>
              </a:lnSpc>
              <a:buFont typeface="Arial" panose="020B0604020202020204" pitchFamily="34" charset="0"/>
              <a:buChar char="•"/>
            </a:pPr>
            <a:endParaRPr lang="pl-PL" sz="2400" dirty="0">
              <a:latin typeface="+mj-lt"/>
            </a:endParaRPr>
          </a:p>
          <a:p>
            <a:pPr algn="just"/>
            <a:r>
              <a:rPr lang="pl-PL" sz="2400" b="1" dirty="0">
                <a:latin typeface="+mj-lt"/>
              </a:rPr>
              <a:t>Energia fali elektromagnetycznej</a:t>
            </a:r>
          </a:p>
          <a:p>
            <a:pPr algn="just">
              <a:lnSpc>
                <a:spcPct val="150000"/>
              </a:lnSpc>
            </a:pPr>
            <a:r>
              <a:rPr lang="pl-PL" sz="2400" dirty="0">
                <a:latin typeface="+mj-lt"/>
              </a:rPr>
              <a:t>Istotną cechą charakterystyczną fal elektromagnetycznych jest ich zdolność do przenoszenia energii i przekazywania jej każdemu napotkanemu ciału. Można się o tym przekonać bardzo łatwo – wystarczy sobie przypomnieć, jak mocno promienie słoneczne (czyli po prostu fale elektromagnetyczne emitowane przez Słońce) ogrzewają nas w lecie.</a:t>
            </a:r>
          </a:p>
          <a:p>
            <a:pPr marL="571500" indent="-571500">
              <a:lnSpc>
                <a:spcPct val="150000"/>
              </a:lnSpc>
              <a:buFont typeface="Arial" panose="020B0604020202020204" pitchFamily="34" charset="0"/>
              <a:buChar char="•"/>
            </a:pPr>
            <a:endParaRPr lang="pl-PL" sz="2400" dirty="0">
              <a:latin typeface="+mj-lt"/>
            </a:endParaRPr>
          </a:p>
        </p:txBody>
      </p:sp>
      <p:sp>
        <p:nvSpPr>
          <p:cNvPr id="2" name="Symbol zastępczy numeru slajdu 1">
            <a:extLst>
              <a:ext uri="{FF2B5EF4-FFF2-40B4-BE49-F238E27FC236}">
                <a16:creationId xmlns:a16="http://schemas.microsoft.com/office/drawing/2014/main" id="{C7D49648-0F25-AEC0-EDD6-0E280C5B924F}"/>
              </a:ext>
            </a:extLst>
          </p:cNvPr>
          <p:cNvSpPr>
            <a:spLocks noGrp="1"/>
          </p:cNvSpPr>
          <p:nvPr>
            <p:ph type="sldNum" sz="quarter" idx="12"/>
          </p:nvPr>
        </p:nvSpPr>
        <p:spPr/>
        <p:txBody>
          <a:bodyPr/>
          <a:lstStyle/>
          <a:p>
            <a:fld id="{B13EF961-FCAC-4A9A-A9A0-C51400629BF4}" type="slidenum">
              <a:rPr lang="pl-PL" smtClean="0"/>
              <a:t>9</a:t>
            </a:fld>
            <a:endParaRPr lang="pl-PL"/>
          </a:p>
        </p:txBody>
      </p:sp>
    </p:spTree>
    <p:extLst>
      <p:ext uri="{BB962C8B-B14F-4D97-AF65-F5344CB8AC3E}">
        <p14:creationId xmlns:p14="http://schemas.microsoft.com/office/powerpoint/2010/main" val="3883934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ECC9A2BC-BCD1-0B54-B752-76E5056E8482}"/>
              </a:ext>
            </a:extLst>
          </p:cNvPr>
          <p:cNvPicPr>
            <a:picLocks noChangeAspect="1"/>
          </p:cNvPicPr>
          <p:nvPr/>
        </p:nvPicPr>
        <p:blipFill>
          <a:blip r:embed="rId2"/>
          <a:stretch>
            <a:fillRect/>
          </a:stretch>
        </p:blipFill>
        <p:spPr>
          <a:xfrm>
            <a:off x="289702" y="719554"/>
            <a:ext cx="11612596" cy="4420217"/>
          </a:xfrm>
          <a:prstGeom prst="rect">
            <a:avLst/>
          </a:prstGeom>
        </p:spPr>
      </p:pic>
      <p:sp>
        <p:nvSpPr>
          <p:cNvPr id="5" name="pole tekstowe 4">
            <a:extLst>
              <a:ext uri="{FF2B5EF4-FFF2-40B4-BE49-F238E27FC236}">
                <a16:creationId xmlns:a16="http://schemas.microsoft.com/office/drawing/2014/main" id="{34D9595D-D212-6330-2DAA-F6EBC07AED6C}"/>
              </a:ext>
            </a:extLst>
          </p:cNvPr>
          <p:cNvSpPr txBox="1"/>
          <p:nvPr/>
        </p:nvSpPr>
        <p:spPr>
          <a:xfrm>
            <a:off x="133350" y="196334"/>
            <a:ext cx="6096000" cy="523220"/>
          </a:xfrm>
          <a:prstGeom prst="rect">
            <a:avLst/>
          </a:prstGeom>
          <a:noFill/>
        </p:spPr>
        <p:txBody>
          <a:bodyPr wrap="square">
            <a:spAutoFit/>
          </a:bodyPr>
          <a:lstStyle/>
          <a:p>
            <a:r>
              <a:rPr lang="pl-PL" sz="2800" b="1" dirty="0"/>
              <a:t>Promieniowanie elektromagnetyczne</a:t>
            </a:r>
          </a:p>
        </p:txBody>
      </p:sp>
      <p:sp>
        <p:nvSpPr>
          <p:cNvPr id="7" name="pole tekstowe 6">
            <a:extLst>
              <a:ext uri="{FF2B5EF4-FFF2-40B4-BE49-F238E27FC236}">
                <a16:creationId xmlns:a16="http://schemas.microsoft.com/office/drawing/2014/main" id="{D16087C1-3106-EEEE-0EA9-048B2CA5EA74}"/>
              </a:ext>
            </a:extLst>
          </p:cNvPr>
          <p:cNvSpPr txBox="1"/>
          <p:nvPr/>
        </p:nvSpPr>
        <p:spPr>
          <a:xfrm>
            <a:off x="327802" y="5315942"/>
            <a:ext cx="11406998" cy="1015663"/>
          </a:xfrm>
          <a:prstGeom prst="rect">
            <a:avLst/>
          </a:prstGeom>
          <a:noFill/>
        </p:spPr>
        <p:txBody>
          <a:bodyPr wrap="square">
            <a:spAutoFit/>
          </a:bodyPr>
          <a:lstStyle/>
          <a:p>
            <a:r>
              <a:rPr lang="pl-PL" sz="2000" b="1" dirty="0"/>
              <a:t>Pole elektromagnetyczne </a:t>
            </a:r>
            <a:r>
              <a:rPr lang="pl-PL" sz="2000" dirty="0"/>
              <a:t>o częstotliwościach radiowych jest niejonizujące, więc nie niszczy struktury atomowej materii. Promieniowanie jonizujące charakteryzuje się energią większą od energii fotonów światła widzialnego</a:t>
            </a:r>
          </a:p>
        </p:txBody>
      </p:sp>
      <p:sp>
        <p:nvSpPr>
          <p:cNvPr id="10" name="pole tekstowe 9">
            <a:extLst>
              <a:ext uri="{FF2B5EF4-FFF2-40B4-BE49-F238E27FC236}">
                <a16:creationId xmlns:a16="http://schemas.microsoft.com/office/drawing/2014/main" id="{36369E51-B78D-3896-EC75-9A05FC089CDC}"/>
              </a:ext>
            </a:extLst>
          </p:cNvPr>
          <p:cNvSpPr txBox="1"/>
          <p:nvPr/>
        </p:nvSpPr>
        <p:spPr>
          <a:xfrm>
            <a:off x="127422" y="6323112"/>
            <a:ext cx="11412926" cy="338554"/>
          </a:xfrm>
          <a:prstGeom prst="rect">
            <a:avLst/>
          </a:prstGeom>
          <a:noFill/>
        </p:spPr>
        <p:txBody>
          <a:bodyPr wrap="square">
            <a:spAutoFit/>
          </a:bodyPr>
          <a:lstStyle/>
          <a:p>
            <a:pPr algn="r"/>
            <a:r>
              <a:rPr lang="pl-PL" sz="1600" dirty="0"/>
              <a:t>https://www.gov.pl/documents/6969991/6972135/Bia%C5%82a_Ksi%C4%99ga_-_Pole_elektromagnetyczne_a_cz%C5%82owiek.pdf</a:t>
            </a:r>
          </a:p>
        </p:txBody>
      </p:sp>
      <p:sp>
        <p:nvSpPr>
          <p:cNvPr id="2" name="Symbol zastępczy numeru slajdu 1">
            <a:extLst>
              <a:ext uri="{FF2B5EF4-FFF2-40B4-BE49-F238E27FC236}">
                <a16:creationId xmlns:a16="http://schemas.microsoft.com/office/drawing/2014/main" id="{7C026643-836F-38C0-3953-590AFDAD61AD}"/>
              </a:ext>
            </a:extLst>
          </p:cNvPr>
          <p:cNvSpPr>
            <a:spLocks noGrp="1"/>
          </p:cNvSpPr>
          <p:nvPr>
            <p:ph type="sldNum" sz="quarter" idx="12"/>
          </p:nvPr>
        </p:nvSpPr>
        <p:spPr/>
        <p:txBody>
          <a:bodyPr/>
          <a:lstStyle/>
          <a:p>
            <a:fld id="{B13EF961-FCAC-4A9A-A9A0-C51400629BF4}" type="slidenum">
              <a:rPr lang="pl-PL" smtClean="0"/>
              <a:t>10</a:t>
            </a:fld>
            <a:endParaRPr lang="pl-PL"/>
          </a:p>
        </p:txBody>
      </p:sp>
    </p:spTree>
    <p:extLst>
      <p:ext uri="{BB962C8B-B14F-4D97-AF65-F5344CB8AC3E}">
        <p14:creationId xmlns:p14="http://schemas.microsoft.com/office/powerpoint/2010/main" val="1832182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3562E2E-AABA-9D83-1D1F-3774EC65C732}"/>
              </a:ext>
            </a:extLst>
          </p:cNvPr>
          <p:cNvSpPr txBox="1"/>
          <p:nvPr/>
        </p:nvSpPr>
        <p:spPr>
          <a:xfrm>
            <a:off x="3049360" y="2413338"/>
            <a:ext cx="7589331" cy="2400657"/>
          </a:xfrm>
          <a:prstGeom prst="rect">
            <a:avLst/>
          </a:prstGeom>
          <a:noFill/>
        </p:spPr>
        <p:txBody>
          <a:bodyPr wrap="square">
            <a:spAutoFit/>
          </a:bodyPr>
          <a:lstStyle/>
          <a:p>
            <a:r>
              <a:rPr lang="pl-PL" sz="3600" b="1" i="1" dirty="0"/>
              <a:t>I = U/R               U = I x R</a:t>
            </a:r>
          </a:p>
          <a:p>
            <a:endParaRPr lang="pl-PL" i="1" dirty="0"/>
          </a:p>
          <a:p>
            <a:r>
              <a:rPr lang="pl-PL" sz="2400" dirty="0"/>
              <a:t>gdzie:</a:t>
            </a:r>
          </a:p>
          <a:p>
            <a:pPr lvl="1"/>
            <a:r>
              <a:rPr lang="pl-PL" sz="2400" b="1" dirty="0"/>
              <a:t>I</a:t>
            </a:r>
            <a:r>
              <a:rPr lang="pl-PL" sz="2400" dirty="0"/>
              <a:t> – prąd elektryczny płynący przez rezystancję Amper (A) </a:t>
            </a:r>
          </a:p>
          <a:p>
            <a:pPr lvl="1"/>
            <a:r>
              <a:rPr lang="pl-PL" sz="2400" b="1" dirty="0"/>
              <a:t>U</a:t>
            </a:r>
            <a:r>
              <a:rPr lang="pl-PL" sz="2400" dirty="0"/>
              <a:t> –spadek napięcia na rezystancji Wolt (V)   </a:t>
            </a:r>
          </a:p>
          <a:p>
            <a:pPr lvl="1"/>
            <a:r>
              <a:rPr lang="pl-PL" sz="2400" b="1" dirty="0"/>
              <a:t>R</a:t>
            </a:r>
            <a:r>
              <a:rPr lang="pl-PL" sz="2400" dirty="0"/>
              <a:t> – rezystancja Om (</a:t>
            </a:r>
            <a:r>
              <a:rPr lang="el-GR" sz="2400" dirty="0"/>
              <a:t>Ω)</a:t>
            </a:r>
            <a:endParaRPr lang="pl-PL" sz="2400" dirty="0"/>
          </a:p>
        </p:txBody>
      </p:sp>
      <p:sp>
        <p:nvSpPr>
          <p:cNvPr id="5" name="pole tekstowe 4">
            <a:extLst>
              <a:ext uri="{FF2B5EF4-FFF2-40B4-BE49-F238E27FC236}">
                <a16:creationId xmlns:a16="http://schemas.microsoft.com/office/drawing/2014/main" id="{EEACA317-6FA9-2BE7-F0E5-1989E5F733FA}"/>
              </a:ext>
            </a:extLst>
          </p:cNvPr>
          <p:cNvSpPr txBox="1"/>
          <p:nvPr/>
        </p:nvSpPr>
        <p:spPr>
          <a:xfrm>
            <a:off x="2252087" y="5525353"/>
            <a:ext cx="7384595" cy="830997"/>
          </a:xfrm>
          <a:prstGeom prst="rect">
            <a:avLst/>
          </a:prstGeom>
          <a:noFill/>
        </p:spPr>
        <p:txBody>
          <a:bodyPr wrap="square">
            <a:spAutoFit/>
          </a:bodyPr>
          <a:lstStyle/>
          <a:p>
            <a:r>
              <a:rPr lang="pl-PL" sz="2400" b="1" dirty="0"/>
              <a:t>Prąd</a:t>
            </a:r>
            <a:r>
              <a:rPr lang="pl-PL" sz="2400" dirty="0"/>
              <a:t>: uporządkowany ruch ładunków (elektronów)</a:t>
            </a:r>
          </a:p>
          <a:p>
            <a:r>
              <a:rPr lang="pl-PL" sz="2400" b="1" dirty="0"/>
              <a:t>Napięcie</a:t>
            </a:r>
            <a:r>
              <a:rPr lang="pl-PL" sz="2400" dirty="0"/>
              <a:t>: różnica potencjałów między punktami obwodu</a:t>
            </a:r>
          </a:p>
        </p:txBody>
      </p:sp>
      <p:sp>
        <p:nvSpPr>
          <p:cNvPr id="7" name="pole tekstowe 6">
            <a:extLst>
              <a:ext uri="{FF2B5EF4-FFF2-40B4-BE49-F238E27FC236}">
                <a16:creationId xmlns:a16="http://schemas.microsoft.com/office/drawing/2014/main" id="{5245D25B-F308-63D1-15BE-7012479403E1}"/>
              </a:ext>
            </a:extLst>
          </p:cNvPr>
          <p:cNvSpPr txBox="1"/>
          <p:nvPr/>
        </p:nvSpPr>
        <p:spPr>
          <a:xfrm>
            <a:off x="668215" y="498432"/>
            <a:ext cx="11060723" cy="1200329"/>
          </a:xfrm>
          <a:prstGeom prst="rect">
            <a:avLst/>
          </a:prstGeom>
          <a:noFill/>
        </p:spPr>
        <p:txBody>
          <a:bodyPr wrap="square">
            <a:spAutoFit/>
          </a:bodyPr>
          <a:lstStyle/>
          <a:p>
            <a:r>
              <a:rPr lang="pl-PL" sz="2400" b="1" i="0" dirty="0">
                <a:solidFill>
                  <a:srgbClr val="212121"/>
                </a:solidFill>
                <a:effectLst/>
                <a:latin typeface="Noto Sans" panose="020B0502040504020204" pitchFamily="34" charset="0"/>
              </a:rPr>
              <a:t>Prawo Ohma</a:t>
            </a:r>
            <a:r>
              <a:rPr lang="pl-PL" sz="2400" b="0" i="0" dirty="0">
                <a:solidFill>
                  <a:srgbClr val="212121"/>
                </a:solidFill>
                <a:effectLst/>
                <a:latin typeface="Noto Sans" panose="020B0502040504020204" pitchFamily="34" charset="0"/>
              </a:rPr>
              <a:t> to podstawowe prawo obwodów elektrycznych oznaczające, że natężenie prądu (I) płynącego przez przewodnik jest proporcjonalne do napięcia (U) przyłożonego do jego końców.</a:t>
            </a:r>
            <a:endParaRPr lang="pl-PL" sz="2400" dirty="0"/>
          </a:p>
        </p:txBody>
      </p:sp>
      <p:sp>
        <p:nvSpPr>
          <p:cNvPr id="2" name="Symbol zastępczy numeru slajdu 1">
            <a:extLst>
              <a:ext uri="{FF2B5EF4-FFF2-40B4-BE49-F238E27FC236}">
                <a16:creationId xmlns:a16="http://schemas.microsoft.com/office/drawing/2014/main" id="{1A8D8239-E07E-5073-2228-1E3F880146AC}"/>
              </a:ext>
            </a:extLst>
          </p:cNvPr>
          <p:cNvSpPr>
            <a:spLocks noGrp="1"/>
          </p:cNvSpPr>
          <p:nvPr>
            <p:ph type="sldNum" sz="quarter" idx="12"/>
          </p:nvPr>
        </p:nvSpPr>
        <p:spPr/>
        <p:txBody>
          <a:bodyPr/>
          <a:lstStyle/>
          <a:p>
            <a:fld id="{B13EF961-FCAC-4A9A-A9A0-C51400629BF4}" type="slidenum">
              <a:rPr lang="pl-PL" smtClean="0"/>
              <a:t>11</a:t>
            </a:fld>
            <a:endParaRPr lang="pl-PL"/>
          </a:p>
        </p:txBody>
      </p:sp>
    </p:spTree>
    <p:extLst>
      <p:ext uri="{BB962C8B-B14F-4D97-AF65-F5344CB8AC3E}">
        <p14:creationId xmlns:p14="http://schemas.microsoft.com/office/powerpoint/2010/main" val="251172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C064E7EC-6719-75F0-F1D3-9ABFB17B86AD}"/>
              </a:ext>
            </a:extLst>
          </p:cNvPr>
          <p:cNvPicPr>
            <a:picLocks noChangeAspect="1"/>
          </p:cNvPicPr>
          <p:nvPr/>
        </p:nvPicPr>
        <p:blipFill>
          <a:blip r:embed="rId2"/>
          <a:stretch>
            <a:fillRect/>
          </a:stretch>
        </p:blipFill>
        <p:spPr>
          <a:xfrm>
            <a:off x="2326411" y="328976"/>
            <a:ext cx="7539177" cy="5696267"/>
          </a:xfrm>
          <a:prstGeom prst="rect">
            <a:avLst/>
          </a:prstGeom>
        </p:spPr>
      </p:pic>
      <p:sp>
        <p:nvSpPr>
          <p:cNvPr id="5" name="pole tekstowe 4">
            <a:extLst>
              <a:ext uri="{FF2B5EF4-FFF2-40B4-BE49-F238E27FC236}">
                <a16:creationId xmlns:a16="http://schemas.microsoft.com/office/drawing/2014/main" id="{D7F2D994-5E7D-AC60-9B33-26E510E37B41}"/>
              </a:ext>
            </a:extLst>
          </p:cNvPr>
          <p:cNvSpPr txBox="1"/>
          <p:nvPr/>
        </p:nvSpPr>
        <p:spPr>
          <a:xfrm>
            <a:off x="4049487" y="6488668"/>
            <a:ext cx="9099095" cy="369332"/>
          </a:xfrm>
          <a:prstGeom prst="rect">
            <a:avLst/>
          </a:prstGeom>
          <a:noFill/>
        </p:spPr>
        <p:txBody>
          <a:bodyPr wrap="square">
            <a:spAutoFit/>
          </a:bodyPr>
          <a:lstStyle/>
          <a:p>
            <a:r>
              <a:rPr lang="pl-PL" dirty="0"/>
              <a:t>https://elektrykapradnietyka.com/36548/prawo-ohma-dla-opornych-na-wiedze/</a:t>
            </a:r>
          </a:p>
        </p:txBody>
      </p:sp>
      <p:sp>
        <p:nvSpPr>
          <p:cNvPr id="2" name="Symbol zastępczy numeru slajdu 1">
            <a:extLst>
              <a:ext uri="{FF2B5EF4-FFF2-40B4-BE49-F238E27FC236}">
                <a16:creationId xmlns:a16="http://schemas.microsoft.com/office/drawing/2014/main" id="{7AFB92AE-FA0A-D79E-770D-F9920ACF1A47}"/>
              </a:ext>
            </a:extLst>
          </p:cNvPr>
          <p:cNvSpPr>
            <a:spLocks noGrp="1"/>
          </p:cNvSpPr>
          <p:nvPr>
            <p:ph type="sldNum" sz="quarter" idx="12"/>
          </p:nvPr>
        </p:nvSpPr>
        <p:spPr/>
        <p:txBody>
          <a:bodyPr/>
          <a:lstStyle/>
          <a:p>
            <a:fld id="{B13EF961-FCAC-4A9A-A9A0-C51400629BF4}" type="slidenum">
              <a:rPr lang="pl-PL" smtClean="0"/>
              <a:t>12</a:t>
            </a:fld>
            <a:endParaRPr lang="pl-PL"/>
          </a:p>
        </p:txBody>
      </p:sp>
    </p:spTree>
    <p:extLst>
      <p:ext uri="{BB962C8B-B14F-4D97-AF65-F5344CB8AC3E}">
        <p14:creationId xmlns:p14="http://schemas.microsoft.com/office/powerpoint/2010/main" val="2671485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53912A1-4B4C-1FA9-523C-35C9B05D7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29434"/>
            <a:ext cx="5598481" cy="319913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DA9ECF83-7C93-36B5-519D-FB9EC2C1A3AA}"/>
              </a:ext>
            </a:extLst>
          </p:cNvPr>
          <p:cNvSpPr>
            <a:spLocks noChangeArrowheads="1"/>
          </p:cNvSpPr>
          <p:nvPr/>
        </p:nvSpPr>
        <p:spPr bwMode="auto">
          <a:xfrm rot="10800000" flipV="1">
            <a:off x="5986262" y="-20454"/>
            <a:ext cx="6205738"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b="1" i="0" u="none" strike="noStrike" cap="none" normalizeH="0" baseline="0" dirty="0">
                <a:ln>
                  <a:noFill/>
                </a:ln>
                <a:solidFill>
                  <a:schemeClr val="tx1"/>
                </a:solidFill>
                <a:effectLst/>
                <a:latin typeface="+mj-lt"/>
              </a:rPr>
              <a:t>Prąd stały (DC - Direct </a:t>
            </a:r>
            <a:r>
              <a:rPr kumimoji="0" lang="pl-PL" altLang="pl-PL" b="1" i="0" u="none" strike="noStrike" cap="none" normalizeH="0" baseline="0" dirty="0" err="1">
                <a:ln>
                  <a:noFill/>
                </a:ln>
                <a:solidFill>
                  <a:schemeClr val="tx1"/>
                </a:solidFill>
                <a:effectLst/>
                <a:latin typeface="+mj-lt"/>
              </a:rPr>
              <a:t>Current</a:t>
            </a:r>
            <a:r>
              <a:rPr kumimoji="0" lang="pl-PL" altLang="pl-PL" b="1" i="0" u="none" strike="noStrike" cap="none" normalizeH="0" baseline="0" dirty="0">
                <a:ln>
                  <a:noFill/>
                </a:ln>
                <a:solidFill>
                  <a:schemeClr val="tx1"/>
                </a:solidFill>
                <a:effectLst/>
                <a:latin typeface="+mj-lt"/>
              </a:rPr>
              <a:t>)</a:t>
            </a:r>
            <a:r>
              <a:rPr kumimoji="0" lang="pl-PL" altLang="pl-PL" b="0" i="0" u="none" strike="noStrike" cap="none" normalizeH="0" baseline="0" dirty="0">
                <a:ln>
                  <a:noFill/>
                </a:ln>
                <a:solidFill>
                  <a:schemeClr val="tx1"/>
                </a:solidFill>
                <a:effectLst/>
                <a:latin typeface="+mj-lt"/>
              </a:rPr>
              <a:t> – charakteryzuje się:</a:t>
            </a:r>
          </a:p>
          <a:p>
            <a:pPr marL="742950" lvl="1" indent="-285750" eaLnBrk="0" fontAlgn="base" hangingPunct="0">
              <a:spcBef>
                <a:spcPct val="0"/>
              </a:spcBef>
              <a:spcAft>
                <a:spcPct val="0"/>
              </a:spcAft>
              <a:buFont typeface="Courier New" panose="02070309020205020404" pitchFamily="49" charset="0"/>
              <a:buChar char="o"/>
            </a:pPr>
            <a:r>
              <a:rPr kumimoji="0" lang="pl-PL" altLang="pl-PL" b="0" i="0" u="none" strike="noStrike" cap="none" normalizeH="0" baseline="0" dirty="0">
                <a:ln>
                  <a:noFill/>
                </a:ln>
                <a:solidFill>
                  <a:schemeClr val="tx1"/>
                </a:solidFill>
                <a:effectLst/>
                <a:latin typeface="+mj-lt"/>
              </a:rPr>
              <a:t>stałą wartością natężenia prądu,</a:t>
            </a:r>
          </a:p>
          <a:p>
            <a:pPr marL="742950" lvl="1" indent="-285750" eaLnBrk="0" fontAlgn="base" hangingPunct="0">
              <a:spcBef>
                <a:spcPct val="0"/>
              </a:spcBef>
              <a:spcAft>
                <a:spcPct val="0"/>
              </a:spcAft>
              <a:buFont typeface="Courier New" panose="02070309020205020404" pitchFamily="49" charset="0"/>
              <a:buChar char="o"/>
            </a:pPr>
            <a:r>
              <a:rPr kumimoji="0" lang="pl-PL" altLang="pl-PL" b="0" i="0" u="none" strike="noStrike" cap="none" normalizeH="0" baseline="0" dirty="0">
                <a:ln>
                  <a:noFill/>
                </a:ln>
                <a:solidFill>
                  <a:schemeClr val="tx1"/>
                </a:solidFill>
                <a:effectLst/>
                <a:latin typeface="+mj-lt"/>
              </a:rPr>
              <a:t>stałym kierunkiem przepływu prądu. </a:t>
            </a:r>
          </a:p>
          <a:p>
            <a:pPr lvl="1" eaLnBrk="0" fontAlgn="base" hangingPunct="0">
              <a:spcBef>
                <a:spcPct val="0"/>
              </a:spcBef>
              <a:spcAft>
                <a:spcPct val="0"/>
              </a:spcAft>
            </a:pPr>
            <a:r>
              <a:rPr kumimoji="0" lang="pl-PL" altLang="pl-PL" b="0" i="0" u="none" strike="noStrike" cap="none" normalizeH="0" baseline="0" dirty="0">
                <a:ln>
                  <a:noFill/>
                </a:ln>
                <a:solidFill>
                  <a:schemeClr val="tx1"/>
                </a:solidFill>
                <a:effectLst/>
                <a:latin typeface="+mj-lt"/>
              </a:rPr>
              <a:t>Przykłady zastosowań:</a:t>
            </a:r>
          </a:p>
          <a:p>
            <a:pPr marL="1200150" lvl="2" indent="-285750" eaLnBrk="0" fontAlgn="base" hangingPunct="0">
              <a:spcBef>
                <a:spcPct val="0"/>
              </a:spcBef>
              <a:spcAft>
                <a:spcPct val="0"/>
              </a:spcAft>
              <a:buFont typeface="Wingdings" panose="05000000000000000000" pitchFamily="2" charset="2"/>
              <a:buChar char="Ø"/>
            </a:pPr>
            <a:r>
              <a:rPr kumimoji="0" lang="pl-PL" altLang="pl-PL" b="0" i="0" u="none" strike="noStrike" cap="none" normalizeH="0" baseline="0" dirty="0">
                <a:ln>
                  <a:noFill/>
                </a:ln>
                <a:solidFill>
                  <a:schemeClr val="tx1"/>
                </a:solidFill>
                <a:effectLst/>
                <a:latin typeface="+mj-lt"/>
              </a:rPr>
              <a:t>12 V, 24 V – w systemach oświetleniowych, elektronice samochodowej,</a:t>
            </a:r>
          </a:p>
          <a:p>
            <a:pPr marL="1200150" lvl="2" indent="-285750" eaLnBrk="0" fontAlgn="base" hangingPunct="0">
              <a:spcBef>
                <a:spcPct val="0"/>
              </a:spcBef>
              <a:spcAft>
                <a:spcPct val="0"/>
              </a:spcAft>
              <a:buFont typeface="Wingdings" panose="05000000000000000000" pitchFamily="2" charset="2"/>
              <a:buChar char="Ø"/>
            </a:pPr>
            <a:r>
              <a:rPr lang="pl-PL" altLang="pl-PL" dirty="0">
                <a:latin typeface="+mj-lt"/>
              </a:rPr>
              <a:t>110V- sterowanie i automatyka</a:t>
            </a:r>
            <a:endParaRPr kumimoji="0" lang="pl-PL" altLang="pl-PL" b="0" i="0" u="none" strike="noStrike" cap="none" normalizeH="0" baseline="0" dirty="0">
              <a:ln>
                <a:noFill/>
              </a:ln>
              <a:solidFill>
                <a:schemeClr val="tx1"/>
              </a:solidFill>
              <a:effectLst/>
              <a:latin typeface="+mj-lt"/>
            </a:endParaRPr>
          </a:p>
          <a:p>
            <a:pPr marL="1200150" lvl="2" indent="-285750" eaLnBrk="0" fontAlgn="base" hangingPunct="0">
              <a:spcBef>
                <a:spcPct val="0"/>
              </a:spcBef>
              <a:spcAft>
                <a:spcPct val="0"/>
              </a:spcAft>
              <a:buFont typeface="Wingdings" panose="05000000000000000000" pitchFamily="2" charset="2"/>
              <a:buChar char="Ø"/>
            </a:pPr>
            <a:r>
              <a:rPr kumimoji="0" lang="pl-PL" altLang="pl-PL" b="0" i="0" u="none" strike="noStrike" cap="none" normalizeH="0" baseline="0" dirty="0">
                <a:ln>
                  <a:noFill/>
                </a:ln>
                <a:solidFill>
                  <a:schemeClr val="tx1"/>
                </a:solidFill>
                <a:effectLst/>
                <a:latin typeface="+mj-lt"/>
              </a:rPr>
              <a:t>750 V – metro,</a:t>
            </a:r>
          </a:p>
          <a:p>
            <a:pPr marL="1200150" lvl="2" indent="-285750" eaLnBrk="0" fontAlgn="base" hangingPunct="0">
              <a:spcBef>
                <a:spcPct val="0"/>
              </a:spcBef>
              <a:spcAft>
                <a:spcPct val="0"/>
              </a:spcAft>
              <a:buFont typeface="Wingdings" panose="05000000000000000000" pitchFamily="2" charset="2"/>
              <a:buChar char="Ø"/>
            </a:pPr>
            <a:r>
              <a:rPr lang="pl-PL" altLang="pl-PL" dirty="0">
                <a:latin typeface="+mj-lt"/>
              </a:rPr>
              <a:t>3000</a:t>
            </a:r>
            <a:r>
              <a:rPr kumimoji="0" lang="pl-PL" altLang="pl-PL" b="0" i="0" u="none" strike="noStrike" cap="none" normalizeH="0" baseline="0" dirty="0">
                <a:ln>
                  <a:noFill/>
                </a:ln>
                <a:solidFill>
                  <a:schemeClr val="tx1"/>
                </a:solidFill>
                <a:effectLst/>
                <a:latin typeface="+mj-lt"/>
              </a:rPr>
              <a:t> V – kolej.</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l-PL" altLang="pl-PL"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pl-PL" altLang="pl-PL" b="1" i="0" u="none" strike="noStrike" cap="none" normalizeH="0" baseline="0" dirty="0">
                <a:ln>
                  <a:noFill/>
                </a:ln>
                <a:solidFill>
                  <a:schemeClr val="tx1"/>
                </a:solidFill>
                <a:effectLst/>
                <a:latin typeface="+mj-lt"/>
              </a:rPr>
              <a:t>Prąd zmienny</a:t>
            </a:r>
            <a:r>
              <a:rPr kumimoji="0" lang="pl-PL" altLang="pl-PL" b="0" i="0" u="none" strike="noStrike" cap="none" normalizeH="0" baseline="0" dirty="0">
                <a:ln>
                  <a:noFill/>
                </a:ln>
                <a:solidFill>
                  <a:schemeClr val="tx1"/>
                </a:solidFill>
                <a:effectLst/>
                <a:latin typeface="+mj-lt"/>
              </a:rPr>
              <a:t> – ogólnie to prąd, którego wartość natężenia zmienia się w czasie. Pojęcie „prąd zmienny” jest szersze niż „prąd przemienny”, ponieważ obejmuje również prądy, których wartość zmienia się w czasie, ale bez zmiany kierunku (np. pulsujący prąd stały).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l-PL" altLang="pl-PL"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pl-PL" altLang="pl-PL" b="1" i="0" u="none" strike="noStrike" cap="none" normalizeH="0" baseline="0" dirty="0">
                <a:ln>
                  <a:noFill/>
                </a:ln>
                <a:solidFill>
                  <a:schemeClr val="tx1"/>
                </a:solidFill>
                <a:effectLst/>
                <a:latin typeface="+mj-lt"/>
              </a:rPr>
              <a:t>Prąd przemienny (AC - </a:t>
            </a:r>
            <a:r>
              <a:rPr kumimoji="0" lang="pl-PL" altLang="pl-PL" b="1" i="0" u="none" strike="noStrike" cap="none" normalizeH="0" baseline="0" dirty="0" err="1">
                <a:ln>
                  <a:noFill/>
                </a:ln>
                <a:solidFill>
                  <a:schemeClr val="tx1"/>
                </a:solidFill>
                <a:effectLst/>
                <a:latin typeface="+mj-lt"/>
              </a:rPr>
              <a:t>Alternating</a:t>
            </a:r>
            <a:r>
              <a:rPr kumimoji="0" lang="pl-PL" altLang="pl-PL" b="1" i="0" u="none" strike="noStrike" cap="none" normalizeH="0" baseline="0" dirty="0">
                <a:ln>
                  <a:noFill/>
                </a:ln>
                <a:solidFill>
                  <a:schemeClr val="tx1"/>
                </a:solidFill>
                <a:effectLst/>
                <a:latin typeface="+mj-lt"/>
              </a:rPr>
              <a:t> </a:t>
            </a:r>
            <a:r>
              <a:rPr kumimoji="0" lang="pl-PL" altLang="pl-PL" b="1" i="0" u="none" strike="noStrike" cap="none" normalizeH="0" baseline="0" dirty="0" err="1">
                <a:ln>
                  <a:noFill/>
                </a:ln>
                <a:solidFill>
                  <a:schemeClr val="tx1"/>
                </a:solidFill>
                <a:effectLst/>
                <a:latin typeface="+mj-lt"/>
              </a:rPr>
              <a:t>Current</a:t>
            </a:r>
            <a:r>
              <a:rPr kumimoji="0" lang="pl-PL" altLang="pl-PL" b="1" i="0" u="none" strike="noStrike" cap="none" normalizeH="0" baseline="0" dirty="0">
                <a:ln>
                  <a:noFill/>
                </a:ln>
                <a:solidFill>
                  <a:schemeClr val="tx1"/>
                </a:solidFill>
                <a:effectLst/>
                <a:latin typeface="+mj-lt"/>
              </a:rPr>
              <a:t>)</a:t>
            </a:r>
            <a:r>
              <a:rPr kumimoji="0" lang="pl-PL" altLang="pl-PL" b="0" i="0" u="none" strike="noStrike" cap="none" normalizeH="0" baseline="0" dirty="0">
                <a:ln>
                  <a:noFill/>
                </a:ln>
                <a:solidFill>
                  <a:schemeClr val="tx1"/>
                </a:solidFill>
                <a:effectLst/>
                <a:latin typeface="+mj-lt"/>
              </a:rPr>
              <a:t> – szczególny rodzaj prądu zmiennego, którego wartość i kierunek okresowo zmieniają się w czasie. Najważniejszy praktycznie jest prąd sinusoidalny. Przykłady zastosowań:</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b="0" i="0" u="none" strike="noStrike" cap="none" normalizeH="0" baseline="0" dirty="0">
                <a:ln>
                  <a:noFill/>
                </a:ln>
                <a:solidFill>
                  <a:schemeClr val="tx1"/>
                </a:solidFill>
                <a:effectLst/>
                <a:latin typeface="+mj-lt"/>
              </a:rPr>
              <a:t>230 V – napięcie w gniazdach jednofazowych,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b="0" i="0" u="none" strike="noStrike" cap="none" normalizeH="0" baseline="0" dirty="0">
                <a:ln>
                  <a:noFill/>
                </a:ln>
                <a:solidFill>
                  <a:schemeClr val="tx1"/>
                </a:solidFill>
                <a:effectLst/>
                <a:latin typeface="+mj-lt"/>
              </a:rPr>
              <a:t>400 V – napięcie w gniazdach trójfazowych.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b="0" i="0" u="none" strike="noStrike" cap="none" normalizeH="0" baseline="0" dirty="0">
              <a:ln>
                <a:noFill/>
              </a:ln>
              <a:solidFill>
                <a:schemeClr val="tx1"/>
              </a:solidFill>
              <a:effectLst/>
              <a:latin typeface="+mj-lt"/>
            </a:endParaRPr>
          </a:p>
        </p:txBody>
      </p:sp>
      <p:sp>
        <p:nvSpPr>
          <p:cNvPr id="9" name="pole tekstowe 8">
            <a:extLst>
              <a:ext uri="{FF2B5EF4-FFF2-40B4-BE49-F238E27FC236}">
                <a16:creationId xmlns:a16="http://schemas.microsoft.com/office/drawing/2014/main" id="{06A38501-DAB7-CCEB-4972-E070E2133DB1}"/>
              </a:ext>
            </a:extLst>
          </p:cNvPr>
          <p:cNvSpPr txBox="1"/>
          <p:nvPr/>
        </p:nvSpPr>
        <p:spPr>
          <a:xfrm>
            <a:off x="4375609" y="6404138"/>
            <a:ext cx="6978191" cy="307777"/>
          </a:xfrm>
          <a:prstGeom prst="rect">
            <a:avLst/>
          </a:prstGeom>
          <a:noFill/>
        </p:spPr>
        <p:txBody>
          <a:bodyPr wrap="square">
            <a:spAutoFit/>
          </a:bodyPr>
          <a:lstStyle/>
          <a:p>
            <a:r>
              <a:rPr lang="pl-PL" sz="1400" dirty="0"/>
              <a:t>https://commons.wikimedia.org/wiki/File:Types_of_current-pl.svg</a:t>
            </a:r>
          </a:p>
        </p:txBody>
      </p:sp>
      <p:sp>
        <p:nvSpPr>
          <p:cNvPr id="2" name="Symbol zastępczy numeru slajdu 1">
            <a:extLst>
              <a:ext uri="{FF2B5EF4-FFF2-40B4-BE49-F238E27FC236}">
                <a16:creationId xmlns:a16="http://schemas.microsoft.com/office/drawing/2014/main" id="{E4FF3CC4-1FFE-5054-744C-0F2670D62EE0}"/>
              </a:ext>
            </a:extLst>
          </p:cNvPr>
          <p:cNvSpPr>
            <a:spLocks noGrp="1"/>
          </p:cNvSpPr>
          <p:nvPr>
            <p:ph type="sldNum" sz="quarter" idx="12"/>
          </p:nvPr>
        </p:nvSpPr>
        <p:spPr/>
        <p:txBody>
          <a:bodyPr/>
          <a:lstStyle/>
          <a:p>
            <a:fld id="{B13EF961-FCAC-4A9A-A9A0-C51400629BF4}" type="slidenum">
              <a:rPr lang="pl-PL" smtClean="0"/>
              <a:t>13</a:t>
            </a:fld>
            <a:endParaRPr lang="pl-PL"/>
          </a:p>
        </p:txBody>
      </p:sp>
    </p:spTree>
    <p:extLst>
      <p:ext uri="{BB962C8B-B14F-4D97-AF65-F5344CB8AC3E}">
        <p14:creationId xmlns:p14="http://schemas.microsoft.com/office/powerpoint/2010/main" val="1819083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66E8416-6536-5795-3EA7-031650CFC1E5}"/>
              </a:ext>
            </a:extLst>
          </p:cNvPr>
          <p:cNvSpPr txBox="1"/>
          <p:nvPr/>
        </p:nvSpPr>
        <p:spPr>
          <a:xfrm>
            <a:off x="428625" y="358208"/>
            <a:ext cx="6096000" cy="369332"/>
          </a:xfrm>
          <a:prstGeom prst="rect">
            <a:avLst/>
          </a:prstGeom>
          <a:noFill/>
        </p:spPr>
        <p:txBody>
          <a:bodyPr wrap="square">
            <a:spAutoFit/>
          </a:bodyPr>
          <a:lstStyle/>
          <a:p>
            <a:pPr algn="l" fontAlgn="base"/>
            <a:r>
              <a:rPr lang="pl-PL" b="1" i="0" dirty="0">
                <a:solidFill>
                  <a:srgbClr val="333333"/>
                </a:solidFill>
                <a:effectLst/>
                <a:latin typeface="Helvetica" panose="020B0604020202020204" pitchFamily="34" charset="0"/>
              </a:rPr>
              <a:t>Połączenie szeregowe odbiorników</a:t>
            </a:r>
          </a:p>
        </p:txBody>
      </p:sp>
      <p:sp>
        <p:nvSpPr>
          <p:cNvPr id="5" name="pole tekstowe 4">
            <a:extLst>
              <a:ext uri="{FF2B5EF4-FFF2-40B4-BE49-F238E27FC236}">
                <a16:creationId xmlns:a16="http://schemas.microsoft.com/office/drawing/2014/main" id="{F2D9564F-BB2D-E8B4-24CA-C94E4D18825F}"/>
              </a:ext>
            </a:extLst>
          </p:cNvPr>
          <p:cNvSpPr txBox="1"/>
          <p:nvPr/>
        </p:nvSpPr>
        <p:spPr>
          <a:xfrm>
            <a:off x="428625" y="943659"/>
            <a:ext cx="5400676" cy="646331"/>
          </a:xfrm>
          <a:prstGeom prst="rect">
            <a:avLst/>
          </a:prstGeom>
          <a:noFill/>
        </p:spPr>
        <p:txBody>
          <a:bodyPr wrap="square">
            <a:spAutoFit/>
          </a:bodyPr>
          <a:lstStyle/>
          <a:p>
            <a:r>
              <a:rPr lang="pl-PL" b="0" i="0" dirty="0">
                <a:solidFill>
                  <a:srgbClr val="333333"/>
                </a:solidFill>
                <a:effectLst/>
                <a:latin typeface="Helvetica" panose="020B0604020202020204" pitchFamily="34" charset="0"/>
              </a:rPr>
              <a:t>Opór zastępczy </a:t>
            </a:r>
            <a:r>
              <a:rPr lang="pl-PL" dirty="0">
                <a:solidFill>
                  <a:srgbClr val="333333"/>
                </a:solidFill>
                <a:latin typeface="Helvetica" panose="020B0604020202020204" pitchFamily="34" charset="0"/>
              </a:rPr>
              <a:t>rezystorów </a:t>
            </a:r>
            <a:r>
              <a:rPr lang="pl-PL" b="0" i="0" dirty="0">
                <a:solidFill>
                  <a:srgbClr val="333333"/>
                </a:solidFill>
                <a:effectLst/>
                <a:latin typeface="Helvetica" panose="020B0604020202020204" pitchFamily="34" charset="0"/>
              </a:rPr>
              <a:t>jest równy sumie oporów poszczególnych oporników</a:t>
            </a:r>
            <a:endParaRPr lang="pl-PL" dirty="0"/>
          </a:p>
        </p:txBody>
      </p:sp>
      <p:pic>
        <p:nvPicPr>
          <p:cNvPr id="7" name="Obraz 6">
            <a:extLst>
              <a:ext uri="{FF2B5EF4-FFF2-40B4-BE49-F238E27FC236}">
                <a16:creationId xmlns:a16="http://schemas.microsoft.com/office/drawing/2014/main" id="{6242AF68-20B0-A56C-A054-7185B86B8C2F}"/>
              </a:ext>
            </a:extLst>
          </p:cNvPr>
          <p:cNvPicPr>
            <a:picLocks noChangeAspect="1"/>
          </p:cNvPicPr>
          <p:nvPr/>
        </p:nvPicPr>
        <p:blipFill>
          <a:blip r:embed="rId2"/>
          <a:stretch>
            <a:fillRect/>
          </a:stretch>
        </p:blipFill>
        <p:spPr>
          <a:xfrm>
            <a:off x="1866675" y="1661695"/>
            <a:ext cx="3219899" cy="2400635"/>
          </a:xfrm>
          <a:prstGeom prst="rect">
            <a:avLst/>
          </a:prstGeom>
        </p:spPr>
      </p:pic>
      <p:sp>
        <p:nvSpPr>
          <p:cNvPr id="9" name="pole tekstowe 8">
            <a:extLst>
              <a:ext uri="{FF2B5EF4-FFF2-40B4-BE49-F238E27FC236}">
                <a16:creationId xmlns:a16="http://schemas.microsoft.com/office/drawing/2014/main" id="{E8289B64-CA0A-8D68-90C9-36ABE24C6B0A}"/>
              </a:ext>
            </a:extLst>
          </p:cNvPr>
          <p:cNvSpPr txBox="1"/>
          <p:nvPr/>
        </p:nvSpPr>
        <p:spPr>
          <a:xfrm>
            <a:off x="1130300" y="4323834"/>
            <a:ext cx="6096000" cy="369332"/>
          </a:xfrm>
          <a:prstGeom prst="rect">
            <a:avLst/>
          </a:prstGeom>
          <a:noFill/>
        </p:spPr>
        <p:txBody>
          <a:bodyPr wrap="square">
            <a:spAutoFit/>
          </a:bodyPr>
          <a:lstStyle/>
          <a:p>
            <a:r>
              <a:rPr lang="pt-BR" b="0" i="1" dirty="0">
                <a:solidFill>
                  <a:srgbClr val="000000"/>
                </a:solidFill>
                <a:effectLst/>
                <a:latin typeface="raleway" panose="020F0502020204030204" pitchFamily="2" charset="-18"/>
              </a:rPr>
              <a:t>R </a:t>
            </a:r>
            <a:r>
              <a:rPr lang="pt-BR" b="0" i="1" baseline="-25000" dirty="0">
                <a:solidFill>
                  <a:srgbClr val="000000"/>
                </a:solidFill>
                <a:effectLst/>
                <a:latin typeface="raleway" panose="020F0502020204030204" pitchFamily="2" charset="-18"/>
              </a:rPr>
              <a:t>(ab)</a:t>
            </a:r>
            <a:r>
              <a:rPr lang="pt-BR" b="0" i="1" dirty="0">
                <a:solidFill>
                  <a:srgbClr val="000000"/>
                </a:solidFill>
                <a:effectLst/>
                <a:latin typeface="raleway" panose="020F0502020204030204" pitchFamily="2" charset="-18"/>
              </a:rPr>
              <a:t> = R </a:t>
            </a:r>
            <a:r>
              <a:rPr lang="pt-BR" b="0" i="1" baseline="-25000" dirty="0">
                <a:solidFill>
                  <a:srgbClr val="000000"/>
                </a:solidFill>
                <a:effectLst/>
                <a:latin typeface="raleway" panose="020F0502020204030204" pitchFamily="2" charset="-18"/>
              </a:rPr>
              <a:t>comb</a:t>
            </a:r>
            <a:r>
              <a:rPr lang="pt-BR" b="0" i="1" dirty="0">
                <a:solidFill>
                  <a:srgbClr val="000000"/>
                </a:solidFill>
                <a:effectLst/>
                <a:latin typeface="raleway" panose="020F0502020204030204" pitchFamily="2" charset="-18"/>
              </a:rPr>
              <a:t>  + R </a:t>
            </a:r>
            <a:r>
              <a:rPr lang="pt-BR" b="0" i="1" baseline="-25000" dirty="0">
                <a:solidFill>
                  <a:srgbClr val="000000"/>
                </a:solidFill>
                <a:effectLst/>
                <a:latin typeface="raleway" panose="020F0502020204030204" pitchFamily="2" charset="-18"/>
              </a:rPr>
              <a:t>1</a:t>
            </a:r>
            <a:r>
              <a:rPr lang="pt-BR" b="0" i="1" dirty="0">
                <a:solidFill>
                  <a:srgbClr val="000000"/>
                </a:solidFill>
                <a:effectLst/>
                <a:latin typeface="raleway" panose="020F0502020204030204" pitchFamily="2" charset="-18"/>
              </a:rPr>
              <a:t>  = 6Ω + 6Ω = 12Ω</a:t>
            </a:r>
            <a:endParaRPr lang="pl-PL" i="1" dirty="0"/>
          </a:p>
        </p:txBody>
      </p:sp>
      <p:pic>
        <p:nvPicPr>
          <p:cNvPr id="11" name="Obraz 10">
            <a:extLst>
              <a:ext uri="{FF2B5EF4-FFF2-40B4-BE49-F238E27FC236}">
                <a16:creationId xmlns:a16="http://schemas.microsoft.com/office/drawing/2014/main" id="{7FA25E93-238A-8BDA-E410-49EF46C36166}"/>
              </a:ext>
            </a:extLst>
          </p:cNvPr>
          <p:cNvPicPr>
            <a:picLocks noChangeAspect="1"/>
          </p:cNvPicPr>
          <p:nvPr/>
        </p:nvPicPr>
        <p:blipFill>
          <a:blip r:embed="rId3"/>
          <a:stretch>
            <a:fillRect/>
          </a:stretch>
        </p:blipFill>
        <p:spPr>
          <a:xfrm>
            <a:off x="6802438" y="1589990"/>
            <a:ext cx="3750192" cy="1980871"/>
          </a:xfrm>
          <a:prstGeom prst="rect">
            <a:avLst/>
          </a:prstGeom>
        </p:spPr>
      </p:pic>
      <p:pic>
        <p:nvPicPr>
          <p:cNvPr id="13" name="Obraz 12">
            <a:extLst>
              <a:ext uri="{FF2B5EF4-FFF2-40B4-BE49-F238E27FC236}">
                <a16:creationId xmlns:a16="http://schemas.microsoft.com/office/drawing/2014/main" id="{0FCD4E24-E553-DB84-0F9F-3033CCDEA86C}"/>
              </a:ext>
            </a:extLst>
          </p:cNvPr>
          <p:cNvPicPr>
            <a:picLocks noChangeAspect="1"/>
          </p:cNvPicPr>
          <p:nvPr/>
        </p:nvPicPr>
        <p:blipFill>
          <a:blip r:embed="rId4"/>
          <a:stretch>
            <a:fillRect/>
          </a:stretch>
        </p:blipFill>
        <p:spPr>
          <a:xfrm>
            <a:off x="7024716" y="3891596"/>
            <a:ext cx="3305636" cy="857370"/>
          </a:xfrm>
          <a:prstGeom prst="rect">
            <a:avLst/>
          </a:prstGeom>
        </p:spPr>
      </p:pic>
      <p:sp>
        <p:nvSpPr>
          <p:cNvPr id="15" name="pole tekstowe 14">
            <a:extLst>
              <a:ext uri="{FF2B5EF4-FFF2-40B4-BE49-F238E27FC236}">
                <a16:creationId xmlns:a16="http://schemas.microsoft.com/office/drawing/2014/main" id="{09D9213E-6F0A-2BFA-C07B-E36592D70324}"/>
              </a:ext>
            </a:extLst>
          </p:cNvPr>
          <p:cNvSpPr txBox="1"/>
          <p:nvPr/>
        </p:nvSpPr>
        <p:spPr>
          <a:xfrm>
            <a:off x="6267450" y="262443"/>
            <a:ext cx="6096000" cy="369332"/>
          </a:xfrm>
          <a:prstGeom prst="rect">
            <a:avLst/>
          </a:prstGeom>
          <a:noFill/>
        </p:spPr>
        <p:txBody>
          <a:bodyPr wrap="square">
            <a:spAutoFit/>
          </a:bodyPr>
          <a:lstStyle/>
          <a:p>
            <a:pPr algn="l" fontAlgn="base"/>
            <a:r>
              <a:rPr lang="pl-PL" b="1" i="0" dirty="0">
                <a:solidFill>
                  <a:srgbClr val="333333"/>
                </a:solidFill>
                <a:effectLst/>
                <a:latin typeface="Helvetica" panose="020B0604020202020204" pitchFamily="34" charset="0"/>
              </a:rPr>
              <a:t>Połączenie równoległe odbiorników</a:t>
            </a:r>
          </a:p>
        </p:txBody>
      </p:sp>
      <p:sp>
        <p:nvSpPr>
          <p:cNvPr id="17" name="pole tekstowe 16">
            <a:extLst>
              <a:ext uri="{FF2B5EF4-FFF2-40B4-BE49-F238E27FC236}">
                <a16:creationId xmlns:a16="http://schemas.microsoft.com/office/drawing/2014/main" id="{8ACB35CD-EE4A-2114-246D-433E9FE71CEE}"/>
              </a:ext>
            </a:extLst>
          </p:cNvPr>
          <p:cNvSpPr txBox="1"/>
          <p:nvPr/>
        </p:nvSpPr>
        <p:spPr>
          <a:xfrm>
            <a:off x="6096000" y="957222"/>
            <a:ext cx="6181724" cy="646331"/>
          </a:xfrm>
          <a:prstGeom prst="rect">
            <a:avLst/>
          </a:prstGeom>
          <a:noFill/>
        </p:spPr>
        <p:txBody>
          <a:bodyPr wrap="square">
            <a:spAutoFit/>
          </a:bodyPr>
          <a:lstStyle/>
          <a:p>
            <a:r>
              <a:rPr lang="pl-PL" b="0" i="0" dirty="0">
                <a:solidFill>
                  <a:srgbClr val="333333"/>
                </a:solidFill>
                <a:effectLst/>
                <a:latin typeface="Helvetica" panose="020B0604020202020204" pitchFamily="34" charset="0"/>
              </a:rPr>
              <a:t>Napięcie na poszczególnych opornikach jest takie, jak napięcie zasilające</a:t>
            </a:r>
            <a:endParaRPr lang="pl-PL" dirty="0"/>
          </a:p>
        </p:txBody>
      </p:sp>
      <p:sp>
        <p:nvSpPr>
          <p:cNvPr id="19" name="pole tekstowe 18">
            <a:extLst>
              <a:ext uri="{FF2B5EF4-FFF2-40B4-BE49-F238E27FC236}">
                <a16:creationId xmlns:a16="http://schemas.microsoft.com/office/drawing/2014/main" id="{DCBDD2D3-659D-1C06-6D17-67DD8D825AEE}"/>
              </a:ext>
            </a:extLst>
          </p:cNvPr>
          <p:cNvSpPr txBox="1"/>
          <p:nvPr/>
        </p:nvSpPr>
        <p:spPr>
          <a:xfrm>
            <a:off x="194854" y="5038344"/>
            <a:ext cx="5000848" cy="646331"/>
          </a:xfrm>
          <a:prstGeom prst="rect">
            <a:avLst/>
          </a:prstGeom>
          <a:noFill/>
        </p:spPr>
        <p:txBody>
          <a:bodyPr wrap="square">
            <a:spAutoFit/>
          </a:bodyPr>
          <a:lstStyle/>
          <a:p>
            <a:r>
              <a:rPr lang="pl-PL" b="1" dirty="0"/>
              <a:t>I Prawo Kirchhoffa </a:t>
            </a:r>
            <a:r>
              <a:rPr lang="pl-PL" dirty="0"/>
              <a:t>- suma prądów wpływających do węzła jest równa sumie prądów wypływających</a:t>
            </a:r>
          </a:p>
        </p:txBody>
      </p:sp>
      <p:pic>
        <p:nvPicPr>
          <p:cNvPr id="21" name="Obraz 20">
            <a:extLst>
              <a:ext uri="{FF2B5EF4-FFF2-40B4-BE49-F238E27FC236}">
                <a16:creationId xmlns:a16="http://schemas.microsoft.com/office/drawing/2014/main" id="{FA8514A2-CFE0-D9EA-A054-4376651D7E09}"/>
              </a:ext>
            </a:extLst>
          </p:cNvPr>
          <p:cNvPicPr>
            <a:picLocks noChangeAspect="1"/>
          </p:cNvPicPr>
          <p:nvPr/>
        </p:nvPicPr>
        <p:blipFill>
          <a:blip r:embed="rId5"/>
          <a:stretch>
            <a:fillRect/>
          </a:stretch>
        </p:blipFill>
        <p:spPr>
          <a:xfrm>
            <a:off x="5195702" y="5071987"/>
            <a:ext cx="2657846" cy="1657581"/>
          </a:xfrm>
          <a:prstGeom prst="rect">
            <a:avLst/>
          </a:prstGeom>
        </p:spPr>
      </p:pic>
      <p:pic>
        <p:nvPicPr>
          <p:cNvPr id="23" name="Obraz 22">
            <a:extLst>
              <a:ext uri="{FF2B5EF4-FFF2-40B4-BE49-F238E27FC236}">
                <a16:creationId xmlns:a16="http://schemas.microsoft.com/office/drawing/2014/main" id="{492EC6FD-2D17-1F00-187F-8CEF1EBBBF92}"/>
              </a:ext>
            </a:extLst>
          </p:cNvPr>
          <p:cNvPicPr>
            <a:picLocks noChangeAspect="1"/>
          </p:cNvPicPr>
          <p:nvPr/>
        </p:nvPicPr>
        <p:blipFill>
          <a:blip r:embed="rId6"/>
          <a:stretch>
            <a:fillRect/>
          </a:stretch>
        </p:blipFill>
        <p:spPr>
          <a:xfrm>
            <a:off x="8167527" y="4677155"/>
            <a:ext cx="1624163" cy="2015041"/>
          </a:xfrm>
          <a:prstGeom prst="rect">
            <a:avLst/>
          </a:prstGeom>
        </p:spPr>
      </p:pic>
      <p:sp>
        <p:nvSpPr>
          <p:cNvPr id="2" name="Symbol zastępczy numeru slajdu 1">
            <a:extLst>
              <a:ext uri="{FF2B5EF4-FFF2-40B4-BE49-F238E27FC236}">
                <a16:creationId xmlns:a16="http://schemas.microsoft.com/office/drawing/2014/main" id="{16AE70CD-A704-3CEB-46FD-8EEA0A7B9D49}"/>
              </a:ext>
            </a:extLst>
          </p:cNvPr>
          <p:cNvSpPr>
            <a:spLocks noGrp="1"/>
          </p:cNvSpPr>
          <p:nvPr>
            <p:ph type="sldNum" sz="quarter" idx="12"/>
          </p:nvPr>
        </p:nvSpPr>
        <p:spPr/>
        <p:txBody>
          <a:bodyPr/>
          <a:lstStyle/>
          <a:p>
            <a:fld id="{B13EF961-FCAC-4A9A-A9A0-C51400629BF4}" type="slidenum">
              <a:rPr lang="pl-PL" smtClean="0"/>
              <a:t>14</a:t>
            </a:fld>
            <a:endParaRPr lang="pl-PL"/>
          </a:p>
        </p:txBody>
      </p:sp>
    </p:spTree>
    <p:extLst>
      <p:ext uri="{BB962C8B-B14F-4D97-AF65-F5344CB8AC3E}">
        <p14:creationId xmlns:p14="http://schemas.microsoft.com/office/powerpoint/2010/main" val="2868120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4BEFDA-FBFD-FD50-B5E9-89546FD01A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1447" y="2514169"/>
            <a:ext cx="4783480" cy="2714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42EC4EC-7B96-3180-E351-FA42BE83B5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710" y="2649900"/>
            <a:ext cx="5849290" cy="2562225"/>
          </a:xfrm>
          <a:prstGeom prst="rect">
            <a:avLst/>
          </a:prstGeom>
          <a:noFill/>
          <a:extLst>
            <a:ext uri="{909E8E84-426E-40DD-AFC4-6F175D3DCCD1}">
              <a14:hiddenFill xmlns:a14="http://schemas.microsoft.com/office/drawing/2010/main">
                <a:solidFill>
                  <a:srgbClr val="FFFFFF"/>
                </a:solidFill>
              </a14:hiddenFill>
            </a:ext>
          </a:extLst>
        </p:spPr>
      </p:pic>
      <p:sp>
        <p:nvSpPr>
          <p:cNvPr id="3" name="pole tekstowe 2">
            <a:extLst>
              <a:ext uri="{FF2B5EF4-FFF2-40B4-BE49-F238E27FC236}">
                <a16:creationId xmlns:a16="http://schemas.microsoft.com/office/drawing/2014/main" id="{5A0923E6-1FC1-03D2-48B9-F7A824CE8D6B}"/>
              </a:ext>
            </a:extLst>
          </p:cNvPr>
          <p:cNvSpPr txBox="1"/>
          <p:nvPr/>
        </p:nvSpPr>
        <p:spPr>
          <a:xfrm>
            <a:off x="4058120" y="6415881"/>
            <a:ext cx="8782049" cy="307777"/>
          </a:xfrm>
          <a:prstGeom prst="rect">
            <a:avLst/>
          </a:prstGeom>
          <a:noFill/>
        </p:spPr>
        <p:txBody>
          <a:bodyPr wrap="square">
            <a:spAutoFit/>
          </a:bodyPr>
          <a:lstStyle/>
          <a:p>
            <a:r>
              <a:rPr lang="pl-PL" sz="1400" dirty="0"/>
              <a:t>https://www.physicsforums.com/threads/voltage-across-two-different-circuits.906580/</a:t>
            </a:r>
          </a:p>
        </p:txBody>
      </p:sp>
      <p:sp>
        <p:nvSpPr>
          <p:cNvPr id="2" name="Symbol zastępczy numeru slajdu 1">
            <a:extLst>
              <a:ext uri="{FF2B5EF4-FFF2-40B4-BE49-F238E27FC236}">
                <a16:creationId xmlns:a16="http://schemas.microsoft.com/office/drawing/2014/main" id="{5930470E-BA92-2B66-A284-5B3F6D9D6D86}"/>
              </a:ext>
            </a:extLst>
          </p:cNvPr>
          <p:cNvSpPr>
            <a:spLocks noGrp="1"/>
          </p:cNvSpPr>
          <p:nvPr>
            <p:ph type="sldNum" sz="quarter" idx="12"/>
          </p:nvPr>
        </p:nvSpPr>
        <p:spPr/>
        <p:txBody>
          <a:bodyPr/>
          <a:lstStyle/>
          <a:p>
            <a:fld id="{B13EF961-FCAC-4A9A-A9A0-C51400629BF4}" type="slidenum">
              <a:rPr lang="pl-PL" smtClean="0"/>
              <a:t>15</a:t>
            </a:fld>
            <a:endParaRPr lang="pl-PL" dirty="0"/>
          </a:p>
        </p:txBody>
      </p:sp>
      <p:sp>
        <p:nvSpPr>
          <p:cNvPr id="6" name="pole tekstowe 5">
            <a:extLst>
              <a:ext uri="{FF2B5EF4-FFF2-40B4-BE49-F238E27FC236}">
                <a16:creationId xmlns:a16="http://schemas.microsoft.com/office/drawing/2014/main" id="{1E4B5CDB-5E6F-0F97-D14F-B81B6518D28D}"/>
              </a:ext>
            </a:extLst>
          </p:cNvPr>
          <p:cNvSpPr txBox="1"/>
          <p:nvPr/>
        </p:nvSpPr>
        <p:spPr>
          <a:xfrm>
            <a:off x="246710" y="1242555"/>
            <a:ext cx="5000848" cy="646331"/>
          </a:xfrm>
          <a:prstGeom prst="rect">
            <a:avLst/>
          </a:prstGeom>
          <a:noFill/>
        </p:spPr>
        <p:txBody>
          <a:bodyPr wrap="square">
            <a:spAutoFit/>
          </a:bodyPr>
          <a:lstStyle/>
          <a:p>
            <a:r>
              <a:rPr lang="pl-PL" b="1" dirty="0"/>
              <a:t>I Prawo Kirchhoffa </a:t>
            </a:r>
            <a:r>
              <a:rPr lang="pl-PL" dirty="0"/>
              <a:t>- suma prądów wpływających do węzła jest równa sumie prądów wypływających</a:t>
            </a:r>
          </a:p>
        </p:txBody>
      </p:sp>
      <p:sp>
        <p:nvSpPr>
          <p:cNvPr id="8" name="pole tekstowe 7">
            <a:extLst>
              <a:ext uri="{FF2B5EF4-FFF2-40B4-BE49-F238E27FC236}">
                <a16:creationId xmlns:a16="http://schemas.microsoft.com/office/drawing/2014/main" id="{A45F1BDA-1AA6-C448-1BD3-914BB89FD109}"/>
              </a:ext>
            </a:extLst>
          </p:cNvPr>
          <p:cNvSpPr txBox="1"/>
          <p:nvPr/>
        </p:nvSpPr>
        <p:spPr>
          <a:xfrm>
            <a:off x="6320145" y="1335770"/>
            <a:ext cx="5625145" cy="923330"/>
          </a:xfrm>
          <a:prstGeom prst="rect">
            <a:avLst/>
          </a:prstGeom>
          <a:noFill/>
        </p:spPr>
        <p:txBody>
          <a:bodyPr wrap="square">
            <a:spAutoFit/>
          </a:bodyPr>
          <a:lstStyle/>
          <a:p>
            <a:r>
              <a:rPr lang="pl-PL" b="1" dirty="0"/>
              <a:t>II Prawo Kirchhoffa - </a:t>
            </a:r>
            <a:r>
              <a:rPr lang="pl-PL" dirty="0"/>
              <a:t>w obwodzie zamkniętym suma spadków napięć na wszystkich odbiornikach prądu musi być równa sumie napięć na źródłach napięcia</a:t>
            </a:r>
            <a:r>
              <a:rPr lang="pl-PL" b="1" dirty="0"/>
              <a:t>. </a:t>
            </a:r>
          </a:p>
        </p:txBody>
      </p:sp>
      <p:sp>
        <p:nvSpPr>
          <p:cNvPr id="10" name="pole tekstowe 9">
            <a:extLst>
              <a:ext uri="{FF2B5EF4-FFF2-40B4-BE49-F238E27FC236}">
                <a16:creationId xmlns:a16="http://schemas.microsoft.com/office/drawing/2014/main" id="{7BFD72B5-5236-C963-9E83-C5D505ED0C4D}"/>
              </a:ext>
            </a:extLst>
          </p:cNvPr>
          <p:cNvSpPr txBox="1"/>
          <p:nvPr/>
        </p:nvSpPr>
        <p:spPr>
          <a:xfrm>
            <a:off x="246710" y="375681"/>
            <a:ext cx="9455657" cy="369332"/>
          </a:xfrm>
          <a:prstGeom prst="rect">
            <a:avLst/>
          </a:prstGeom>
          <a:noFill/>
        </p:spPr>
        <p:txBody>
          <a:bodyPr wrap="square">
            <a:spAutoFit/>
          </a:bodyPr>
          <a:lstStyle/>
          <a:p>
            <a:r>
              <a:rPr lang="pl-PL" b="1" i="1" dirty="0">
                <a:solidFill>
                  <a:srgbClr val="333333"/>
                </a:solidFill>
                <a:effectLst/>
                <a:latin typeface="Helvetica" panose="020B0604020202020204" pitchFamily="34" charset="0"/>
              </a:rPr>
              <a:t>Analogia przepływu prądu i napięcia do przepływu wody</a:t>
            </a:r>
            <a:endParaRPr lang="pl-PL" b="1" dirty="0"/>
          </a:p>
        </p:txBody>
      </p:sp>
    </p:spTree>
    <p:extLst>
      <p:ext uri="{BB962C8B-B14F-4D97-AF65-F5344CB8AC3E}">
        <p14:creationId xmlns:p14="http://schemas.microsoft.com/office/powerpoint/2010/main" val="2438216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0F40EE44-F3CF-82FE-99A1-26594C37A770}"/>
              </a:ext>
            </a:extLst>
          </p:cNvPr>
          <p:cNvSpPr txBox="1"/>
          <p:nvPr/>
        </p:nvSpPr>
        <p:spPr>
          <a:xfrm>
            <a:off x="323850" y="675879"/>
            <a:ext cx="6096000" cy="1538883"/>
          </a:xfrm>
          <a:prstGeom prst="rect">
            <a:avLst/>
          </a:prstGeom>
          <a:noFill/>
        </p:spPr>
        <p:txBody>
          <a:bodyPr wrap="square">
            <a:spAutoFit/>
          </a:bodyPr>
          <a:lstStyle/>
          <a:p>
            <a:r>
              <a:rPr lang="pl-PL" sz="2000" b="1" dirty="0"/>
              <a:t>II Prawo Kirchhoffa </a:t>
            </a:r>
          </a:p>
          <a:p>
            <a:endParaRPr lang="pl-PL" sz="2000" b="1" dirty="0"/>
          </a:p>
          <a:p>
            <a:r>
              <a:rPr lang="pl-PL" b="0" i="1" dirty="0">
                <a:solidFill>
                  <a:srgbClr val="333333"/>
                </a:solidFill>
                <a:effectLst/>
                <a:latin typeface="Helvetica" panose="020B0604020202020204" pitchFamily="34" charset="0"/>
              </a:rPr>
              <a:t> W obwodzie zamkniętym suma spadków napięć na wszystkich odbiornikach prądu musi być równa sumie napięć na źródłach napięcia</a:t>
            </a:r>
            <a:r>
              <a:rPr lang="pl-PL" b="0" i="0" dirty="0">
                <a:solidFill>
                  <a:srgbClr val="333333"/>
                </a:solidFill>
                <a:effectLst/>
                <a:latin typeface="Helvetica" panose="020B0604020202020204" pitchFamily="34" charset="0"/>
              </a:rPr>
              <a:t>.</a:t>
            </a:r>
            <a:endParaRPr lang="pl-PL" dirty="0"/>
          </a:p>
        </p:txBody>
      </p:sp>
      <p:pic>
        <p:nvPicPr>
          <p:cNvPr id="5" name="Obraz 4">
            <a:extLst>
              <a:ext uri="{FF2B5EF4-FFF2-40B4-BE49-F238E27FC236}">
                <a16:creationId xmlns:a16="http://schemas.microsoft.com/office/drawing/2014/main" id="{C17C6AE0-BBDA-A86D-5BF2-8E9B067F1DF3}"/>
              </a:ext>
            </a:extLst>
          </p:cNvPr>
          <p:cNvPicPr>
            <a:picLocks noChangeAspect="1"/>
          </p:cNvPicPr>
          <p:nvPr/>
        </p:nvPicPr>
        <p:blipFill>
          <a:blip r:embed="rId2"/>
          <a:stretch>
            <a:fillRect/>
          </a:stretch>
        </p:blipFill>
        <p:spPr>
          <a:xfrm>
            <a:off x="6419850" y="504392"/>
            <a:ext cx="3941366" cy="3491536"/>
          </a:xfrm>
          <a:prstGeom prst="rect">
            <a:avLst/>
          </a:prstGeom>
        </p:spPr>
      </p:pic>
      <p:pic>
        <p:nvPicPr>
          <p:cNvPr id="1030" name="Picture 6">
            <a:extLst>
              <a:ext uri="{FF2B5EF4-FFF2-40B4-BE49-F238E27FC236}">
                <a16:creationId xmlns:a16="http://schemas.microsoft.com/office/drawing/2014/main" id="{C72709BF-4380-9F50-2AAA-7C3EA6ED5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456" y="3097582"/>
            <a:ext cx="4810125" cy="2943225"/>
          </a:xfrm>
          <a:prstGeom prst="rect">
            <a:avLst/>
          </a:prstGeom>
          <a:noFill/>
          <a:extLst>
            <a:ext uri="{909E8E84-426E-40DD-AFC4-6F175D3DCCD1}">
              <a14:hiddenFill xmlns:a14="http://schemas.microsoft.com/office/drawing/2010/main">
                <a:solidFill>
                  <a:srgbClr val="FFFFFF"/>
                </a:solidFill>
              </a14:hiddenFill>
            </a:ext>
          </a:extLst>
        </p:spPr>
      </p:pic>
      <p:sp>
        <p:nvSpPr>
          <p:cNvPr id="8" name="pole tekstowe 7">
            <a:extLst>
              <a:ext uri="{FF2B5EF4-FFF2-40B4-BE49-F238E27FC236}">
                <a16:creationId xmlns:a16="http://schemas.microsoft.com/office/drawing/2014/main" id="{7F6905C6-F482-52E0-227A-886865180A0B}"/>
              </a:ext>
            </a:extLst>
          </p:cNvPr>
          <p:cNvSpPr txBox="1"/>
          <p:nvPr/>
        </p:nvSpPr>
        <p:spPr>
          <a:xfrm>
            <a:off x="4740577" y="6549008"/>
            <a:ext cx="7299911" cy="261610"/>
          </a:xfrm>
          <a:prstGeom prst="rect">
            <a:avLst/>
          </a:prstGeom>
          <a:noFill/>
        </p:spPr>
        <p:txBody>
          <a:bodyPr wrap="square">
            <a:spAutoFit/>
          </a:bodyPr>
          <a:lstStyle/>
          <a:p>
            <a:r>
              <a:rPr lang="pl-PL" sz="1100" dirty="0"/>
              <a:t>https://electronics.stackexchange.com/questions/333207/how-can-i-calculate-vs-in-this-circuit-knowing-vo-2</a:t>
            </a:r>
          </a:p>
        </p:txBody>
      </p:sp>
      <p:sp>
        <p:nvSpPr>
          <p:cNvPr id="2" name="Symbol zastępczy numeru slajdu 1">
            <a:extLst>
              <a:ext uri="{FF2B5EF4-FFF2-40B4-BE49-F238E27FC236}">
                <a16:creationId xmlns:a16="http://schemas.microsoft.com/office/drawing/2014/main" id="{65A0890F-D95B-4E90-A9AA-DA0102CA4AB3}"/>
              </a:ext>
            </a:extLst>
          </p:cNvPr>
          <p:cNvSpPr>
            <a:spLocks noGrp="1"/>
          </p:cNvSpPr>
          <p:nvPr>
            <p:ph type="sldNum" sz="quarter" idx="12"/>
          </p:nvPr>
        </p:nvSpPr>
        <p:spPr/>
        <p:txBody>
          <a:bodyPr/>
          <a:lstStyle/>
          <a:p>
            <a:fld id="{B13EF961-FCAC-4A9A-A9A0-C51400629BF4}" type="slidenum">
              <a:rPr lang="pl-PL" smtClean="0"/>
              <a:t>16</a:t>
            </a:fld>
            <a:endParaRPr lang="pl-PL"/>
          </a:p>
        </p:txBody>
      </p:sp>
    </p:spTree>
    <p:extLst>
      <p:ext uri="{BB962C8B-B14F-4D97-AF65-F5344CB8AC3E}">
        <p14:creationId xmlns:p14="http://schemas.microsoft.com/office/powerpoint/2010/main" val="1895703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5B37DC9-FB58-5DFC-5724-1F219655FFE0}"/>
              </a:ext>
            </a:extLst>
          </p:cNvPr>
          <p:cNvSpPr>
            <a:spLocks noGrp="1"/>
          </p:cNvSpPr>
          <p:nvPr>
            <p:ph type="sldNum" sz="quarter" idx="12"/>
          </p:nvPr>
        </p:nvSpPr>
        <p:spPr>
          <a:xfrm>
            <a:off x="8475785" y="6338765"/>
            <a:ext cx="3440723" cy="476388"/>
          </a:xfrm>
        </p:spPr>
        <p:txBody>
          <a:bodyPr/>
          <a:lstStyle/>
          <a:p>
            <a:r>
              <a:rPr lang="pl-PL" dirty="0"/>
              <a:t>https://www.ekologia.pl/slownik/prad-elektryczny/</a:t>
            </a:r>
          </a:p>
        </p:txBody>
      </p:sp>
      <p:pic>
        <p:nvPicPr>
          <p:cNvPr id="8" name="Obraz 7">
            <a:extLst>
              <a:ext uri="{FF2B5EF4-FFF2-40B4-BE49-F238E27FC236}">
                <a16:creationId xmlns:a16="http://schemas.microsoft.com/office/drawing/2014/main" id="{CBB25C53-5CB4-BF44-D7B8-8E817E6BFD7C}"/>
              </a:ext>
            </a:extLst>
          </p:cNvPr>
          <p:cNvPicPr>
            <a:picLocks noChangeAspect="1"/>
          </p:cNvPicPr>
          <p:nvPr/>
        </p:nvPicPr>
        <p:blipFill>
          <a:blip r:embed="rId2"/>
          <a:stretch>
            <a:fillRect/>
          </a:stretch>
        </p:blipFill>
        <p:spPr>
          <a:xfrm>
            <a:off x="1042038" y="1563624"/>
            <a:ext cx="4088048" cy="4082000"/>
          </a:xfrm>
          <a:prstGeom prst="rect">
            <a:avLst/>
          </a:prstGeom>
        </p:spPr>
      </p:pic>
      <p:sp>
        <p:nvSpPr>
          <p:cNvPr id="10" name="pole tekstowe 9">
            <a:extLst>
              <a:ext uri="{FF2B5EF4-FFF2-40B4-BE49-F238E27FC236}">
                <a16:creationId xmlns:a16="http://schemas.microsoft.com/office/drawing/2014/main" id="{F08C0320-6195-4139-83DF-9D8274C2BB51}"/>
              </a:ext>
            </a:extLst>
          </p:cNvPr>
          <p:cNvSpPr txBox="1"/>
          <p:nvPr/>
        </p:nvSpPr>
        <p:spPr>
          <a:xfrm>
            <a:off x="760535" y="151831"/>
            <a:ext cx="6093068" cy="461665"/>
          </a:xfrm>
          <a:prstGeom prst="rect">
            <a:avLst/>
          </a:prstGeom>
          <a:noFill/>
        </p:spPr>
        <p:txBody>
          <a:bodyPr wrap="square">
            <a:spAutoFit/>
          </a:bodyPr>
          <a:lstStyle/>
          <a:p>
            <a:r>
              <a:rPr lang="pl-PL" sz="2400" b="1" i="1" dirty="0">
                <a:solidFill>
                  <a:srgbClr val="141414"/>
                </a:solidFill>
                <a:effectLst/>
                <a:latin typeface="+mj-lt"/>
              </a:rPr>
              <a:t>Przepływ prądu w przewodniku metalicznym.</a:t>
            </a:r>
            <a:endParaRPr lang="pl-PL" sz="2400" b="1" dirty="0">
              <a:latin typeface="+mj-lt"/>
            </a:endParaRPr>
          </a:p>
        </p:txBody>
      </p:sp>
      <p:pic>
        <p:nvPicPr>
          <p:cNvPr id="12" name="Obraz 11">
            <a:extLst>
              <a:ext uri="{FF2B5EF4-FFF2-40B4-BE49-F238E27FC236}">
                <a16:creationId xmlns:a16="http://schemas.microsoft.com/office/drawing/2014/main" id="{8015DD0A-6133-D1C0-C74E-52D2EA6C109A}"/>
              </a:ext>
            </a:extLst>
          </p:cNvPr>
          <p:cNvPicPr>
            <a:picLocks noChangeAspect="1"/>
          </p:cNvPicPr>
          <p:nvPr/>
        </p:nvPicPr>
        <p:blipFill>
          <a:blip r:embed="rId3"/>
          <a:stretch>
            <a:fillRect/>
          </a:stretch>
        </p:blipFill>
        <p:spPr>
          <a:xfrm>
            <a:off x="6308481" y="752447"/>
            <a:ext cx="5459848" cy="5380720"/>
          </a:xfrm>
          <a:prstGeom prst="rect">
            <a:avLst/>
          </a:prstGeom>
        </p:spPr>
      </p:pic>
    </p:spTree>
    <p:extLst>
      <p:ext uri="{BB962C8B-B14F-4D97-AF65-F5344CB8AC3E}">
        <p14:creationId xmlns:p14="http://schemas.microsoft.com/office/powerpoint/2010/main" val="3883434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9B637CF4-595B-6E49-F7CC-3FD98E3B0C9E}"/>
              </a:ext>
            </a:extLst>
          </p:cNvPr>
          <p:cNvPicPr>
            <a:picLocks noChangeAspect="1"/>
          </p:cNvPicPr>
          <p:nvPr/>
        </p:nvPicPr>
        <p:blipFill>
          <a:blip r:embed="rId2"/>
          <a:stretch>
            <a:fillRect/>
          </a:stretch>
        </p:blipFill>
        <p:spPr>
          <a:xfrm>
            <a:off x="609265" y="57114"/>
            <a:ext cx="3962735" cy="2185795"/>
          </a:xfrm>
          <a:prstGeom prst="rect">
            <a:avLst/>
          </a:prstGeom>
        </p:spPr>
      </p:pic>
      <p:pic>
        <p:nvPicPr>
          <p:cNvPr id="6" name="Obraz 5">
            <a:extLst>
              <a:ext uri="{FF2B5EF4-FFF2-40B4-BE49-F238E27FC236}">
                <a16:creationId xmlns:a16="http://schemas.microsoft.com/office/drawing/2014/main" id="{C36D10E8-BA7D-E848-6D99-5AD3DE46EE69}"/>
              </a:ext>
            </a:extLst>
          </p:cNvPr>
          <p:cNvPicPr>
            <a:picLocks noChangeAspect="1"/>
          </p:cNvPicPr>
          <p:nvPr/>
        </p:nvPicPr>
        <p:blipFill>
          <a:blip r:embed="rId3"/>
          <a:stretch>
            <a:fillRect/>
          </a:stretch>
        </p:blipFill>
        <p:spPr>
          <a:xfrm>
            <a:off x="6961084" y="90056"/>
            <a:ext cx="3472876" cy="2215176"/>
          </a:xfrm>
          <a:prstGeom prst="rect">
            <a:avLst/>
          </a:prstGeom>
        </p:spPr>
      </p:pic>
      <p:sp>
        <p:nvSpPr>
          <p:cNvPr id="8" name="pole tekstowe 7">
            <a:extLst>
              <a:ext uri="{FF2B5EF4-FFF2-40B4-BE49-F238E27FC236}">
                <a16:creationId xmlns:a16="http://schemas.microsoft.com/office/drawing/2014/main" id="{A80089B5-57F3-2FB5-903F-B94B5AC33057}"/>
              </a:ext>
            </a:extLst>
          </p:cNvPr>
          <p:cNvSpPr txBox="1"/>
          <p:nvPr/>
        </p:nvSpPr>
        <p:spPr>
          <a:xfrm>
            <a:off x="1522638" y="2583835"/>
            <a:ext cx="6098720" cy="369332"/>
          </a:xfrm>
          <a:prstGeom prst="rect">
            <a:avLst/>
          </a:prstGeom>
          <a:noFill/>
        </p:spPr>
        <p:txBody>
          <a:bodyPr wrap="square">
            <a:spAutoFit/>
          </a:bodyPr>
          <a:lstStyle/>
          <a:p>
            <a:r>
              <a:rPr lang="pl-PL" b="0" i="1" dirty="0">
                <a:solidFill>
                  <a:srgbClr val="212121"/>
                </a:solidFill>
                <a:effectLst/>
                <a:latin typeface="Noto Sans" panose="020B0502040504020204" pitchFamily="34" charset="0"/>
              </a:rPr>
              <a:t>I = U/R </a:t>
            </a:r>
            <a:r>
              <a:rPr lang="pl-PL" b="0" i="0" dirty="0">
                <a:solidFill>
                  <a:srgbClr val="212121"/>
                </a:solidFill>
                <a:effectLst/>
                <a:latin typeface="Noto Sans" panose="020B0502040504020204" pitchFamily="34" charset="0"/>
              </a:rPr>
              <a:t>= 12 V/6 </a:t>
            </a:r>
            <a:r>
              <a:rPr lang="el-GR" b="0" i="0" dirty="0">
                <a:solidFill>
                  <a:srgbClr val="212121"/>
                </a:solidFill>
                <a:effectLst/>
                <a:latin typeface="Noto Sans" panose="020B0502040504020204" pitchFamily="34" charset="0"/>
              </a:rPr>
              <a:t>Ω = 2 </a:t>
            </a:r>
            <a:r>
              <a:rPr lang="pl-PL" b="0" i="0" dirty="0">
                <a:solidFill>
                  <a:srgbClr val="212121"/>
                </a:solidFill>
                <a:effectLst/>
                <a:latin typeface="Noto Sans" panose="020B0502040504020204" pitchFamily="34" charset="0"/>
              </a:rPr>
              <a:t>A</a:t>
            </a:r>
            <a:endParaRPr lang="pl-PL" dirty="0"/>
          </a:p>
        </p:txBody>
      </p:sp>
      <p:sp>
        <p:nvSpPr>
          <p:cNvPr id="10" name="pole tekstowe 9">
            <a:extLst>
              <a:ext uri="{FF2B5EF4-FFF2-40B4-BE49-F238E27FC236}">
                <a16:creationId xmlns:a16="http://schemas.microsoft.com/office/drawing/2014/main" id="{E81D11A5-91B7-A524-D9F6-5A526FDCF443}"/>
              </a:ext>
            </a:extLst>
          </p:cNvPr>
          <p:cNvSpPr txBox="1"/>
          <p:nvPr/>
        </p:nvSpPr>
        <p:spPr>
          <a:xfrm>
            <a:off x="7506046" y="2455611"/>
            <a:ext cx="3824046" cy="369332"/>
          </a:xfrm>
          <a:prstGeom prst="rect">
            <a:avLst/>
          </a:prstGeom>
          <a:noFill/>
        </p:spPr>
        <p:txBody>
          <a:bodyPr wrap="square">
            <a:spAutoFit/>
          </a:bodyPr>
          <a:lstStyle/>
          <a:p>
            <a:r>
              <a:rPr lang="pt-BR" b="0" i="1" dirty="0">
                <a:solidFill>
                  <a:srgbClr val="212121"/>
                </a:solidFill>
                <a:effectLst/>
                <a:latin typeface="Noto Sans" panose="020B0502040504020204" pitchFamily="34" charset="0"/>
              </a:rPr>
              <a:t>R = U/I</a:t>
            </a:r>
            <a:r>
              <a:rPr lang="pt-BR" b="0" i="0" dirty="0">
                <a:solidFill>
                  <a:srgbClr val="212121"/>
                </a:solidFill>
                <a:effectLst/>
                <a:latin typeface="Noto Sans" panose="020B0502040504020204" pitchFamily="34" charset="0"/>
              </a:rPr>
              <a:t> = 24 V/6 A = 4 Ω</a:t>
            </a:r>
            <a:endParaRPr lang="pl-PL" dirty="0"/>
          </a:p>
        </p:txBody>
      </p:sp>
      <p:pic>
        <p:nvPicPr>
          <p:cNvPr id="4098" name="Picture 2" descr="Znane natężenie prądu i rezystancja przedstawione w obwodzie">
            <a:extLst>
              <a:ext uri="{FF2B5EF4-FFF2-40B4-BE49-F238E27FC236}">
                <a16:creationId xmlns:a16="http://schemas.microsoft.com/office/drawing/2014/main" id="{12C8C875-B736-18CC-FA18-814FA58D8D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 y="3464078"/>
            <a:ext cx="3962734" cy="1995223"/>
          </a:xfrm>
          <a:prstGeom prst="rect">
            <a:avLst/>
          </a:prstGeom>
          <a:noFill/>
          <a:extLst>
            <a:ext uri="{909E8E84-426E-40DD-AFC4-6F175D3DCCD1}">
              <a14:hiddenFill xmlns:a14="http://schemas.microsoft.com/office/drawing/2010/main">
                <a:solidFill>
                  <a:srgbClr val="FFFFFF"/>
                </a:solidFill>
              </a14:hiddenFill>
            </a:ext>
          </a:extLst>
        </p:spPr>
      </p:pic>
      <p:sp>
        <p:nvSpPr>
          <p:cNvPr id="12" name="pole tekstowe 11">
            <a:extLst>
              <a:ext uri="{FF2B5EF4-FFF2-40B4-BE49-F238E27FC236}">
                <a16:creationId xmlns:a16="http://schemas.microsoft.com/office/drawing/2014/main" id="{A0CC552F-9714-E436-D65B-2036599C30E4}"/>
              </a:ext>
            </a:extLst>
          </p:cNvPr>
          <p:cNvSpPr txBox="1"/>
          <p:nvPr/>
        </p:nvSpPr>
        <p:spPr>
          <a:xfrm>
            <a:off x="1104902" y="5840577"/>
            <a:ext cx="6098720" cy="369332"/>
          </a:xfrm>
          <a:prstGeom prst="rect">
            <a:avLst/>
          </a:prstGeom>
          <a:noFill/>
        </p:spPr>
        <p:txBody>
          <a:bodyPr wrap="square">
            <a:spAutoFit/>
          </a:bodyPr>
          <a:lstStyle/>
          <a:p>
            <a:r>
              <a:rPr lang="pl-PL" b="0" i="1" dirty="0">
                <a:solidFill>
                  <a:srgbClr val="212121"/>
                </a:solidFill>
                <a:effectLst/>
                <a:latin typeface="Noto Sans" panose="020B0502040504020204" pitchFamily="34" charset="0"/>
              </a:rPr>
              <a:t>U = I x R </a:t>
            </a:r>
            <a:r>
              <a:rPr lang="pl-PL" b="0" i="0" dirty="0">
                <a:solidFill>
                  <a:srgbClr val="212121"/>
                </a:solidFill>
                <a:effectLst/>
                <a:latin typeface="Noto Sans" panose="020B0502040504020204" pitchFamily="34" charset="0"/>
              </a:rPr>
              <a:t>= (5 A)(8 </a:t>
            </a:r>
            <a:r>
              <a:rPr lang="el-GR" b="0" i="0" dirty="0">
                <a:solidFill>
                  <a:srgbClr val="212121"/>
                </a:solidFill>
                <a:effectLst/>
                <a:latin typeface="Noto Sans" panose="020B0502040504020204" pitchFamily="34" charset="0"/>
              </a:rPr>
              <a:t>Ω) = 40 </a:t>
            </a:r>
            <a:r>
              <a:rPr lang="pl-PL" b="0" i="0" dirty="0">
                <a:solidFill>
                  <a:srgbClr val="212121"/>
                </a:solidFill>
                <a:effectLst/>
                <a:latin typeface="Noto Sans" panose="020B0502040504020204" pitchFamily="34" charset="0"/>
              </a:rPr>
              <a:t>V</a:t>
            </a:r>
            <a:endParaRPr lang="pl-PL" dirty="0"/>
          </a:p>
        </p:txBody>
      </p:sp>
      <p:sp>
        <p:nvSpPr>
          <p:cNvPr id="14" name="pole tekstowe 13">
            <a:extLst>
              <a:ext uri="{FF2B5EF4-FFF2-40B4-BE49-F238E27FC236}">
                <a16:creationId xmlns:a16="http://schemas.microsoft.com/office/drawing/2014/main" id="{6C93EF9E-D81D-AAD0-08FD-4474FB125098}"/>
              </a:ext>
            </a:extLst>
          </p:cNvPr>
          <p:cNvSpPr txBox="1"/>
          <p:nvPr/>
        </p:nvSpPr>
        <p:spPr>
          <a:xfrm>
            <a:off x="5358221" y="6444476"/>
            <a:ext cx="8799739" cy="276999"/>
          </a:xfrm>
          <a:prstGeom prst="rect">
            <a:avLst/>
          </a:prstGeom>
          <a:noFill/>
        </p:spPr>
        <p:txBody>
          <a:bodyPr wrap="square">
            <a:spAutoFit/>
          </a:bodyPr>
          <a:lstStyle/>
          <a:p>
            <a:r>
              <a:rPr lang="pl-PL" sz="1200" dirty="0"/>
              <a:t>https://www.fluke.com/pl-pl/nauka/blog/parametry-elektryczne/co-to-jest-prawo-ohma</a:t>
            </a:r>
          </a:p>
        </p:txBody>
      </p:sp>
      <p:sp>
        <p:nvSpPr>
          <p:cNvPr id="15" name="pole tekstowe 14">
            <a:extLst>
              <a:ext uri="{FF2B5EF4-FFF2-40B4-BE49-F238E27FC236}">
                <a16:creationId xmlns:a16="http://schemas.microsoft.com/office/drawing/2014/main" id="{FEB99563-2B8B-F177-172B-F11375C01391}"/>
              </a:ext>
            </a:extLst>
          </p:cNvPr>
          <p:cNvSpPr txBox="1"/>
          <p:nvPr/>
        </p:nvSpPr>
        <p:spPr>
          <a:xfrm>
            <a:off x="5484016" y="3648403"/>
            <a:ext cx="6098720" cy="1429622"/>
          </a:xfrm>
          <a:prstGeom prst="rect">
            <a:avLst/>
          </a:prstGeom>
          <a:noFill/>
        </p:spPr>
        <p:txBody>
          <a:bodyPr wrap="square">
            <a:spAutoFit/>
          </a:bodyPr>
          <a:lstStyle/>
          <a:p>
            <a:pPr>
              <a:lnSpc>
                <a:spcPct val="150000"/>
              </a:lnSpc>
            </a:pPr>
            <a:r>
              <a:rPr lang="pl-PL" sz="2000" dirty="0"/>
              <a:t>Jeden amper jest prądem elektrycznym odpowiadającym przepływowi 1/(1,602 176 634 × 10⁻19) ładunków elementarnych na sekundę.</a:t>
            </a:r>
          </a:p>
        </p:txBody>
      </p:sp>
      <p:sp>
        <p:nvSpPr>
          <p:cNvPr id="2" name="Symbol zastępczy numeru slajdu 1">
            <a:extLst>
              <a:ext uri="{FF2B5EF4-FFF2-40B4-BE49-F238E27FC236}">
                <a16:creationId xmlns:a16="http://schemas.microsoft.com/office/drawing/2014/main" id="{B8432BC8-250B-39BA-0FB6-731DC4ED3F78}"/>
              </a:ext>
            </a:extLst>
          </p:cNvPr>
          <p:cNvSpPr>
            <a:spLocks noGrp="1"/>
          </p:cNvSpPr>
          <p:nvPr>
            <p:ph type="sldNum" sz="quarter" idx="12"/>
          </p:nvPr>
        </p:nvSpPr>
        <p:spPr/>
        <p:txBody>
          <a:bodyPr/>
          <a:lstStyle/>
          <a:p>
            <a:fld id="{B13EF961-FCAC-4A9A-A9A0-C51400629BF4}" type="slidenum">
              <a:rPr lang="pl-PL" smtClean="0"/>
              <a:t>18</a:t>
            </a:fld>
            <a:endParaRPr lang="pl-PL"/>
          </a:p>
        </p:txBody>
      </p:sp>
    </p:spTree>
    <p:extLst>
      <p:ext uri="{BB962C8B-B14F-4D97-AF65-F5344CB8AC3E}">
        <p14:creationId xmlns:p14="http://schemas.microsoft.com/office/powerpoint/2010/main" val="2238923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6EB0B07F-85D8-BA21-F96D-2B9CCC36F55A}"/>
              </a:ext>
            </a:extLst>
          </p:cNvPr>
          <p:cNvPicPr>
            <a:picLocks noChangeAspect="1"/>
          </p:cNvPicPr>
          <p:nvPr/>
        </p:nvPicPr>
        <p:blipFill>
          <a:blip r:embed="rId2"/>
          <a:stretch>
            <a:fillRect/>
          </a:stretch>
        </p:blipFill>
        <p:spPr>
          <a:xfrm>
            <a:off x="184236" y="606347"/>
            <a:ext cx="3827756" cy="5591908"/>
          </a:xfrm>
          <a:prstGeom prst="rect">
            <a:avLst/>
          </a:prstGeom>
        </p:spPr>
      </p:pic>
      <p:sp>
        <p:nvSpPr>
          <p:cNvPr id="7" name="pole tekstowe 6">
            <a:extLst>
              <a:ext uri="{FF2B5EF4-FFF2-40B4-BE49-F238E27FC236}">
                <a16:creationId xmlns:a16="http://schemas.microsoft.com/office/drawing/2014/main" id="{472C814D-DF5B-E546-0592-C08A654F5B7C}"/>
              </a:ext>
            </a:extLst>
          </p:cNvPr>
          <p:cNvSpPr txBox="1"/>
          <p:nvPr/>
        </p:nvSpPr>
        <p:spPr>
          <a:xfrm>
            <a:off x="2936631" y="6534444"/>
            <a:ext cx="9916385" cy="276999"/>
          </a:xfrm>
          <a:prstGeom prst="rect">
            <a:avLst/>
          </a:prstGeom>
          <a:noFill/>
        </p:spPr>
        <p:txBody>
          <a:bodyPr wrap="square">
            <a:spAutoFit/>
          </a:bodyPr>
          <a:lstStyle/>
          <a:p>
            <a:r>
              <a:rPr lang="pl-PL" sz="1200" dirty="0"/>
              <a:t>http://gotronik.com/2015/10/05/zasady-wykonywania-pomiarow-elektrycznych-pomiar-pradu/, https://leszekbober.pl/fizyka/prad-elektryczny/</a:t>
            </a:r>
          </a:p>
        </p:txBody>
      </p:sp>
      <p:sp>
        <p:nvSpPr>
          <p:cNvPr id="2" name="Symbol zastępczy numeru slajdu 1">
            <a:extLst>
              <a:ext uri="{FF2B5EF4-FFF2-40B4-BE49-F238E27FC236}">
                <a16:creationId xmlns:a16="http://schemas.microsoft.com/office/drawing/2014/main" id="{8E069485-3A4B-A8E5-DCB6-3C0B0BA3BDBD}"/>
              </a:ext>
            </a:extLst>
          </p:cNvPr>
          <p:cNvSpPr>
            <a:spLocks noGrp="1"/>
          </p:cNvSpPr>
          <p:nvPr>
            <p:ph type="sldNum" sz="quarter" idx="12"/>
          </p:nvPr>
        </p:nvSpPr>
        <p:spPr/>
        <p:txBody>
          <a:bodyPr/>
          <a:lstStyle/>
          <a:p>
            <a:fld id="{B13EF961-FCAC-4A9A-A9A0-C51400629BF4}" type="slidenum">
              <a:rPr lang="pl-PL" smtClean="0"/>
              <a:t>19</a:t>
            </a:fld>
            <a:endParaRPr lang="pl-PL"/>
          </a:p>
        </p:txBody>
      </p:sp>
      <p:pic>
        <p:nvPicPr>
          <p:cNvPr id="6" name="Obraz 5">
            <a:extLst>
              <a:ext uri="{FF2B5EF4-FFF2-40B4-BE49-F238E27FC236}">
                <a16:creationId xmlns:a16="http://schemas.microsoft.com/office/drawing/2014/main" id="{385B4229-B1D8-50D2-AA49-BC875A8E91C7}"/>
              </a:ext>
            </a:extLst>
          </p:cNvPr>
          <p:cNvPicPr>
            <a:picLocks noChangeAspect="1"/>
          </p:cNvPicPr>
          <p:nvPr/>
        </p:nvPicPr>
        <p:blipFill>
          <a:blip r:embed="rId3"/>
          <a:stretch>
            <a:fillRect/>
          </a:stretch>
        </p:blipFill>
        <p:spPr>
          <a:xfrm>
            <a:off x="4853355" y="2635574"/>
            <a:ext cx="5300862" cy="3384587"/>
          </a:xfrm>
          <a:prstGeom prst="rect">
            <a:avLst/>
          </a:prstGeom>
        </p:spPr>
      </p:pic>
      <p:pic>
        <p:nvPicPr>
          <p:cNvPr id="4" name="Obraz 3">
            <a:extLst>
              <a:ext uri="{FF2B5EF4-FFF2-40B4-BE49-F238E27FC236}">
                <a16:creationId xmlns:a16="http://schemas.microsoft.com/office/drawing/2014/main" id="{3C9B3F86-9841-F100-730F-E3F19EBE4152}"/>
              </a:ext>
            </a:extLst>
          </p:cNvPr>
          <p:cNvPicPr>
            <a:picLocks noChangeAspect="1"/>
          </p:cNvPicPr>
          <p:nvPr/>
        </p:nvPicPr>
        <p:blipFill>
          <a:blip r:embed="rId4"/>
          <a:stretch>
            <a:fillRect/>
          </a:stretch>
        </p:blipFill>
        <p:spPr>
          <a:xfrm>
            <a:off x="8180010" y="0"/>
            <a:ext cx="3549347" cy="3802872"/>
          </a:xfrm>
          <a:prstGeom prst="rect">
            <a:avLst/>
          </a:prstGeom>
        </p:spPr>
      </p:pic>
    </p:spTree>
    <p:extLst>
      <p:ext uri="{BB962C8B-B14F-4D97-AF65-F5344CB8AC3E}">
        <p14:creationId xmlns:p14="http://schemas.microsoft.com/office/powerpoint/2010/main" val="2964363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FC08720-3150-CB7F-7678-0D6EAC806144}"/>
              </a:ext>
            </a:extLst>
          </p:cNvPr>
          <p:cNvSpPr>
            <a:spLocks noGrp="1"/>
          </p:cNvSpPr>
          <p:nvPr>
            <p:ph type="sldNum" sz="quarter" idx="12"/>
          </p:nvPr>
        </p:nvSpPr>
        <p:spPr/>
        <p:txBody>
          <a:bodyPr/>
          <a:lstStyle/>
          <a:p>
            <a:fld id="{B13EF961-FCAC-4A9A-A9A0-C51400629BF4}" type="slidenum">
              <a:rPr lang="pl-PL" smtClean="0"/>
              <a:t>20</a:t>
            </a:fld>
            <a:endParaRPr lang="pl-PL"/>
          </a:p>
        </p:txBody>
      </p:sp>
      <p:sp>
        <p:nvSpPr>
          <p:cNvPr id="4" name="pole tekstowe 3">
            <a:extLst>
              <a:ext uri="{FF2B5EF4-FFF2-40B4-BE49-F238E27FC236}">
                <a16:creationId xmlns:a16="http://schemas.microsoft.com/office/drawing/2014/main" id="{0C9E8483-14A1-C05D-D20B-D0ECF6EB80ED}"/>
              </a:ext>
            </a:extLst>
          </p:cNvPr>
          <p:cNvSpPr txBox="1"/>
          <p:nvPr/>
        </p:nvSpPr>
        <p:spPr>
          <a:xfrm>
            <a:off x="281354" y="136525"/>
            <a:ext cx="11324491" cy="6724918"/>
          </a:xfrm>
          <a:prstGeom prst="rect">
            <a:avLst/>
          </a:prstGeom>
          <a:noFill/>
        </p:spPr>
        <p:txBody>
          <a:bodyPr wrap="square">
            <a:spAutoFit/>
          </a:bodyPr>
          <a:lstStyle/>
          <a:p>
            <a:pPr algn="l">
              <a:buNone/>
            </a:pPr>
            <a:r>
              <a:rPr lang="pl-PL" sz="2400" b="1" i="0" u="sng" dirty="0">
                <a:solidFill>
                  <a:srgbClr val="101010"/>
                </a:solidFill>
                <a:effectLst/>
                <a:latin typeface="+mj-lt"/>
              </a:rPr>
              <a:t>Energia prądu elektrycznego</a:t>
            </a:r>
          </a:p>
          <a:p>
            <a:pPr algn="l">
              <a:buNone/>
            </a:pPr>
            <a:endParaRPr lang="pl-PL" sz="2400" b="1" i="0" dirty="0">
              <a:solidFill>
                <a:srgbClr val="101010"/>
              </a:solidFill>
              <a:effectLst/>
              <a:latin typeface="+mj-lt"/>
            </a:endParaRPr>
          </a:p>
          <a:p>
            <a:pPr algn="just">
              <a:buNone/>
            </a:pPr>
            <a:r>
              <a:rPr lang="pl-PL" sz="2400" b="0" i="0" dirty="0">
                <a:solidFill>
                  <a:srgbClr val="404040"/>
                </a:solidFill>
                <a:effectLst/>
                <a:latin typeface="+mj-lt"/>
              </a:rPr>
              <a:t>Energia prądu elektrycznego stanowi energię przekazywaną przez prąd elektryczny do odbioru, który wykorzystuje ją do wykonania pracy lub zmienia ją w inną formę energii. </a:t>
            </a:r>
            <a:r>
              <a:rPr lang="pl-PL" sz="2400" b="1" i="0" dirty="0">
                <a:solidFill>
                  <a:srgbClr val="404040"/>
                </a:solidFill>
                <a:effectLst/>
                <a:latin typeface="+mj-lt"/>
              </a:rPr>
              <a:t>Energia prądu elektrycznego (E) </a:t>
            </a:r>
            <a:r>
              <a:rPr lang="pl-PL" sz="2400" b="0" i="0" dirty="0">
                <a:solidFill>
                  <a:srgbClr val="404040"/>
                </a:solidFill>
                <a:effectLst/>
                <a:latin typeface="+mj-lt"/>
              </a:rPr>
              <a:t>przepływająca lub pobierana przez urządzenie elektryczne definiowana jest jako iloczyn napięcia na odbiorniku (U), natężenia prądu płynącego przez odbiornik (I) i czasu przepływu prądu przez odbiornik (t):</a:t>
            </a:r>
          </a:p>
          <a:p>
            <a:pPr algn="ctr">
              <a:spcBef>
                <a:spcPts val="1800"/>
              </a:spcBef>
              <a:buNone/>
            </a:pPr>
            <a:r>
              <a:rPr lang="pl-PL" sz="3200" b="1" i="1" dirty="0">
                <a:solidFill>
                  <a:srgbClr val="404040"/>
                </a:solidFill>
                <a:effectLst/>
              </a:rPr>
              <a:t>E=</a:t>
            </a:r>
            <a:r>
              <a:rPr lang="pl-PL" sz="3200" b="1" i="1" dirty="0" err="1">
                <a:solidFill>
                  <a:srgbClr val="404040"/>
                </a:solidFill>
                <a:effectLst/>
              </a:rPr>
              <a:t>U∙I∙t</a:t>
            </a:r>
            <a:r>
              <a:rPr lang="pl-PL" sz="3200" b="1" i="1" dirty="0">
                <a:solidFill>
                  <a:srgbClr val="404040"/>
                </a:solidFill>
                <a:effectLst/>
              </a:rPr>
              <a:t> = </a:t>
            </a:r>
            <a:r>
              <a:rPr lang="pl-PL" sz="3200" b="1" i="1" dirty="0" err="1">
                <a:solidFill>
                  <a:srgbClr val="404040"/>
                </a:solidFill>
                <a:effectLst/>
              </a:rPr>
              <a:t>P∙t</a:t>
            </a:r>
            <a:endParaRPr lang="pl-PL" sz="3200" b="1" i="1" dirty="0">
              <a:solidFill>
                <a:srgbClr val="404040"/>
              </a:solidFill>
              <a:effectLst/>
            </a:endParaRPr>
          </a:p>
          <a:p>
            <a:pPr algn="l"/>
            <a:r>
              <a:rPr lang="pl-PL" sz="2400" b="0" i="0" dirty="0">
                <a:solidFill>
                  <a:srgbClr val="404040"/>
                </a:solidFill>
                <a:effectLst/>
                <a:latin typeface="+mj-lt"/>
              </a:rPr>
              <a:t>gdzie:</a:t>
            </a:r>
            <a:br>
              <a:rPr lang="pl-PL" sz="2400" b="0" i="0" dirty="0">
                <a:solidFill>
                  <a:srgbClr val="404040"/>
                </a:solidFill>
                <a:effectLst/>
                <a:latin typeface="+mj-lt"/>
              </a:rPr>
            </a:br>
            <a:r>
              <a:rPr lang="pl-PL" sz="2400" b="0" i="0" dirty="0">
                <a:solidFill>
                  <a:srgbClr val="404040"/>
                </a:solidFill>
                <a:effectLst/>
                <a:latin typeface="+mj-lt"/>
              </a:rPr>
              <a:t>	</a:t>
            </a:r>
            <a:r>
              <a:rPr lang="pl-PL" sz="2000" b="1" i="0" dirty="0">
                <a:solidFill>
                  <a:srgbClr val="404040"/>
                </a:solidFill>
                <a:effectLst/>
                <a:latin typeface="+mj-lt"/>
              </a:rPr>
              <a:t>E</a:t>
            </a:r>
            <a:r>
              <a:rPr lang="pl-PL" sz="2000" b="0" i="0" dirty="0">
                <a:solidFill>
                  <a:srgbClr val="404040"/>
                </a:solidFill>
                <a:effectLst/>
                <a:latin typeface="+mj-lt"/>
              </a:rPr>
              <a:t> – energia prądu elektrycznego [J],</a:t>
            </a:r>
            <a:br>
              <a:rPr lang="pl-PL" sz="2000" b="0" i="0" dirty="0">
                <a:solidFill>
                  <a:srgbClr val="404040"/>
                </a:solidFill>
                <a:effectLst/>
                <a:latin typeface="+mj-lt"/>
              </a:rPr>
            </a:br>
            <a:r>
              <a:rPr lang="pl-PL" sz="2000" b="0" i="0" dirty="0">
                <a:solidFill>
                  <a:srgbClr val="404040"/>
                </a:solidFill>
                <a:effectLst/>
                <a:latin typeface="+mj-lt"/>
              </a:rPr>
              <a:t>	</a:t>
            </a:r>
            <a:r>
              <a:rPr lang="pl-PL" sz="2000" b="1" i="0" dirty="0">
                <a:solidFill>
                  <a:srgbClr val="404040"/>
                </a:solidFill>
                <a:effectLst/>
                <a:latin typeface="+mj-lt"/>
              </a:rPr>
              <a:t>U</a:t>
            </a:r>
            <a:r>
              <a:rPr lang="pl-PL" sz="2000" b="0" i="0" dirty="0">
                <a:solidFill>
                  <a:srgbClr val="404040"/>
                </a:solidFill>
                <a:effectLst/>
                <a:latin typeface="+mj-lt"/>
              </a:rPr>
              <a:t> – napięcie elektryczne [V],</a:t>
            </a:r>
            <a:br>
              <a:rPr lang="pl-PL" sz="2000" b="0" i="0" dirty="0">
                <a:solidFill>
                  <a:srgbClr val="404040"/>
                </a:solidFill>
                <a:effectLst/>
                <a:latin typeface="+mj-lt"/>
              </a:rPr>
            </a:br>
            <a:r>
              <a:rPr lang="pl-PL" sz="2000" b="0" i="0" dirty="0">
                <a:solidFill>
                  <a:srgbClr val="404040"/>
                </a:solidFill>
                <a:effectLst/>
                <a:latin typeface="+mj-lt"/>
              </a:rPr>
              <a:t>	</a:t>
            </a:r>
            <a:r>
              <a:rPr lang="pl-PL" sz="2000" b="1" i="0" dirty="0">
                <a:solidFill>
                  <a:srgbClr val="404040"/>
                </a:solidFill>
                <a:effectLst/>
                <a:latin typeface="+mj-lt"/>
              </a:rPr>
              <a:t>I</a:t>
            </a:r>
            <a:r>
              <a:rPr lang="pl-PL" sz="2000" b="0" i="0" dirty="0">
                <a:solidFill>
                  <a:srgbClr val="404040"/>
                </a:solidFill>
                <a:effectLst/>
                <a:latin typeface="+mj-lt"/>
              </a:rPr>
              <a:t> – natężenie prądu elektrycznego [A],</a:t>
            </a:r>
            <a:br>
              <a:rPr lang="pl-PL" sz="2000" b="0" i="0" dirty="0">
                <a:solidFill>
                  <a:srgbClr val="404040"/>
                </a:solidFill>
                <a:effectLst/>
                <a:latin typeface="+mj-lt"/>
              </a:rPr>
            </a:br>
            <a:r>
              <a:rPr lang="pl-PL" sz="2000" b="0" i="0" dirty="0">
                <a:solidFill>
                  <a:srgbClr val="404040"/>
                </a:solidFill>
                <a:effectLst/>
                <a:latin typeface="+mj-lt"/>
              </a:rPr>
              <a:t>	</a:t>
            </a:r>
            <a:r>
              <a:rPr lang="pl-PL" sz="2000" b="1" i="0" dirty="0">
                <a:solidFill>
                  <a:srgbClr val="404040"/>
                </a:solidFill>
                <a:effectLst/>
                <a:latin typeface="+mj-lt"/>
              </a:rPr>
              <a:t>t</a:t>
            </a:r>
            <a:r>
              <a:rPr lang="pl-PL" sz="2000" b="0" i="0" dirty="0">
                <a:solidFill>
                  <a:srgbClr val="404040"/>
                </a:solidFill>
                <a:effectLst/>
                <a:latin typeface="+mj-lt"/>
              </a:rPr>
              <a:t> – czas przepływu prądu [s],</a:t>
            </a:r>
            <a:br>
              <a:rPr lang="pl-PL" sz="2000" b="0" i="0" dirty="0">
                <a:solidFill>
                  <a:srgbClr val="404040"/>
                </a:solidFill>
                <a:effectLst/>
                <a:latin typeface="+mj-lt"/>
              </a:rPr>
            </a:br>
            <a:r>
              <a:rPr lang="pl-PL" sz="2000" b="0" i="0" dirty="0">
                <a:solidFill>
                  <a:srgbClr val="404040"/>
                </a:solidFill>
                <a:effectLst/>
                <a:latin typeface="+mj-lt"/>
              </a:rPr>
              <a:t>	</a:t>
            </a:r>
            <a:r>
              <a:rPr lang="pl-PL" sz="2000" b="1" i="0" dirty="0">
                <a:solidFill>
                  <a:srgbClr val="404040"/>
                </a:solidFill>
                <a:effectLst/>
                <a:latin typeface="+mj-lt"/>
              </a:rPr>
              <a:t>P</a:t>
            </a:r>
            <a:r>
              <a:rPr lang="pl-PL" sz="2000" b="0" i="0" dirty="0">
                <a:solidFill>
                  <a:srgbClr val="404040"/>
                </a:solidFill>
                <a:effectLst/>
                <a:latin typeface="+mj-lt"/>
              </a:rPr>
              <a:t> – moc prądu elektrycznego [W].</a:t>
            </a:r>
          </a:p>
          <a:p>
            <a:pPr algn="l"/>
            <a:endParaRPr lang="pl-PL" sz="2000" b="0" i="0" dirty="0">
              <a:solidFill>
                <a:srgbClr val="404040"/>
              </a:solidFill>
              <a:effectLst/>
              <a:latin typeface="+mj-lt"/>
            </a:endParaRPr>
          </a:p>
          <a:p>
            <a:pPr algn="just"/>
            <a:r>
              <a:rPr lang="pl-PL" sz="2400" b="0" i="0" dirty="0">
                <a:solidFill>
                  <a:srgbClr val="404040"/>
                </a:solidFill>
                <a:effectLst/>
                <a:latin typeface="+mj-lt"/>
              </a:rPr>
              <a:t>Jednostką </a:t>
            </a:r>
            <a:r>
              <a:rPr lang="pl-PL" sz="2400" b="1" i="0" dirty="0">
                <a:solidFill>
                  <a:srgbClr val="404040"/>
                </a:solidFill>
                <a:effectLst/>
                <a:latin typeface="+mj-lt"/>
              </a:rPr>
              <a:t>energii elektrycznej </a:t>
            </a:r>
            <a:r>
              <a:rPr lang="pl-PL" sz="2400" b="0" i="0" dirty="0">
                <a:solidFill>
                  <a:srgbClr val="404040"/>
                </a:solidFill>
                <a:effectLst/>
                <a:latin typeface="+mj-lt"/>
              </a:rPr>
              <a:t>w układzie SI jest dżul (J), czyli watosekunda. Do określania zużycia energii elektrycznej stosuje się zazwyczaj kilowatogodziny (kWh) (1 kWh = 3,6 MJ) (1 MWh = 1000 kWh). </a:t>
            </a:r>
          </a:p>
        </p:txBody>
      </p:sp>
    </p:spTree>
    <p:extLst>
      <p:ext uri="{BB962C8B-B14F-4D97-AF65-F5344CB8AC3E}">
        <p14:creationId xmlns:p14="http://schemas.microsoft.com/office/powerpoint/2010/main" val="1255627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p:cNvSpPr>
          <p:nvPr>
            <p:ph/>
          </p:nvPr>
        </p:nvSpPr>
        <p:spPr>
          <a:xfrm>
            <a:off x="222840" y="84599"/>
            <a:ext cx="11400480" cy="6411801"/>
          </a:xfrm>
          <a:prstGeom prst="rect">
            <a:avLst/>
          </a:prstGeom>
          <a:noFill/>
          <a:ln w="0">
            <a:noFill/>
          </a:ln>
        </p:spPr>
        <p:txBody>
          <a:bodyPr lIns="91440" tIns="45720" rIns="91440" bIns="45720" anchor="t">
            <a:noAutofit/>
          </a:bodyPr>
          <a:lstStyle/>
          <a:p>
            <a:pPr marL="285750" indent="-285750" defTabSz="914400">
              <a:lnSpc>
                <a:spcPct val="90000"/>
              </a:lnSpc>
              <a:spcBef>
                <a:spcPts val="1001"/>
              </a:spcBef>
              <a:buFont typeface="Arial" panose="020B0604020202020204" pitchFamily="34" charset="0"/>
              <a:buChar char="•"/>
              <a:tabLst>
                <a:tab pos="0" algn="l"/>
              </a:tabLst>
            </a:pPr>
            <a:r>
              <a:rPr lang="pl-PL" sz="1600" b="0" u="sng" strike="noStrike" spc="-1" dirty="0">
                <a:solidFill>
                  <a:schemeClr val="dk1"/>
                </a:solidFill>
                <a:uFillTx/>
              </a:rPr>
              <a:t>W warunkach środowiskowych </a:t>
            </a:r>
            <a:r>
              <a:rPr lang="pl-PL" sz="1600" b="1" u="sng" strike="noStrike" spc="-1" dirty="0">
                <a:solidFill>
                  <a:schemeClr val="dk1"/>
                </a:solidFill>
                <a:uFillTx/>
              </a:rPr>
              <a:t>normalnych</a:t>
            </a:r>
            <a:r>
              <a:rPr lang="pl-PL" sz="1600" b="0" u="sng" strike="noStrike" spc="-1" dirty="0">
                <a:solidFill>
                  <a:schemeClr val="dk1"/>
                </a:solidFill>
                <a:uFillTx/>
              </a:rPr>
              <a:t> wartość napięcia dotykowego dopuszczalnego  długotrwale UL </a:t>
            </a:r>
            <a:r>
              <a:rPr lang="pl-PL" sz="1600" b="1" u="sng" strike="noStrike" spc="-1" dirty="0">
                <a:solidFill>
                  <a:schemeClr val="dk1"/>
                </a:solidFill>
                <a:uFillTx/>
              </a:rPr>
              <a:t>PN-HD 60364-4-41 </a:t>
            </a:r>
            <a:r>
              <a:rPr lang="pl-PL" sz="1600" b="0" u="sng" strike="noStrike" spc="-1" dirty="0">
                <a:solidFill>
                  <a:schemeClr val="dk1"/>
                </a:solidFill>
                <a:uFillTx/>
              </a:rPr>
              <a:t>wynosi:</a:t>
            </a:r>
            <a:endParaRPr lang="pl-PL" sz="1600" b="0" strike="noStrike" spc="-1" dirty="0">
              <a:solidFill>
                <a:schemeClr val="dk1"/>
              </a:solidFill>
            </a:endParaRPr>
          </a:p>
          <a:p>
            <a:pPr marL="685800" lvl="1" indent="-228600" algn="l" defTabSz="914400">
              <a:lnSpc>
                <a:spcPct val="90000"/>
              </a:lnSpc>
              <a:spcBef>
                <a:spcPts val="499"/>
              </a:spcBef>
              <a:buClr>
                <a:srgbClr val="000000"/>
              </a:buClr>
              <a:buFont typeface="Arial"/>
              <a:buChar char="•"/>
              <a:tabLst>
                <a:tab pos="0" algn="l"/>
              </a:tabLst>
            </a:pPr>
            <a:r>
              <a:rPr lang="pl-PL" sz="2800" b="1" strike="noStrike" spc="-1" dirty="0">
                <a:solidFill>
                  <a:schemeClr val="accent4">
                    <a:lumMod val="75000"/>
                  </a:schemeClr>
                </a:solidFill>
                <a:latin typeface="+mj-lt"/>
              </a:rPr>
              <a:t>50 V dla prądu przemiennego i</a:t>
            </a:r>
          </a:p>
          <a:p>
            <a:pPr marL="685800" lvl="1" indent="-228600" algn="l" defTabSz="914400">
              <a:lnSpc>
                <a:spcPct val="90000"/>
              </a:lnSpc>
              <a:spcBef>
                <a:spcPts val="499"/>
              </a:spcBef>
              <a:buClr>
                <a:srgbClr val="000000"/>
              </a:buClr>
              <a:buFont typeface="Arial"/>
              <a:buChar char="•"/>
              <a:tabLst>
                <a:tab pos="0" algn="l"/>
              </a:tabLst>
            </a:pPr>
            <a:r>
              <a:rPr lang="pl-PL" sz="2800" b="1" strike="noStrike" spc="-1" dirty="0">
                <a:solidFill>
                  <a:schemeClr val="accent4">
                    <a:lumMod val="75000"/>
                  </a:schemeClr>
                </a:solidFill>
                <a:latin typeface="+mj-lt"/>
              </a:rPr>
              <a:t>120 V dla prądu stałego</a:t>
            </a:r>
            <a:endParaRPr lang="pl-PL" sz="2800" b="1" strike="noStrike" spc="-1" dirty="0">
              <a:solidFill>
                <a:schemeClr val="accent2">
                  <a:lumMod val="75000"/>
                </a:schemeClr>
              </a:solidFill>
              <a:latin typeface="+mj-lt"/>
            </a:endParaRPr>
          </a:p>
          <a:p>
            <a:pPr indent="0" defTabSz="914400">
              <a:lnSpc>
                <a:spcPct val="90000"/>
              </a:lnSpc>
              <a:spcBef>
                <a:spcPts val="1001"/>
              </a:spcBef>
              <a:buNone/>
              <a:tabLst>
                <a:tab pos="0" algn="l"/>
              </a:tabLst>
            </a:pPr>
            <a:r>
              <a:rPr lang="pl-PL" sz="1600" b="0" strike="noStrike" spc="-1" dirty="0">
                <a:solidFill>
                  <a:schemeClr val="dk1"/>
                </a:solidFill>
              </a:rPr>
              <a:t>          Do środowisk o warunkach normalnych zalicza się lokale mieszkalne i </a:t>
            </a:r>
          </a:p>
          <a:p>
            <a:pPr indent="0" defTabSz="914400">
              <a:lnSpc>
                <a:spcPct val="90000"/>
              </a:lnSpc>
              <a:spcBef>
                <a:spcPts val="1001"/>
              </a:spcBef>
              <a:buNone/>
              <a:tabLst>
                <a:tab pos="0" algn="l"/>
              </a:tabLst>
            </a:pPr>
            <a:r>
              <a:rPr lang="pl-PL" sz="1600" b="0" strike="noStrike" spc="-1" dirty="0">
                <a:solidFill>
                  <a:schemeClr val="dk1"/>
                </a:solidFill>
              </a:rPr>
              <a:t>          biurowe, sale widowiskowe i teatralne, klasy szkolne</a:t>
            </a:r>
          </a:p>
          <a:p>
            <a:pPr indent="0" defTabSz="914400">
              <a:lnSpc>
                <a:spcPct val="90000"/>
              </a:lnSpc>
              <a:spcBef>
                <a:spcPts val="1001"/>
              </a:spcBef>
              <a:buNone/>
              <a:tabLst>
                <a:tab pos="0" algn="l"/>
              </a:tabLst>
            </a:pPr>
            <a:endParaRPr lang="pl-PL" sz="1600" b="0" strike="noStrike" spc="-1" dirty="0">
              <a:solidFill>
                <a:schemeClr val="dk1"/>
              </a:solidFill>
            </a:endParaRPr>
          </a:p>
          <a:p>
            <a:pPr marL="285750" indent="-285750" defTabSz="914400">
              <a:lnSpc>
                <a:spcPct val="90000"/>
              </a:lnSpc>
              <a:spcBef>
                <a:spcPts val="1001"/>
              </a:spcBef>
              <a:buFont typeface="Arial" panose="020B0604020202020204" pitchFamily="34" charset="0"/>
              <a:buChar char="•"/>
              <a:tabLst>
                <a:tab pos="0" algn="l"/>
              </a:tabLst>
            </a:pPr>
            <a:r>
              <a:rPr lang="pl-PL" sz="1600" b="0" u="sng" strike="noStrike" spc="-1" dirty="0">
                <a:solidFill>
                  <a:schemeClr val="dk1"/>
                </a:solidFill>
                <a:uFillTx/>
              </a:rPr>
              <a:t>W warunkach środowiskowych </a:t>
            </a:r>
            <a:r>
              <a:rPr lang="pl-PL" sz="1600" b="1" u="sng" strike="noStrike" spc="-1" dirty="0">
                <a:solidFill>
                  <a:schemeClr val="dk1"/>
                </a:solidFill>
                <a:uFillTx/>
              </a:rPr>
              <a:t>szczególnych</a:t>
            </a:r>
            <a:r>
              <a:rPr lang="pl-PL" sz="1600" b="0" u="sng" strike="noStrike" spc="-1" dirty="0">
                <a:solidFill>
                  <a:schemeClr val="dk1"/>
                </a:solidFill>
                <a:uFillTx/>
              </a:rPr>
              <a:t> (o zwiększonym zagrożeniu) </a:t>
            </a:r>
          </a:p>
          <a:p>
            <a:pPr indent="0" defTabSz="914400">
              <a:lnSpc>
                <a:spcPct val="90000"/>
              </a:lnSpc>
              <a:spcBef>
                <a:spcPts val="1001"/>
              </a:spcBef>
              <a:buNone/>
              <a:tabLst>
                <a:tab pos="0" algn="l"/>
              </a:tabLst>
            </a:pPr>
            <a:r>
              <a:rPr lang="pl-PL" sz="1600" b="0" u="sng" strike="noStrike" spc="-1" dirty="0">
                <a:solidFill>
                  <a:schemeClr val="dk1"/>
                </a:solidFill>
                <a:uFillTx/>
              </a:rPr>
              <a:t>wartość napięcia dotykowego dopuszczalnego długotrwale UL wynosi:</a:t>
            </a:r>
            <a:endParaRPr lang="pl-PL" sz="1600" b="1" strike="noStrike" spc="-1" dirty="0">
              <a:solidFill>
                <a:schemeClr val="dk1"/>
              </a:solidFill>
            </a:endParaRPr>
          </a:p>
          <a:p>
            <a:pPr marL="685800" lvl="1" indent="-228600" algn="l" defTabSz="914400">
              <a:lnSpc>
                <a:spcPct val="90000"/>
              </a:lnSpc>
              <a:spcBef>
                <a:spcPts val="499"/>
              </a:spcBef>
              <a:buClr>
                <a:srgbClr val="000000"/>
              </a:buClr>
              <a:buFont typeface="Arial"/>
              <a:buChar char="•"/>
              <a:tabLst>
                <a:tab pos="0" algn="l"/>
              </a:tabLst>
            </a:pPr>
            <a:r>
              <a:rPr lang="pl-PL" sz="2800" b="1" strike="noStrike" spc="-1" dirty="0">
                <a:solidFill>
                  <a:schemeClr val="accent6">
                    <a:lumMod val="75000"/>
                  </a:schemeClr>
                </a:solidFill>
                <a:latin typeface="+mj-lt"/>
              </a:rPr>
              <a:t>25 V dla prądu przemiennego i</a:t>
            </a:r>
          </a:p>
          <a:p>
            <a:pPr marL="685800" lvl="1" indent="-228600" algn="l" defTabSz="914400">
              <a:lnSpc>
                <a:spcPct val="90000"/>
              </a:lnSpc>
              <a:spcBef>
                <a:spcPts val="499"/>
              </a:spcBef>
              <a:buClr>
                <a:srgbClr val="000000"/>
              </a:buClr>
              <a:buFont typeface="Arial"/>
              <a:buChar char="•"/>
              <a:tabLst>
                <a:tab pos="0" algn="l"/>
              </a:tabLst>
            </a:pPr>
            <a:r>
              <a:rPr lang="pl-PL" sz="2800" b="1" strike="noStrike" spc="-1" dirty="0">
                <a:solidFill>
                  <a:schemeClr val="accent6">
                    <a:lumMod val="75000"/>
                  </a:schemeClr>
                </a:solidFill>
                <a:latin typeface="+mj-lt"/>
              </a:rPr>
              <a:t>60 V dla prądu stałego</a:t>
            </a:r>
          </a:p>
          <a:p>
            <a:pPr indent="0" defTabSz="914400">
              <a:lnSpc>
                <a:spcPct val="100000"/>
              </a:lnSpc>
              <a:spcBef>
                <a:spcPts val="1001"/>
              </a:spcBef>
              <a:buNone/>
              <a:tabLst>
                <a:tab pos="0" algn="l"/>
              </a:tabLst>
            </a:pPr>
            <a:r>
              <a:rPr lang="pl-PL" sz="1600" b="0" strike="noStrike" spc="-1" dirty="0">
                <a:solidFill>
                  <a:schemeClr val="dk1"/>
                </a:solidFill>
              </a:rPr>
              <a:t>        Do środowisk o zwiększonym zagrożeniu zalicza się łazienki i natryski, sauny, pomieszczenia dla zwierząt domowych, bloki</a:t>
            </a:r>
          </a:p>
          <a:p>
            <a:pPr indent="0" defTabSz="914400">
              <a:lnSpc>
                <a:spcPct val="100000"/>
              </a:lnSpc>
              <a:spcBef>
                <a:spcPts val="1001"/>
              </a:spcBef>
              <a:buNone/>
              <a:tabLst>
                <a:tab pos="0" algn="l"/>
              </a:tabLst>
            </a:pPr>
            <a:r>
              <a:rPr lang="pl-PL" sz="1600" b="0" strike="noStrike" spc="-1" dirty="0">
                <a:solidFill>
                  <a:schemeClr val="dk1"/>
                </a:solidFill>
              </a:rPr>
              <a:t>        operacyjne szpitali, hydrofornie, przestrzenie ograniczone powierzchniami przewodzącymi, kanały rewizyjne, kempingi, tereny </a:t>
            </a:r>
          </a:p>
          <a:p>
            <a:pPr indent="0" defTabSz="914400">
              <a:lnSpc>
                <a:spcPct val="100000"/>
              </a:lnSpc>
              <a:spcBef>
                <a:spcPts val="1001"/>
              </a:spcBef>
              <a:buNone/>
              <a:tabLst>
                <a:tab pos="0" algn="l"/>
              </a:tabLst>
            </a:pPr>
            <a:r>
              <a:rPr lang="pl-PL" sz="1600" b="0" strike="noStrike" spc="-1" dirty="0">
                <a:solidFill>
                  <a:schemeClr val="dk1"/>
                </a:solidFill>
              </a:rPr>
              <a:t>        budowy i rozbiórki, tereny otwarte itp.</a:t>
            </a:r>
          </a:p>
          <a:p>
            <a:pPr marL="342900" indent="-342900" defTabSz="914400">
              <a:lnSpc>
                <a:spcPct val="90000"/>
              </a:lnSpc>
              <a:spcBef>
                <a:spcPts val="1001"/>
              </a:spcBef>
              <a:buFont typeface="Arial" panose="020B0604020202020204" pitchFamily="34" charset="0"/>
              <a:buChar char="•"/>
              <a:tabLst>
                <a:tab pos="0" algn="l"/>
              </a:tabLst>
            </a:pPr>
            <a:r>
              <a:rPr lang="pl-PL" sz="2000" b="0" strike="noStrike" spc="-1" dirty="0">
                <a:solidFill>
                  <a:schemeClr val="dk1"/>
                </a:solidFill>
              </a:rPr>
              <a:t>W warunkach środowiskowych specjalnych – zagrożenie porażeniem prądem elektrycznym może nastąpić przy zetknięciu się ciała ludzkiego zanurzonego w wodzie z elementami znajdującymi się pod napięciem, wartość </a:t>
            </a:r>
            <a:r>
              <a:rPr lang="pl-PL" sz="2000" b="1" strike="noStrike" spc="-1" dirty="0">
                <a:solidFill>
                  <a:schemeClr val="dk1"/>
                </a:solidFill>
              </a:rPr>
              <a:t>napięcia dotykowego dopuszczalnego długotrwale</a:t>
            </a:r>
            <a:r>
              <a:rPr lang="pl-PL" sz="2000" b="0" strike="noStrike" spc="-1" dirty="0">
                <a:solidFill>
                  <a:schemeClr val="dk1"/>
                </a:solidFill>
              </a:rPr>
              <a:t> UL wynosi </a:t>
            </a:r>
            <a:r>
              <a:rPr lang="pl-PL" sz="2000" b="1" strike="noStrike" spc="-1" dirty="0">
                <a:solidFill>
                  <a:schemeClr val="dk1"/>
                </a:solidFill>
              </a:rPr>
              <a:t>12 V</a:t>
            </a:r>
            <a:r>
              <a:rPr lang="pl-PL" sz="2000" b="0" strike="noStrike" spc="-1" dirty="0">
                <a:solidFill>
                  <a:schemeClr val="dk1"/>
                </a:solidFill>
              </a:rPr>
              <a:t> dla prądu przemiennego i </a:t>
            </a:r>
            <a:r>
              <a:rPr lang="pl-PL" sz="2000" b="1" strike="noStrike" spc="-1" dirty="0">
                <a:solidFill>
                  <a:schemeClr val="dk1"/>
                </a:solidFill>
              </a:rPr>
              <a:t>30 V</a:t>
            </a:r>
            <a:r>
              <a:rPr lang="pl-PL" sz="2000" b="0" strike="noStrike" spc="-1" dirty="0">
                <a:solidFill>
                  <a:schemeClr val="dk1"/>
                </a:solidFill>
              </a:rPr>
              <a:t> dla prądu stałego.</a:t>
            </a:r>
            <a:endParaRPr lang="pl-PL" sz="1800" b="0" strike="noStrike" spc="-1" dirty="0">
              <a:solidFill>
                <a:schemeClr val="dk1"/>
              </a:solidFill>
            </a:endParaRPr>
          </a:p>
        </p:txBody>
      </p:sp>
      <p:pic>
        <p:nvPicPr>
          <p:cNvPr id="4" name="Obraz 3" descr="Obraz zawierający tekst, linia, zrzut ekranu, Wykres&#10;&#10;Opis wygenerowany automatycznie">
            <a:extLst>
              <a:ext uri="{FF2B5EF4-FFF2-40B4-BE49-F238E27FC236}">
                <a16:creationId xmlns:a16="http://schemas.microsoft.com/office/drawing/2014/main" id="{642637DD-84B7-AFE6-04AF-7AA26AFA346A}"/>
              </a:ext>
            </a:extLst>
          </p:cNvPr>
          <p:cNvPicPr>
            <a:picLocks noChangeAspect="1"/>
          </p:cNvPicPr>
          <p:nvPr/>
        </p:nvPicPr>
        <p:blipFill>
          <a:blip r:embed="rId2"/>
          <a:stretch>
            <a:fillRect/>
          </a:stretch>
        </p:blipFill>
        <p:spPr>
          <a:xfrm>
            <a:off x="6453873" y="496854"/>
            <a:ext cx="5629270" cy="3377562"/>
          </a:xfrm>
          <a:prstGeom prst="rect">
            <a:avLst/>
          </a:prstGeom>
        </p:spPr>
      </p:pic>
      <p:sp>
        <p:nvSpPr>
          <p:cNvPr id="3" name="pole tekstowe 2">
            <a:extLst>
              <a:ext uri="{FF2B5EF4-FFF2-40B4-BE49-F238E27FC236}">
                <a16:creationId xmlns:a16="http://schemas.microsoft.com/office/drawing/2014/main" id="{C67A9D5F-625D-C609-036B-4189FBBA40BD}"/>
              </a:ext>
            </a:extLst>
          </p:cNvPr>
          <p:cNvSpPr txBox="1"/>
          <p:nvPr/>
        </p:nvSpPr>
        <p:spPr>
          <a:xfrm>
            <a:off x="6668966" y="6496401"/>
            <a:ext cx="6093068" cy="276999"/>
          </a:xfrm>
          <a:prstGeom prst="rect">
            <a:avLst/>
          </a:prstGeom>
          <a:noFill/>
        </p:spPr>
        <p:txBody>
          <a:bodyPr wrap="square">
            <a:spAutoFit/>
          </a:bodyPr>
          <a:lstStyle/>
          <a:p>
            <a:r>
              <a:rPr lang="pl-PL" sz="1200" dirty="0"/>
              <a:t>https://elportal.pl/kursy/podstawy-elektronikik/2856-rodzaje-regulatorow-napiecia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A3A78661-53B5-195D-F467-BED6596D9AC8}"/>
              </a:ext>
            </a:extLst>
          </p:cNvPr>
          <p:cNvSpPr>
            <a:spLocks noGrp="1"/>
          </p:cNvSpPr>
          <p:nvPr>
            <p:ph type="sldNum" idx="12"/>
          </p:nvPr>
        </p:nvSpPr>
        <p:spPr/>
        <p:txBody>
          <a:bodyPr/>
          <a:lstStyle/>
          <a:p>
            <a:fld id="{50826837-FFAC-463B-930D-57E9AD77BA72}" type="slidenum">
              <a:rPr lang="pl-PL" smtClean="0"/>
              <a:t>22</a:t>
            </a:fld>
            <a:endParaRPr lang="pl-PL"/>
          </a:p>
        </p:txBody>
      </p:sp>
      <p:sp>
        <p:nvSpPr>
          <p:cNvPr id="6" name="pole tekstowe 5">
            <a:extLst>
              <a:ext uri="{FF2B5EF4-FFF2-40B4-BE49-F238E27FC236}">
                <a16:creationId xmlns:a16="http://schemas.microsoft.com/office/drawing/2014/main" id="{20303657-C042-BE29-4EAC-4E73F832D9D9}"/>
              </a:ext>
            </a:extLst>
          </p:cNvPr>
          <p:cNvSpPr txBox="1"/>
          <p:nvPr/>
        </p:nvSpPr>
        <p:spPr>
          <a:xfrm>
            <a:off x="838200" y="6538912"/>
            <a:ext cx="9726104" cy="261610"/>
          </a:xfrm>
          <a:prstGeom prst="rect">
            <a:avLst/>
          </a:prstGeom>
          <a:noFill/>
        </p:spPr>
        <p:txBody>
          <a:bodyPr wrap="square">
            <a:spAutoFit/>
          </a:bodyPr>
          <a:lstStyle/>
          <a:p>
            <a:r>
              <a:rPr lang="pl-PL" sz="1100" dirty="0"/>
              <a:t>https://www.linkedin.com/posts/tomekparol_ciekawostka-z-kalendarzyka-1937-oto-r%C3%B3%C5%BCne-activity-7199464685325209600-SQ2s/?originalSubdomain=pl</a:t>
            </a:r>
          </a:p>
        </p:txBody>
      </p:sp>
      <p:pic>
        <p:nvPicPr>
          <p:cNvPr id="10" name="Obraz 9">
            <a:extLst>
              <a:ext uri="{FF2B5EF4-FFF2-40B4-BE49-F238E27FC236}">
                <a16:creationId xmlns:a16="http://schemas.microsoft.com/office/drawing/2014/main" id="{35FDD6FD-73F1-B7EE-6A15-BCB045333A30}"/>
              </a:ext>
            </a:extLst>
          </p:cNvPr>
          <p:cNvPicPr>
            <a:picLocks noChangeAspect="1"/>
          </p:cNvPicPr>
          <p:nvPr/>
        </p:nvPicPr>
        <p:blipFill>
          <a:blip r:embed="rId2"/>
          <a:stretch>
            <a:fillRect/>
          </a:stretch>
        </p:blipFill>
        <p:spPr>
          <a:xfrm>
            <a:off x="6523349" y="136524"/>
            <a:ext cx="4068728" cy="6357387"/>
          </a:xfrm>
          <a:prstGeom prst="rect">
            <a:avLst/>
          </a:prstGeom>
        </p:spPr>
      </p:pic>
      <p:sp>
        <p:nvSpPr>
          <p:cNvPr id="12" name="pole tekstowe 11">
            <a:extLst>
              <a:ext uri="{FF2B5EF4-FFF2-40B4-BE49-F238E27FC236}">
                <a16:creationId xmlns:a16="http://schemas.microsoft.com/office/drawing/2014/main" id="{B8CBD41B-082D-870D-A7EE-A3BA8E434BA0}"/>
              </a:ext>
            </a:extLst>
          </p:cNvPr>
          <p:cNvSpPr txBox="1"/>
          <p:nvPr/>
        </p:nvSpPr>
        <p:spPr>
          <a:xfrm>
            <a:off x="428921" y="364089"/>
            <a:ext cx="6094428" cy="830997"/>
          </a:xfrm>
          <a:prstGeom prst="rect">
            <a:avLst/>
          </a:prstGeom>
          <a:noFill/>
        </p:spPr>
        <p:txBody>
          <a:bodyPr wrap="square">
            <a:spAutoFit/>
          </a:bodyPr>
          <a:lstStyle/>
          <a:p>
            <a:r>
              <a:rPr lang="pl-PL" sz="2400" b="1" i="0" dirty="0">
                <a:effectLst/>
                <a:latin typeface="-apple-system"/>
              </a:rPr>
              <a:t>Ciekawostka z kalendarzyka 1937</a:t>
            </a:r>
            <a:endParaRPr lang="pl-PL" sz="2400" b="1" dirty="0">
              <a:latin typeface="-apple-system"/>
            </a:endParaRPr>
          </a:p>
          <a:p>
            <a:r>
              <a:rPr lang="pl-PL" sz="2400" b="1" i="0" dirty="0">
                <a:effectLst/>
                <a:latin typeface="-apple-system"/>
              </a:rPr>
              <a:t>różne szybkości podane w m/s</a:t>
            </a:r>
            <a:endParaRPr lang="pl-PL" sz="2400" b="1" dirty="0"/>
          </a:p>
        </p:txBody>
      </p:sp>
    </p:spTree>
    <p:extLst>
      <p:ext uri="{BB962C8B-B14F-4D97-AF65-F5344CB8AC3E}">
        <p14:creationId xmlns:p14="http://schemas.microsoft.com/office/powerpoint/2010/main" val="3390777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10080F2-5A86-C331-C27B-C3D8EC06753F}"/>
              </a:ext>
            </a:extLst>
          </p:cNvPr>
          <p:cNvSpPr>
            <a:spLocks noGrp="1"/>
          </p:cNvSpPr>
          <p:nvPr>
            <p:ph type="sldNum" sz="quarter" idx="12"/>
          </p:nvPr>
        </p:nvSpPr>
        <p:spPr/>
        <p:txBody>
          <a:bodyPr/>
          <a:lstStyle/>
          <a:p>
            <a:fld id="{B13EF961-FCAC-4A9A-A9A0-C51400629BF4}" type="slidenum">
              <a:rPr lang="pl-PL" smtClean="0"/>
              <a:t>23</a:t>
            </a:fld>
            <a:endParaRPr lang="pl-PL"/>
          </a:p>
        </p:txBody>
      </p:sp>
      <p:sp>
        <p:nvSpPr>
          <p:cNvPr id="5" name="Tytuł 4">
            <a:extLst>
              <a:ext uri="{FF2B5EF4-FFF2-40B4-BE49-F238E27FC236}">
                <a16:creationId xmlns:a16="http://schemas.microsoft.com/office/drawing/2014/main" id="{7D7A67F0-3B49-412E-949B-54537F690454}"/>
              </a:ext>
            </a:extLst>
          </p:cNvPr>
          <p:cNvSpPr>
            <a:spLocks noGrp="1"/>
          </p:cNvSpPr>
          <p:nvPr>
            <p:ph type="title"/>
          </p:nvPr>
        </p:nvSpPr>
        <p:spPr>
          <a:xfrm>
            <a:off x="1107830" y="256032"/>
            <a:ext cx="6840416" cy="4965192"/>
          </a:xfrm>
        </p:spPr>
        <p:txBody>
          <a:bodyPr/>
          <a:lstStyle/>
          <a:p>
            <a:r>
              <a:rPr lang="pl-PL" b="1" dirty="0"/>
              <a:t>II</a:t>
            </a:r>
            <a:r>
              <a:rPr lang="pl-PL" dirty="0"/>
              <a:t> </a:t>
            </a:r>
            <a:br>
              <a:rPr lang="pl-PL" dirty="0"/>
            </a:br>
            <a:r>
              <a:rPr lang="pl-PL" b="1" dirty="0"/>
              <a:t>Instalacje elektryczne w budownictwie mieszkaniowym</a:t>
            </a:r>
          </a:p>
        </p:txBody>
      </p:sp>
      <p:pic>
        <p:nvPicPr>
          <p:cNvPr id="13" name="Obraz 12">
            <a:extLst>
              <a:ext uri="{FF2B5EF4-FFF2-40B4-BE49-F238E27FC236}">
                <a16:creationId xmlns:a16="http://schemas.microsoft.com/office/drawing/2014/main" id="{8F7EC719-09F9-8EEC-A50E-8782E0390A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34375" y="0"/>
            <a:ext cx="3857625" cy="6858000"/>
          </a:xfrm>
          <a:prstGeom prst="rect">
            <a:avLst/>
          </a:prstGeom>
        </p:spPr>
      </p:pic>
      <p:sp>
        <p:nvSpPr>
          <p:cNvPr id="4" name="pole tekstowe 3">
            <a:extLst>
              <a:ext uri="{FF2B5EF4-FFF2-40B4-BE49-F238E27FC236}">
                <a16:creationId xmlns:a16="http://schemas.microsoft.com/office/drawing/2014/main" id="{F9822167-98F3-67A0-825A-519F1BC87990}"/>
              </a:ext>
            </a:extLst>
          </p:cNvPr>
          <p:cNvSpPr txBox="1"/>
          <p:nvPr/>
        </p:nvSpPr>
        <p:spPr>
          <a:xfrm>
            <a:off x="5375564" y="6397323"/>
            <a:ext cx="3964709" cy="261610"/>
          </a:xfrm>
          <a:prstGeom prst="rect">
            <a:avLst/>
          </a:prstGeom>
          <a:noFill/>
        </p:spPr>
        <p:txBody>
          <a:bodyPr wrap="square">
            <a:spAutoFit/>
          </a:bodyPr>
          <a:lstStyle/>
          <a:p>
            <a:r>
              <a:rPr lang="pl-PL" sz="1100" dirty="0"/>
              <a:t>Źródło: Zdjęcie autora Ludwik Osmólski</a:t>
            </a:r>
          </a:p>
        </p:txBody>
      </p:sp>
    </p:spTree>
    <p:extLst>
      <p:ext uri="{BB962C8B-B14F-4D97-AF65-F5344CB8AC3E}">
        <p14:creationId xmlns:p14="http://schemas.microsoft.com/office/powerpoint/2010/main" val="2807333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91F9371-6721-6C00-EC25-C0BA589F8047}"/>
              </a:ext>
            </a:extLst>
          </p:cNvPr>
          <p:cNvSpPr txBox="1"/>
          <p:nvPr/>
        </p:nvSpPr>
        <p:spPr>
          <a:xfrm>
            <a:off x="446050" y="178420"/>
            <a:ext cx="11106614" cy="4216539"/>
          </a:xfrm>
          <a:prstGeom prst="rect">
            <a:avLst/>
          </a:prstGeom>
          <a:noFill/>
        </p:spPr>
        <p:txBody>
          <a:bodyPr wrap="square">
            <a:spAutoFit/>
          </a:bodyPr>
          <a:lstStyle/>
          <a:p>
            <a:pPr lvl="0" algn="just">
              <a:tabLst>
                <a:tab pos="630555" algn="l"/>
                <a:tab pos="1350010" algn="l"/>
                <a:tab pos="2249805" algn="l"/>
                <a:tab pos="2700020" algn="l"/>
                <a:tab pos="3150235" algn="l"/>
                <a:tab pos="3599815" algn="l"/>
                <a:tab pos="4050030" algn="l"/>
                <a:tab pos="4500245" algn="l"/>
                <a:tab pos="4949825" algn="l"/>
                <a:tab pos="5400040" algn="l"/>
              </a:tabLst>
            </a:pPr>
            <a:r>
              <a:rPr lang="pl-PL" sz="2400" b="1" dirty="0">
                <a:solidFill>
                  <a:srgbClr val="000000"/>
                </a:solidFill>
                <a:effectLst/>
                <a:ea typeface="ヒラギノ角ゴ Pro W3"/>
                <a:cs typeface="Times New Roman" panose="02020603050405020304" pitchFamily="18" charset="0"/>
              </a:rPr>
              <a:t>Wprowadzenie do instalacji elektrycznych</a:t>
            </a:r>
          </a:p>
          <a:p>
            <a:pPr marL="342900" lvl="0" indent="-342900" algn="just">
              <a:buFont typeface="Cambria" panose="02040503050406030204" pitchFamily="18" charset="0"/>
              <a:buAutoNum type="arabicPeriod"/>
              <a:tabLst>
                <a:tab pos="630555" algn="l"/>
                <a:tab pos="1350010" algn="l"/>
                <a:tab pos="2249805" algn="l"/>
                <a:tab pos="2700020" algn="l"/>
                <a:tab pos="3150235" algn="l"/>
                <a:tab pos="3599815" algn="l"/>
                <a:tab pos="4050030" algn="l"/>
                <a:tab pos="4500245" algn="l"/>
                <a:tab pos="4949825" algn="l"/>
                <a:tab pos="5400040" algn="l"/>
              </a:tabLst>
            </a:pPr>
            <a:endParaRPr lang="pl-PL" sz="2400" dirty="0">
              <a:solidFill>
                <a:srgbClr val="000000"/>
              </a:solidFill>
              <a:effectLst/>
              <a:ea typeface="ヒラギノ角ゴ Pro W3"/>
              <a:cs typeface="Times New Roman" panose="02020603050405020304" pitchFamily="18" charset="0"/>
            </a:endParaRPr>
          </a:p>
          <a:p>
            <a:pPr algn="just">
              <a:buNone/>
              <a:tabLst>
                <a:tab pos="899795" algn="l"/>
                <a:tab pos="1350010" algn="l"/>
                <a:tab pos="2249805" algn="l"/>
                <a:tab pos="2700020" algn="l"/>
                <a:tab pos="3150235" algn="l"/>
                <a:tab pos="3599815" algn="l"/>
                <a:tab pos="4050030" algn="l"/>
                <a:tab pos="4500245" algn="l"/>
                <a:tab pos="4949825" algn="l"/>
                <a:tab pos="5400040" algn="l"/>
              </a:tabLst>
            </a:pPr>
            <a:r>
              <a:rPr lang="pl-PL" sz="2400" dirty="0">
                <a:solidFill>
                  <a:srgbClr val="000000"/>
                </a:solidFill>
                <a:effectLst/>
                <a:ea typeface="ヒラギノ角ゴ Pro W3"/>
                <a:cs typeface="Times New Roman" panose="02020603050405020304" pitchFamily="18" charset="0"/>
              </a:rPr>
              <a:t>Instalacja elektryczna jest to część sieci niskiego napięcia stanowiąca zespół urządzeń, aparatów oraz osprzętu elektrotechnicznego niskiego napięcia wraz z okablowaniem znajdującym się w budynku. Jej zadaniem jest zapewnienie odbiorcom ciągłej dostawy energii elektrycznej w sposób niezawodny oraz bezpieczny dla użytkowników. Na instalację elektryczną składają się następujące elementy:</a:t>
            </a:r>
          </a:p>
          <a:p>
            <a:pPr marL="342900" lvl="0" indent="-342900" algn="just">
              <a:buFont typeface="Symbol" panose="05050102010706020507" pitchFamily="18" charset="2"/>
              <a:buChar char=""/>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2400" dirty="0">
                <a:solidFill>
                  <a:srgbClr val="000000"/>
                </a:solidFill>
                <a:effectLst/>
                <a:ea typeface="ヒラギノ角ゴ Pro W3"/>
                <a:cs typeface="Times New Roman" panose="02020603050405020304" pitchFamily="18" charset="0"/>
              </a:rPr>
              <a:t>złącze instalacji elektrycznej,</a:t>
            </a:r>
          </a:p>
          <a:p>
            <a:pPr marL="342900" lvl="0" indent="-342900" algn="just">
              <a:buFont typeface="Symbol" panose="05050102010706020507" pitchFamily="18" charset="2"/>
              <a:buChar char=""/>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2400" dirty="0">
                <a:solidFill>
                  <a:srgbClr val="000000"/>
                </a:solidFill>
                <a:effectLst/>
                <a:ea typeface="ヒラギノ角ゴ Pro W3"/>
                <a:cs typeface="Times New Roman" panose="02020603050405020304" pitchFamily="18" charset="0"/>
              </a:rPr>
              <a:t>wewnętrzna linia zasilająca (WLZ),</a:t>
            </a:r>
          </a:p>
          <a:p>
            <a:pPr marL="342900" lvl="0" indent="-342900" algn="just">
              <a:buFont typeface="Symbol" panose="05050102010706020507" pitchFamily="18" charset="2"/>
              <a:buChar char=""/>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2400" dirty="0">
                <a:solidFill>
                  <a:srgbClr val="000000"/>
                </a:solidFill>
                <a:effectLst/>
                <a:ea typeface="ヒラギノ角ゴ Pro W3"/>
                <a:cs typeface="Times New Roman" panose="02020603050405020304" pitchFamily="18" charset="0"/>
              </a:rPr>
              <a:t>rozdzielnica,</a:t>
            </a:r>
          </a:p>
          <a:p>
            <a:pPr marL="342900" lvl="0" indent="-342900" algn="just">
              <a:buFont typeface="Symbol" panose="05050102010706020507" pitchFamily="18" charset="2"/>
              <a:buChar char=""/>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2400" dirty="0">
                <a:solidFill>
                  <a:srgbClr val="000000"/>
                </a:solidFill>
                <a:effectLst/>
                <a:ea typeface="ヒラギノ角ゴ Pro W3"/>
                <a:cs typeface="Times New Roman" panose="02020603050405020304" pitchFamily="18" charset="0"/>
              </a:rPr>
              <a:t>instalacje odbiorcze w pomieszczeniach. </a:t>
            </a:r>
          </a:p>
        </p:txBody>
      </p:sp>
      <p:sp>
        <p:nvSpPr>
          <p:cNvPr id="2" name="Symbol zastępczy numeru slajdu 1">
            <a:extLst>
              <a:ext uri="{FF2B5EF4-FFF2-40B4-BE49-F238E27FC236}">
                <a16:creationId xmlns:a16="http://schemas.microsoft.com/office/drawing/2014/main" id="{20825D9B-8EF6-65A9-0C95-4D4DA5B394BF}"/>
              </a:ext>
            </a:extLst>
          </p:cNvPr>
          <p:cNvSpPr>
            <a:spLocks noGrp="1"/>
          </p:cNvSpPr>
          <p:nvPr>
            <p:ph type="sldNum" sz="quarter" idx="12"/>
          </p:nvPr>
        </p:nvSpPr>
        <p:spPr/>
        <p:txBody>
          <a:bodyPr/>
          <a:lstStyle/>
          <a:p>
            <a:fld id="{B13EF961-FCAC-4A9A-A9A0-C51400629BF4}" type="slidenum">
              <a:rPr lang="pl-PL" smtClean="0"/>
              <a:t>24</a:t>
            </a:fld>
            <a:endParaRPr lang="pl-PL"/>
          </a:p>
        </p:txBody>
      </p:sp>
      <p:pic>
        <p:nvPicPr>
          <p:cNvPr id="9" name="Obraz 8">
            <a:extLst>
              <a:ext uri="{FF2B5EF4-FFF2-40B4-BE49-F238E27FC236}">
                <a16:creationId xmlns:a16="http://schemas.microsoft.com/office/drawing/2014/main" id="{EE3FED8A-F836-81AF-4F47-5DF93BF8CA60}"/>
              </a:ext>
            </a:extLst>
          </p:cNvPr>
          <p:cNvPicPr>
            <a:picLocks noChangeAspect="1"/>
          </p:cNvPicPr>
          <p:nvPr/>
        </p:nvPicPr>
        <p:blipFill>
          <a:blip r:embed="rId2"/>
          <a:stretch>
            <a:fillRect/>
          </a:stretch>
        </p:blipFill>
        <p:spPr>
          <a:xfrm>
            <a:off x="6899577" y="3185623"/>
            <a:ext cx="4538897" cy="3004162"/>
          </a:xfrm>
          <a:prstGeom prst="rect">
            <a:avLst/>
          </a:prstGeom>
        </p:spPr>
      </p:pic>
    </p:spTree>
    <p:extLst>
      <p:ext uri="{BB962C8B-B14F-4D97-AF65-F5344CB8AC3E}">
        <p14:creationId xmlns:p14="http://schemas.microsoft.com/office/powerpoint/2010/main" val="3298990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diagram, szkic, Plan&#10;&#10;Opis wygenerowany automatycznie">
            <a:extLst>
              <a:ext uri="{FF2B5EF4-FFF2-40B4-BE49-F238E27FC236}">
                <a16:creationId xmlns:a16="http://schemas.microsoft.com/office/drawing/2014/main" id="{EDF1AC78-93CE-8003-0434-92C4E81CA5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52784" y="601774"/>
            <a:ext cx="9479338" cy="5040350"/>
          </a:xfrm>
          <a:prstGeom prst="rect">
            <a:avLst/>
          </a:prstGeom>
          <a:noFill/>
          <a:ln>
            <a:noFill/>
          </a:ln>
        </p:spPr>
      </p:pic>
      <p:sp>
        <p:nvSpPr>
          <p:cNvPr id="4" name="pole tekstowe 3">
            <a:extLst>
              <a:ext uri="{FF2B5EF4-FFF2-40B4-BE49-F238E27FC236}">
                <a16:creationId xmlns:a16="http://schemas.microsoft.com/office/drawing/2014/main" id="{D1C5D9FE-8D1F-5608-7C9E-6389ADB82143}"/>
              </a:ext>
            </a:extLst>
          </p:cNvPr>
          <p:cNvSpPr txBox="1"/>
          <p:nvPr/>
        </p:nvSpPr>
        <p:spPr>
          <a:xfrm>
            <a:off x="484149" y="5554201"/>
            <a:ext cx="11223702" cy="707886"/>
          </a:xfrm>
          <a:prstGeom prst="rect">
            <a:avLst/>
          </a:prstGeom>
          <a:noFill/>
        </p:spPr>
        <p:txBody>
          <a:bodyPr wrap="square">
            <a:spAutoFit/>
          </a:bodyPr>
          <a:lstStyle/>
          <a:p>
            <a:r>
              <a:rPr lang="pl-PL" sz="2000" i="1" kern="0" dirty="0" err="1">
                <a:effectLst/>
                <a:latin typeface="Calibri" panose="020F0502020204030204" pitchFamily="34" charset="0"/>
                <a:ea typeface="Calibri" panose="020F0502020204030204" pitchFamily="34" charset="0"/>
                <a:cs typeface="Times New Roman" panose="02020603050405020304" pitchFamily="18" charset="0"/>
              </a:rPr>
              <a:t>FeZn</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 bednarka/taśma stalowa ocynkowana do uziemienia, Ru-wartość uziemienia, WNT -wkładka bezpiecznikowa, </a:t>
            </a:r>
            <a:r>
              <a:rPr lang="pl-PL" sz="2000" i="1" kern="0" dirty="0" err="1">
                <a:effectLst/>
                <a:latin typeface="Calibri" panose="020F0502020204030204" pitchFamily="34" charset="0"/>
                <a:ea typeface="Calibri" panose="020F0502020204030204" pitchFamily="34" charset="0"/>
                <a:cs typeface="Times New Roman" panose="02020603050405020304" pitchFamily="18" charset="0"/>
              </a:rPr>
              <a:t>wlz</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-wewnętrzna linia zasilająca, </a:t>
            </a:r>
            <a:r>
              <a:rPr lang="pl-PL" sz="2000" i="1" kern="0" dirty="0" err="1">
                <a:effectLst/>
                <a:latin typeface="Calibri" panose="020F0502020204030204" pitchFamily="34" charset="0"/>
                <a:ea typeface="Calibri" panose="020F0502020204030204" pitchFamily="34" charset="0"/>
                <a:cs typeface="Times New Roman" panose="02020603050405020304" pitchFamily="18" charset="0"/>
              </a:rPr>
              <a:t>Psz</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moc szczytowa, kWh- licznik energii elektrycznej</a:t>
            </a:r>
            <a:endParaRPr lang="pl-PL" sz="2000" dirty="0"/>
          </a:p>
        </p:txBody>
      </p:sp>
      <p:sp>
        <p:nvSpPr>
          <p:cNvPr id="3" name="Symbol zastępczy numeru slajdu 2">
            <a:extLst>
              <a:ext uri="{FF2B5EF4-FFF2-40B4-BE49-F238E27FC236}">
                <a16:creationId xmlns:a16="http://schemas.microsoft.com/office/drawing/2014/main" id="{4761CED0-68A9-E724-9158-F48F323908F2}"/>
              </a:ext>
            </a:extLst>
          </p:cNvPr>
          <p:cNvSpPr>
            <a:spLocks noGrp="1"/>
          </p:cNvSpPr>
          <p:nvPr>
            <p:ph type="sldNum" sz="quarter" idx="12"/>
          </p:nvPr>
        </p:nvSpPr>
        <p:spPr/>
        <p:txBody>
          <a:bodyPr/>
          <a:lstStyle/>
          <a:p>
            <a:fld id="{B13EF961-FCAC-4A9A-A9A0-C51400629BF4}" type="slidenum">
              <a:rPr lang="pl-PL" smtClean="0"/>
              <a:t>25</a:t>
            </a:fld>
            <a:endParaRPr lang="pl-PL"/>
          </a:p>
        </p:txBody>
      </p:sp>
      <p:sp>
        <p:nvSpPr>
          <p:cNvPr id="6" name="pole tekstowe 5">
            <a:extLst>
              <a:ext uri="{FF2B5EF4-FFF2-40B4-BE49-F238E27FC236}">
                <a16:creationId xmlns:a16="http://schemas.microsoft.com/office/drawing/2014/main" id="{34B9BD3F-DABC-C968-CEBE-9F2982B3B017}"/>
              </a:ext>
            </a:extLst>
          </p:cNvPr>
          <p:cNvSpPr txBox="1"/>
          <p:nvPr/>
        </p:nvSpPr>
        <p:spPr>
          <a:xfrm>
            <a:off x="2576718" y="6518904"/>
            <a:ext cx="10869651" cy="307777"/>
          </a:xfrm>
          <a:prstGeom prst="rect">
            <a:avLst/>
          </a:prstGeom>
          <a:noFill/>
        </p:spPr>
        <p:txBody>
          <a:bodyPr wrap="square">
            <a:spAutoFit/>
          </a:bodyPr>
          <a:lstStyle/>
          <a:p>
            <a:r>
              <a:rPr lang="pl-PL" sz="1400" i="1" kern="0" dirty="0">
                <a:effectLst/>
                <a:latin typeface="Calibri" panose="020F0502020204030204" pitchFamily="34" charset="0"/>
                <a:ea typeface="Calibri" panose="020F0502020204030204" pitchFamily="34" charset="0"/>
                <a:cs typeface="Times New Roman" panose="02020603050405020304" pitchFamily="18" charset="0"/>
              </a:rPr>
              <a:t>Źródło: ITB, Warunki techniczne wykonania i odbioru robót budowlanych, Część D: Roboty instalacyjne elektryczne </a:t>
            </a:r>
            <a:endParaRPr lang="pl-PL" sz="1400" dirty="0"/>
          </a:p>
        </p:txBody>
      </p:sp>
      <p:sp>
        <p:nvSpPr>
          <p:cNvPr id="8" name="pole tekstowe 7">
            <a:extLst>
              <a:ext uri="{FF2B5EF4-FFF2-40B4-BE49-F238E27FC236}">
                <a16:creationId xmlns:a16="http://schemas.microsoft.com/office/drawing/2014/main" id="{A75F6B61-A6E1-5EBE-E11B-40CC877BFF63}"/>
              </a:ext>
            </a:extLst>
          </p:cNvPr>
          <p:cNvSpPr txBox="1"/>
          <p:nvPr/>
        </p:nvSpPr>
        <p:spPr>
          <a:xfrm>
            <a:off x="312977" y="90359"/>
            <a:ext cx="10519145" cy="461665"/>
          </a:xfrm>
          <a:prstGeom prst="rect">
            <a:avLst/>
          </a:prstGeom>
          <a:noFill/>
        </p:spPr>
        <p:txBody>
          <a:bodyPr wrap="square">
            <a:spAutoFit/>
          </a:bodyPr>
          <a:lstStyle/>
          <a:p>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Przykładowy schemat zasilania budynku mieszkalnego z linii napowietrznej WNT. </a:t>
            </a:r>
          </a:p>
        </p:txBody>
      </p:sp>
    </p:spTree>
    <p:extLst>
      <p:ext uri="{BB962C8B-B14F-4D97-AF65-F5344CB8AC3E}">
        <p14:creationId xmlns:p14="http://schemas.microsoft.com/office/powerpoint/2010/main" val="3588682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0AC9205F-2341-4534-CFBF-3CDF6592B5F3}"/>
              </a:ext>
            </a:extLst>
          </p:cNvPr>
          <p:cNvSpPr txBox="1"/>
          <p:nvPr/>
        </p:nvSpPr>
        <p:spPr>
          <a:xfrm>
            <a:off x="-173398" y="103994"/>
            <a:ext cx="6099716" cy="470000"/>
          </a:xfrm>
          <a:prstGeom prst="rect">
            <a:avLst/>
          </a:prstGeom>
          <a:noFill/>
        </p:spPr>
        <p:txBody>
          <a:bodyPr wrap="square">
            <a:spAutoFit/>
          </a:bodyPr>
          <a:lstStyle/>
          <a:p>
            <a:pPr lvl="2">
              <a:lnSpc>
                <a:spcPct val="107000"/>
              </a:lnSpc>
              <a:spcBef>
                <a:spcPts val="200"/>
              </a:spcBef>
              <a:spcAft>
                <a:spcPts val="1200"/>
              </a:spcAft>
            </a:pPr>
            <a:r>
              <a:rPr lang="pl-PL" sz="2400" b="1" dirty="0">
                <a:solidFill>
                  <a:srgbClr val="000000"/>
                </a:solidFill>
                <a:effectLst/>
                <a:latin typeface="Calibri" panose="020F0502020204030204" pitchFamily="34" charset="0"/>
                <a:ea typeface="Calibri" panose="020F0502020204030204" pitchFamily="34" charset="0"/>
              </a:rPr>
              <a:t>Przydział mocy przyłączeniowej</a:t>
            </a:r>
            <a:endParaRPr lang="pl-PL" sz="2400" b="1" dirty="0">
              <a:solidFill>
                <a:srgbClr val="000000"/>
              </a:solidFill>
              <a:effectLst/>
              <a:latin typeface="Calibri" panose="020F0502020204030204" pitchFamily="34" charset="0"/>
              <a:ea typeface="Times New Roman" panose="02020603050405020304" pitchFamily="18" charset="0"/>
            </a:endParaRPr>
          </a:p>
        </p:txBody>
      </p:sp>
      <p:sp>
        <p:nvSpPr>
          <p:cNvPr id="5" name="pole tekstowe 4">
            <a:extLst>
              <a:ext uri="{FF2B5EF4-FFF2-40B4-BE49-F238E27FC236}">
                <a16:creationId xmlns:a16="http://schemas.microsoft.com/office/drawing/2014/main" id="{744C5B41-90F0-A172-A144-A8E454D0DB8F}"/>
              </a:ext>
            </a:extLst>
          </p:cNvPr>
          <p:cNvSpPr txBox="1"/>
          <p:nvPr/>
        </p:nvSpPr>
        <p:spPr>
          <a:xfrm>
            <a:off x="653669" y="573994"/>
            <a:ext cx="11084312" cy="6336735"/>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Jeżeli dysponujemy projektem instalacji elektrycznej, znajduje się w nim informacja o mocy przyłączeniowej wyrażonej w kW, czyli największej mocy czynnej pobieranej z sieci. W przypadku mieszkania zapotrzebowanie na moc wynosi:</a:t>
            </a:r>
          </a:p>
          <a:p>
            <a:pPr marL="342900" indent="-342900" algn="just">
              <a:lnSpc>
                <a:spcPct val="107000"/>
              </a:lnSpc>
              <a:spcBef>
                <a:spcPts val="1200"/>
              </a:spcBef>
              <a:spcAft>
                <a:spcPts val="800"/>
              </a:spcAft>
              <a:buFont typeface="Arial" panose="020B0604020202020204" pitchFamily="34" charset="0"/>
              <a:buChar char="•"/>
            </a:pPr>
            <a:r>
              <a:rPr lang="pl-PL" kern="0" dirty="0">
                <a:effectLst/>
                <a:latin typeface="Calibri" panose="020F0502020204030204" pitchFamily="34" charset="0"/>
                <a:ea typeface="Calibri" panose="020F0502020204030204" pitchFamily="34" charset="0"/>
                <a:cs typeface="Times New Roman" panose="02020603050405020304" pitchFamily="18" charset="0"/>
              </a:rPr>
              <a:t>12,5kVA dla mieszkań bez elektrycznego podgrzewania wody użytkowej,</a:t>
            </a:r>
          </a:p>
          <a:p>
            <a:pPr marL="342900" indent="-342900" algn="just">
              <a:lnSpc>
                <a:spcPct val="107000"/>
              </a:lnSpc>
              <a:spcBef>
                <a:spcPts val="1200"/>
              </a:spcBef>
              <a:spcAft>
                <a:spcPts val="800"/>
              </a:spcAft>
              <a:buFont typeface="Arial" panose="020B0604020202020204" pitchFamily="34" charset="0"/>
              <a:buChar char="•"/>
            </a:pPr>
            <a:r>
              <a:rPr lang="pl-PL" kern="0" dirty="0">
                <a:latin typeface="Calibri" panose="020F0502020204030204" pitchFamily="34" charset="0"/>
                <a:ea typeface="Calibri" panose="020F0502020204030204" pitchFamily="34" charset="0"/>
                <a:cs typeface="Times New Roman" panose="02020603050405020304" pitchFamily="18" charset="0"/>
              </a:rPr>
              <a:t>30 </a:t>
            </a:r>
            <a:r>
              <a:rPr lang="pl-PL" kern="0" dirty="0">
                <a:effectLst/>
                <a:latin typeface="Calibri" panose="020F0502020204030204" pitchFamily="34" charset="0"/>
                <a:ea typeface="Calibri" panose="020F0502020204030204" pitchFamily="34" charset="0"/>
                <a:cs typeface="Times New Roman" panose="02020603050405020304" pitchFamily="18" charset="0"/>
              </a:rPr>
              <a:t>kW dla mieszkań z elektrycznym podgrzewania wody użytkowej,</a:t>
            </a:r>
          </a:p>
          <a:p>
            <a:pPr marL="342900" indent="-342900" algn="just">
              <a:lnSpc>
                <a:spcPct val="107000"/>
              </a:lnSpc>
              <a:spcBef>
                <a:spcPts val="1200"/>
              </a:spcBef>
              <a:spcAft>
                <a:spcPts val="800"/>
              </a:spcAft>
              <a:buFont typeface="Arial" panose="020B0604020202020204" pitchFamily="34" charset="0"/>
              <a:buChar char="•"/>
            </a:pPr>
            <a:r>
              <a:rPr lang="pl-PL" kern="0" dirty="0">
                <a:latin typeface="Calibri" panose="020F0502020204030204" pitchFamily="34" charset="0"/>
                <a:ea typeface="Calibri" panose="020F0502020204030204" pitchFamily="34" charset="0"/>
                <a:cs typeface="Times New Roman" panose="02020603050405020304" pitchFamily="18" charset="0"/>
              </a:rPr>
              <a:t>7kVA dla mieszkań modernizowanych z własna instalacją gazową.</a:t>
            </a:r>
            <a:endParaRPr lang="pl-PL" kern="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Rzeczywistą wartość mocy można określić na podstawie planowanych urządzeń elektrycznych, oświetlenia wewnętrznego oraz zewnętrznego (np. oświetlenia działki).</a:t>
            </a:r>
            <a:r>
              <a:rPr lang="pl-PL" sz="2400" kern="0" dirty="0">
                <a:latin typeface="Calibri" panose="020F0502020204030204" pitchFamily="34" charset="0"/>
                <a:ea typeface="Calibri" panose="020F0502020204030204" pitchFamily="34" charset="0"/>
                <a:cs typeface="Times New Roman" panose="02020603050405020304" pitchFamily="18" charset="0"/>
              </a:rPr>
              <a:t>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Warto pamiętać, że domowe urządzenia rzadko pracują jednocześnie, dlatego najczęściej wystarczająca jest moc mniejsza niż suma mocy wszystkich odbiorników. Należy też zwrócić uwagę, że opłaty za przydział mocy rosną wraz z jej wielkością. Nie warto więc określać mocy przyłączeniowej z nadmiernym zapasem, ponieważ przełoży się to na wyższe koszty stałe i zmienne w rachunkach za energię elektryczną podczas eksploatacji.</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37A0E8BE-FB51-9F48-DF42-B746143D8B3B}"/>
              </a:ext>
            </a:extLst>
          </p:cNvPr>
          <p:cNvSpPr>
            <a:spLocks noGrp="1"/>
          </p:cNvSpPr>
          <p:nvPr>
            <p:ph type="sldNum" sz="quarter" idx="12"/>
          </p:nvPr>
        </p:nvSpPr>
        <p:spPr/>
        <p:txBody>
          <a:bodyPr/>
          <a:lstStyle/>
          <a:p>
            <a:fld id="{B13EF961-FCAC-4A9A-A9A0-C51400629BF4}" type="slidenum">
              <a:rPr lang="pl-PL" smtClean="0"/>
              <a:t>26</a:t>
            </a:fld>
            <a:endParaRPr lang="pl-PL"/>
          </a:p>
        </p:txBody>
      </p:sp>
    </p:spTree>
    <p:extLst>
      <p:ext uri="{BB962C8B-B14F-4D97-AF65-F5344CB8AC3E}">
        <p14:creationId xmlns:p14="http://schemas.microsoft.com/office/powerpoint/2010/main" val="3490558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ela 1">
            <a:extLst>
              <a:ext uri="{FF2B5EF4-FFF2-40B4-BE49-F238E27FC236}">
                <a16:creationId xmlns:a16="http://schemas.microsoft.com/office/drawing/2014/main" id="{4A295FF0-9EE4-5978-3996-224DB754B689}"/>
              </a:ext>
            </a:extLst>
          </p:cNvPr>
          <p:cNvGraphicFramePr>
            <a:graphicFrameLocks noGrp="1"/>
          </p:cNvGraphicFramePr>
          <p:nvPr>
            <p:extLst>
              <p:ext uri="{D42A27DB-BD31-4B8C-83A1-F6EECF244321}">
                <p14:modId xmlns:p14="http://schemas.microsoft.com/office/powerpoint/2010/main" val="1044994214"/>
              </p:ext>
            </p:extLst>
          </p:nvPr>
        </p:nvGraphicFramePr>
        <p:xfrm>
          <a:off x="1179240" y="977532"/>
          <a:ext cx="9300118" cy="5352580"/>
        </p:xfrm>
        <a:graphic>
          <a:graphicData uri="http://schemas.openxmlformats.org/drawingml/2006/table">
            <a:tbl>
              <a:tblPr firstRow="1" firstCol="1" bandRow="1">
                <a:tableStyleId>{5C22544A-7EE6-4342-B048-85BDC9FD1C3A}</a:tableStyleId>
              </a:tblPr>
              <a:tblGrid>
                <a:gridCol w="1985991">
                  <a:extLst>
                    <a:ext uri="{9D8B030D-6E8A-4147-A177-3AD203B41FA5}">
                      <a16:colId xmlns:a16="http://schemas.microsoft.com/office/drawing/2014/main" val="3856550225"/>
                    </a:ext>
                  </a:extLst>
                </a:gridCol>
                <a:gridCol w="2057400">
                  <a:extLst>
                    <a:ext uri="{9D8B030D-6E8A-4147-A177-3AD203B41FA5}">
                      <a16:colId xmlns:a16="http://schemas.microsoft.com/office/drawing/2014/main" val="3075591327"/>
                    </a:ext>
                  </a:extLst>
                </a:gridCol>
                <a:gridCol w="2074985">
                  <a:extLst>
                    <a:ext uri="{9D8B030D-6E8A-4147-A177-3AD203B41FA5}">
                      <a16:colId xmlns:a16="http://schemas.microsoft.com/office/drawing/2014/main" val="3013899187"/>
                    </a:ext>
                  </a:extLst>
                </a:gridCol>
                <a:gridCol w="3181742">
                  <a:extLst>
                    <a:ext uri="{9D8B030D-6E8A-4147-A177-3AD203B41FA5}">
                      <a16:colId xmlns:a16="http://schemas.microsoft.com/office/drawing/2014/main" val="2593237708"/>
                    </a:ext>
                  </a:extLst>
                </a:gridCol>
              </a:tblGrid>
              <a:tr h="826844">
                <a:tc>
                  <a:txBody>
                    <a:bodyPr/>
                    <a:lstStyle/>
                    <a:p>
                      <a:pPr algn="ctr">
                        <a:lnSpc>
                          <a:spcPct val="107000"/>
                        </a:lnSpc>
                        <a:spcAft>
                          <a:spcPts val="800"/>
                        </a:spcAft>
                        <a:buNone/>
                      </a:pPr>
                      <a:r>
                        <a:rPr lang="pl-PL" sz="1200" kern="0" dirty="0">
                          <a:effectLst/>
                        </a:rPr>
                        <a:t>UKŁAD FAZOWY</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200" kern="0">
                          <a:effectLst/>
                        </a:rPr>
                        <a:t>NAPIĘCIE</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200" kern="0">
                          <a:effectLst/>
                        </a:rPr>
                        <a:t>WARTOŚĆ ZABEZPIECZENIA PRZEDLICZNIKOWEGO</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200" kern="0">
                          <a:effectLst/>
                        </a:rPr>
                        <a:t>MOC PRZYŁĄCZA/UMOWNNA</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240769889"/>
                  </a:ext>
                </a:extLst>
              </a:tr>
              <a:tr h="267335">
                <a:tc>
                  <a:txBody>
                    <a:bodyPr/>
                    <a:lstStyle/>
                    <a:p>
                      <a:pPr algn="ctr">
                        <a:lnSpc>
                          <a:spcPct val="107000"/>
                        </a:lnSpc>
                        <a:spcAft>
                          <a:spcPts val="800"/>
                        </a:spcAft>
                        <a:buNone/>
                      </a:pPr>
                      <a:r>
                        <a:rPr lang="pl-PL" sz="1200" kern="0">
                          <a:effectLst/>
                        </a:rPr>
                        <a:t>[1/3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[V]</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[A]</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[kW]</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2874047309"/>
                  </a:ext>
                </a:extLst>
              </a:tr>
              <a:tr h="281061">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230</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6</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od 0,5 do 1</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80557957"/>
                  </a:ext>
                </a:extLst>
              </a:tr>
              <a:tr h="281061">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230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10</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2</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720085703"/>
                  </a:ext>
                </a:extLst>
              </a:tr>
              <a:tr h="281061">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230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16</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do 3</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912057972"/>
                  </a:ext>
                </a:extLst>
              </a:tr>
              <a:tr h="281061">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230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4</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621540609"/>
                  </a:ext>
                </a:extLst>
              </a:tr>
              <a:tr h="281061">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230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25</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5</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533879337"/>
                  </a:ext>
                </a:extLst>
              </a:tr>
              <a:tr h="295223">
                <a:tc>
                  <a:txBody>
                    <a:bodyPr/>
                    <a:lstStyle/>
                    <a:p>
                      <a:pPr algn="ctr">
                        <a:lnSpc>
                          <a:spcPct val="107000"/>
                        </a:lnSpc>
                        <a:spcAft>
                          <a:spcPts val="800"/>
                        </a:spcAft>
                        <a:buNone/>
                      </a:pPr>
                      <a:r>
                        <a:rPr lang="pl-PL" sz="1200" kern="0">
                          <a:effectLst/>
                        </a:rPr>
                        <a:t>1-FAZOWY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230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32</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do 6</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826287232"/>
                  </a:ext>
                </a:extLst>
              </a:tr>
              <a:tr h="295223">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6</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od 0,5 do 3</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154622450"/>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10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6 </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264340417"/>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16</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do 10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720793400"/>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12</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697534340"/>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25</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 do 16</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2747605496"/>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32</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20</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953818195"/>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25</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2016640992"/>
                  </a:ext>
                </a:extLst>
              </a:tr>
              <a:tr h="281061">
                <a:tc>
                  <a:txBody>
                    <a:bodyPr/>
                    <a:lstStyle/>
                    <a:p>
                      <a:pPr algn="ctr">
                        <a:lnSpc>
                          <a:spcPct val="107000"/>
                        </a:lnSpc>
                        <a:spcAft>
                          <a:spcPts val="800"/>
                        </a:spcAft>
                        <a:buNone/>
                      </a:pPr>
                      <a:r>
                        <a:rPr lang="pl-PL" sz="1200" kern="0">
                          <a:effectLst/>
                        </a:rPr>
                        <a:t>3- FAZOWY</a:t>
                      </a:r>
                      <a:endParaRPr lang="pl-PL"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50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32</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3811076359"/>
                  </a:ext>
                </a:extLst>
              </a:tr>
              <a:tr h="295223">
                <a:tc>
                  <a:txBody>
                    <a:bodyPr/>
                    <a:lstStyle/>
                    <a:p>
                      <a:pPr algn="ctr">
                        <a:lnSpc>
                          <a:spcPct val="107000"/>
                        </a:lnSpc>
                        <a:spcAft>
                          <a:spcPts val="800"/>
                        </a:spcAft>
                        <a:buNone/>
                      </a:pPr>
                      <a:r>
                        <a:rPr lang="pl-PL" sz="1200" kern="0" dirty="0">
                          <a:effectLst/>
                        </a:rPr>
                        <a:t>3- FAZOWY</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400</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a:effectLst/>
                        </a:rPr>
                        <a:t>63</a:t>
                      </a:r>
                      <a:endParaRPr lang="pl-PL"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tc>
                  <a:txBody>
                    <a:bodyPr/>
                    <a:lstStyle/>
                    <a:p>
                      <a:pPr algn="ctr">
                        <a:lnSpc>
                          <a:spcPct val="107000"/>
                        </a:lnSpc>
                        <a:spcAft>
                          <a:spcPts val="800"/>
                        </a:spcAft>
                        <a:buNone/>
                      </a:pPr>
                      <a:r>
                        <a:rPr lang="pl-PL" sz="1600" kern="0" dirty="0">
                          <a:effectLst/>
                        </a:rPr>
                        <a:t>do 40</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ctr"/>
                </a:tc>
                <a:extLst>
                  <a:ext uri="{0D108BD9-81ED-4DB2-BD59-A6C34878D82A}">
                    <a16:rowId xmlns:a16="http://schemas.microsoft.com/office/drawing/2014/main" val="1712734162"/>
                  </a:ext>
                </a:extLst>
              </a:tr>
            </a:tbl>
          </a:graphicData>
        </a:graphic>
      </p:graphicFrame>
      <p:sp>
        <p:nvSpPr>
          <p:cNvPr id="4" name="pole tekstowe 3">
            <a:extLst>
              <a:ext uri="{FF2B5EF4-FFF2-40B4-BE49-F238E27FC236}">
                <a16:creationId xmlns:a16="http://schemas.microsoft.com/office/drawing/2014/main" id="{0A2A6B23-3FEF-AC59-E8D5-2A18B455F511}"/>
              </a:ext>
            </a:extLst>
          </p:cNvPr>
          <p:cNvSpPr txBox="1"/>
          <p:nvPr/>
        </p:nvSpPr>
        <p:spPr>
          <a:xfrm>
            <a:off x="8823322" y="6482256"/>
            <a:ext cx="1998649" cy="265457"/>
          </a:xfrm>
          <a:prstGeom prst="rect">
            <a:avLst/>
          </a:prstGeom>
          <a:noFill/>
        </p:spPr>
        <p:txBody>
          <a:bodyPr wrap="square">
            <a:spAutoFit/>
          </a:bodyPr>
          <a:lstStyle/>
          <a:p>
            <a:pPr algn="just">
              <a:lnSpc>
                <a:spcPct val="107000"/>
              </a:lnSpc>
              <a:spcBef>
                <a:spcPts val="1200"/>
              </a:spcBef>
              <a:spcAft>
                <a:spcPts val="800"/>
              </a:spcAft>
              <a:buNone/>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Opr. </a:t>
            </a:r>
            <a:r>
              <a:rPr lang="pl-PL" sz="1100" i="1" kern="0" dirty="0">
                <a:latin typeface="Calibri" panose="020F0502020204030204" pitchFamily="34" charset="0"/>
                <a:ea typeface="Calibri" panose="020F0502020204030204" pitchFamily="34" charset="0"/>
                <a:cs typeface="Times New Roman" panose="02020603050405020304" pitchFamily="18" charset="0"/>
              </a:rPr>
              <a:t>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54D6230B-9B84-4D23-87F7-E4C341B81A63}"/>
              </a:ext>
            </a:extLst>
          </p:cNvPr>
          <p:cNvSpPr>
            <a:spLocks noGrp="1"/>
          </p:cNvSpPr>
          <p:nvPr>
            <p:ph type="sldNum" sz="quarter" idx="12"/>
          </p:nvPr>
        </p:nvSpPr>
        <p:spPr/>
        <p:txBody>
          <a:bodyPr/>
          <a:lstStyle/>
          <a:p>
            <a:fld id="{B13EF961-FCAC-4A9A-A9A0-C51400629BF4}" type="slidenum">
              <a:rPr lang="pl-PL" smtClean="0"/>
              <a:t>27</a:t>
            </a:fld>
            <a:endParaRPr lang="pl-PL" dirty="0"/>
          </a:p>
        </p:txBody>
      </p:sp>
      <p:sp>
        <p:nvSpPr>
          <p:cNvPr id="6" name="pole tekstowe 5">
            <a:extLst>
              <a:ext uri="{FF2B5EF4-FFF2-40B4-BE49-F238E27FC236}">
                <a16:creationId xmlns:a16="http://schemas.microsoft.com/office/drawing/2014/main" id="{3F52DE49-B6BB-514B-ED27-6F2D05E23832}"/>
              </a:ext>
            </a:extLst>
          </p:cNvPr>
          <p:cNvSpPr txBox="1"/>
          <p:nvPr/>
        </p:nvSpPr>
        <p:spPr>
          <a:xfrm>
            <a:off x="117231" y="47305"/>
            <a:ext cx="11957538" cy="707886"/>
          </a:xfrm>
          <a:prstGeom prst="rect">
            <a:avLst/>
          </a:prstGeom>
          <a:noFill/>
        </p:spPr>
        <p:txBody>
          <a:bodyPr wrap="square">
            <a:spAutoFit/>
          </a:bodyPr>
          <a:lstStyle/>
          <a:p>
            <a:r>
              <a:rPr lang="pl-PL" sz="2000" b="1" i="1" kern="0" dirty="0">
                <a:effectLst/>
                <a:latin typeface="Calibri" panose="020F0502020204030204" pitchFamily="34" charset="0"/>
                <a:ea typeface="Calibri" panose="020F0502020204030204" pitchFamily="34" charset="0"/>
                <a:cs typeface="Times New Roman" panose="02020603050405020304" pitchFamily="18" charset="0"/>
              </a:rPr>
              <a:t>Wartość mocy przyłączeniowej i wartość prądowa zabezpieczenia przelicznikowego w instalowanego w złączu licznikowym instalowanym najczęściej na granicy działki w linii ogrodzenia</a:t>
            </a:r>
            <a:endParaRPr lang="pl-PL" sz="2000" b="1" dirty="0"/>
          </a:p>
        </p:txBody>
      </p:sp>
    </p:spTree>
    <p:extLst>
      <p:ext uri="{BB962C8B-B14F-4D97-AF65-F5344CB8AC3E}">
        <p14:creationId xmlns:p14="http://schemas.microsoft.com/office/powerpoint/2010/main" val="41442410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8B99B204-60DD-0C19-0EB2-C27CB9590432}"/>
              </a:ext>
            </a:extLst>
          </p:cNvPr>
          <p:cNvSpPr txBox="1"/>
          <p:nvPr/>
        </p:nvSpPr>
        <p:spPr>
          <a:xfrm>
            <a:off x="272760" y="185211"/>
            <a:ext cx="11775688" cy="6672789"/>
          </a:xfrm>
          <a:prstGeom prst="rect">
            <a:avLst/>
          </a:prstGeom>
          <a:noFill/>
        </p:spPr>
        <p:txBody>
          <a:bodyPr wrap="square">
            <a:spAutoFit/>
          </a:bodyPr>
          <a:lstStyle/>
          <a:p>
            <a:pPr algn="just">
              <a:lnSpc>
                <a:spcPct val="107000"/>
              </a:lnSpc>
              <a:spcBef>
                <a:spcPts val="1200"/>
              </a:spcBef>
              <a:spcAft>
                <a:spcPts val="800"/>
              </a:spcAft>
              <a:buNone/>
            </a:pPr>
            <a:r>
              <a:rPr lang="pl-PL" sz="2400" b="1" i="1" u="sng" kern="0" dirty="0">
                <a:effectLst/>
                <a:latin typeface="Calibri" panose="020F0502020204030204" pitchFamily="34" charset="0"/>
                <a:ea typeface="Calibri" panose="020F0502020204030204" pitchFamily="34" charset="0"/>
                <a:cs typeface="Times New Roman" panose="02020603050405020304" pitchFamily="18" charset="0"/>
              </a:rPr>
              <a:t>Instalacja elektryczna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Projektant instalacji elektrycznej i później wykonawca robót  musi stosować się do</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Rozporządzenia w sprawie warunków technicznych (Dz.U. 2022 poz. 1225), jakim powinny odpowiadać budynki i ich usytuowanie.  Wymaga ono stosowania:</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złącza instalacji elektrycznej budynku, umożliwiające odłączenie od sieci zasilającej i usytuowane w miejscu dostępnym dla dozoru i obsługi oraz zabezpieczone przed uszkodzeniami, wpływami atmosferycznymi, a także ingerencją osób niepowołanych;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oddzielnego przewodu ochronnego PE i neutralnego N</a:t>
            </a:r>
            <a:r>
              <a:rPr lang="pl-PL" sz="2400" dirty="0">
                <a:effectLst/>
                <a:latin typeface="Calibri" panose="020F0502020204030204" pitchFamily="34" charset="0"/>
                <a:ea typeface="Times New Roman" panose="02020603050405020304" pitchFamily="18" charset="0"/>
                <a:cs typeface="Calibri" panose="020F0502020204030204" pitchFamily="34" charset="0"/>
              </a:rPr>
              <a:t>, w obwodach rozdzielczych i odbiorczych;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urządzeń ochronnych różnicowoprądowych</a:t>
            </a:r>
            <a:r>
              <a:rPr lang="pl-PL" sz="2400" dirty="0">
                <a:effectLst/>
                <a:latin typeface="Calibri" panose="020F0502020204030204" pitchFamily="34" charset="0"/>
                <a:ea typeface="Times New Roman" panose="02020603050405020304" pitchFamily="18" charset="0"/>
                <a:cs typeface="Calibri" panose="020F0502020204030204" pitchFamily="34" charset="0"/>
              </a:rPr>
              <a:t> RDC, uzupełniające podstawową ochronę przeciwporażeniową i ochronę przed powstaniem pożaru, powodujące w warunkach uszkodzenia samoczynne wyłączenie zasilania;</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wyłączników nadprądowych w obwodach odbiorczych</a:t>
            </a:r>
            <a:r>
              <a:rPr lang="pl-PL" sz="2400" dirty="0">
                <a:effectLst/>
                <a:latin typeface="Calibri" panose="020F0502020204030204" pitchFamily="34" charset="0"/>
                <a:ea typeface="Times New Roman" panose="02020603050405020304" pitchFamily="18" charset="0"/>
                <a:cs typeface="Calibri" panose="020F0502020204030204" pitchFamily="34" charset="0"/>
              </a:rPr>
              <a:t>;</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spcAft>
                <a:spcPts val="800"/>
              </a:spcAft>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zasadę selektywności (wybiórczości) zabezpieczeń;</a:t>
            </a:r>
            <a:endParaRPr lang="pl-PL"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B135E11C-D39A-34FE-9E1B-E98E59BB7528}"/>
              </a:ext>
            </a:extLst>
          </p:cNvPr>
          <p:cNvSpPr>
            <a:spLocks noGrp="1"/>
          </p:cNvSpPr>
          <p:nvPr>
            <p:ph type="sldNum" sz="quarter" idx="12"/>
          </p:nvPr>
        </p:nvSpPr>
        <p:spPr/>
        <p:txBody>
          <a:bodyPr/>
          <a:lstStyle/>
          <a:p>
            <a:fld id="{B13EF961-FCAC-4A9A-A9A0-C51400629BF4}" type="slidenum">
              <a:rPr lang="pl-PL" smtClean="0"/>
              <a:t>28</a:t>
            </a:fld>
            <a:endParaRPr lang="pl-PL"/>
          </a:p>
        </p:txBody>
      </p:sp>
    </p:spTree>
    <p:extLst>
      <p:ext uri="{BB962C8B-B14F-4D97-AF65-F5344CB8AC3E}">
        <p14:creationId xmlns:p14="http://schemas.microsoft.com/office/powerpoint/2010/main" val="2383268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EB0608A0-6561-CDF1-8DFF-47FCECE75651}"/>
              </a:ext>
            </a:extLst>
          </p:cNvPr>
          <p:cNvSpPr txBox="1"/>
          <p:nvPr/>
        </p:nvSpPr>
        <p:spPr>
          <a:xfrm>
            <a:off x="156116" y="0"/>
            <a:ext cx="11708781" cy="6597062"/>
          </a:xfrm>
          <a:prstGeom prst="rect">
            <a:avLst/>
          </a:prstGeom>
          <a:noFill/>
        </p:spPr>
        <p:txBody>
          <a:bodyPr wrap="square">
            <a:spAutoFit/>
          </a:bodyPr>
          <a:lstStyle/>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połączeń wyrównawczych </a:t>
            </a:r>
            <a:r>
              <a:rPr lang="pl-PL" sz="2400" dirty="0">
                <a:effectLst/>
                <a:latin typeface="Calibri" panose="020F0502020204030204" pitchFamily="34" charset="0"/>
                <a:ea typeface="Times New Roman" panose="02020603050405020304" pitchFamily="18" charset="0"/>
                <a:cs typeface="Calibri" panose="020F0502020204030204" pitchFamily="34" charset="0"/>
              </a:rPr>
              <a:t>głównych i miejscowych, łączące przewody ochronne z częściami przewodzącymi innych instalacji i </a:t>
            </a:r>
            <a:r>
              <a:rPr lang="pl-PL" sz="2400" b="1" dirty="0">
                <a:effectLst/>
                <a:latin typeface="Calibri" panose="020F0502020204030204" pitchFamily="34" charset="0"/>
                <a:ea typeface="Times New Roman" panose="02020603050405020304" pitchFamily="18" charset="0"/>
                <a:cs typeface="Calibri" panose="020F0502020204030204" pitchFamily="34" charset="0"/>
              </a:rPr>
              <a:t>konstrukcji budynku</a:t>
            </a:r>
            <a:r>
              <a:rPr lang="pl-PL" sz="2400" dirty="0">
                <a:effectLst/>
                <a:latin typeface="Calibri" panose="020F0502020204030204" pitchFamily="34" charset="0"/>
                <a:ea typeface="Times New Roman" panose="02020603050405020304" pitchFamily="18" charset="0"/>
                <a:cs typeface="Calibri" panose="020F0502020204030204" pitchFamily="34" charset="0"/>
              </a:rPr>
              <a:t>, m.in.:</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instalację wodociągową wykonaną z przewodów metalowych;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metalowe elementy instalacji kanalizacyjnej;</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instalację ogrzewczą wodną wykonaną z przewodów metalowych;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metalowe elementy instalacji gazowej:</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metalowe elementy przewodów i wkładów kominowych;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b="1" dirty="0">
                <a:effectLst/>
                <a:latin typeface="Calibri" panose="020F0502020204030204" pitchFamily="34" charset="0"/>
                <a:ea typeface="Times New Roman" panose="02020603050405020304" pitchFamily="18" charset="0"/>
                <a:cs typeface="Calibri" panose="020F0502020204030204" pitchFamily="34" charset="0"/>
              </a:rPr>
              <a:t>metalowe elementy przewodów i urządzeń do wentylacji i klimatyzacji</a:t>
            </a:r>
            <a:r>
              <a:rPr lang="pl-PL" sz="2400" dirty="0">
                <a:effectLst/>
                <a:latin typeface="Calibri" panose="020F0502020204030204" pitchFamily="34" charset="0"/>
                <a:ea typeface="Times New Roman" panose="02020603050405020304" pitchFamily="18" charset="0"/>
                <a:cs typeface="Calibri" panose="020F0502020204030204" pitchFamily="34" charset="0"/>
              </a:rPr>
              <a:t>;</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a:lnSpc>
                <a:spcPct val="107000"/>
              </a:lnSpc>
              <a:spcBef>
                <a:spcPts val="1200"/>
              </a:spcBef>
              <a:buFont typeface="Courier New" panose="02070309020205020404" pitchFamily="49" charset="0"/>
              <a:buChar char="o"/>
            </a:pPr>
            <a:r>
              <a:rPr lang="pl-PL" sz="2400" dirty="0">
                <a:effectLst/>
                <a:latin typeface="Calibri" panose="020F0502020204030204" pitchFamily="34" charset="0"/>
                <a:ea typeface="Times New Roman" panose="02020603050405020304" pitchFamily="18" charset="0"/>
                <a:cs typeface="Calibri" panose="020F0502020204030204" pitchFamily="34" charset="0"/>
              </a:rPr>
              <a:t>metalowe elementy obudowy urządzeń instalacji telekomunikacyjnej.</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zasady prowadzenia tras przewodów elektrycznych w liniach prostych, równoległych do krawędzi ścian i stropów;</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spcAft>
                <a:spcPts val="800"/>
              </a:spcAft>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przewodów elektrycznych z żyłami wykonanymi wyłącznie z miedzi, jeżeli ich przekrój nie przekracza 10 mm2;</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1213CE76-4AA7-8437-8B1B-B22AA274D1B6}"/>
              </a:ext>
            </a:extLst>
          </p:cNvPr>
          <p:cNvSpPr>
            <a:spLocks noGrp="1"/>
          </p:cNvSpPr>
          <p:nvPr>
            <p:ph type="sldNum" sz="quarter" idx="12"/>
          </p:nvPr>
        </p:nvSpPr>
        <p:spPr/>
        <p:txBody>
          <a:bodyPr/>
          <a:lstStyle/>
          <a:p>
            <a:fld id="{B13EF961-FCAC-4A9A-A9A0-C51400629BF4}" type="slidenum">
              <a:rPr lang="pl-PL" smtClean="0"/>
              <a:t>29</a:t>
            </a:fld>
            <a:endParaRPr lang="pl-PL"/>
          </a:p>
        </p:txBody>
      </p:sp>
    </p:spTree>
    <p:extLst>
      <p:ext uri="{BB962C8B-B14F-4D97-AF65-F5344CB8AC3E}">
        <p14:creationId xmlns:p14="http://schemas.microsoft.com/office/powerpoint/2010/main" val="1258655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4864F84B-12D0-6A7F-2EF2-44693AE4935F}"/>
              </a:ext>
            </a:extLst>
          </p:cNvPr>
          <p:cNvSpPr txBox="1"/>
          <p:nvPr/>
        </p:nvSpPr>
        <p:spPr>
          <a:xfrm>
            <a:off x="289932" y="-1"/>
            <a:ext cx="11508058" cy="5981509"/>
          </a:xfrm>
          <a:prstGeom prst="rect">
            <a:avLst/>
          </a:prstGeom>
          <a:noFill/>
        </p:spPr>
        <p:txBody>
          <a:bodyPr wrap="square">
            <a:spAutoFit/>
          </a:bodyPr>
          <a:lstStyle/>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urządzeń ochrony przeciwprzepięciowej</a:t>
            </a:r>
            <a:r>
              <a:rPr lang="pl-PL" sz="2400" dirty="0">
                <a:effectLst/>
                <a:latin typeface="Calibri" panose="020F0502020204030204" pitchFamily="34" charset="0"/>
                <a:ea typeface="Times New Roman" panose="02020603050405020304" pitchFamily="18" charset="0"/>
                <a:cs typeface="Calibri" panose="020F0502020204030204" pitchFamily="34" charset="0"/>
              </a:rPr>
              <a:t>;</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uziomów - jako uziomy instalacji elektrycznej należy </a:t>
            </a:r>
            <a:r>
              <a:rPr lang="pl-PL" sz="2400" b="1" dirty="0">
                <a:effectLst/>
                <a:latin typeface="Calibri" panose="020F0502020204030204" pitchFamily="34" charset="0"/>
                <a:ea typeface="Times New Roman" panose="02020603050405020304" pitchFamily="18" charset="0"/>
                <a:cs typeface="Calibri" panose="020F0502020204030204" pitchFamily="34" charset="0"/>
              </a:rPr>
              <a:t>wykorzystywać metalowe konstrukcje budynków, zbrojenia fundamentów</a:t>
            </a:r>
            <a:r>
              <a:rPr lang="pl-PL" sz="2400" dirty="0">
                <a:effectLst/>
                <a:latin typeface="Calibri" panose="020F0502020204030204" pitchFamily="34" charset="0"/>
                <a:ea typeface="Times New Roman" panose="02020603050405020304" pitchFamily="18" charset="0"/>
                <a:cs typeface="Calibri" panose="020F0502020204030204" pitchFamily="34" charset="0"/>
              </a:rPr>
              <a:t> oraz inne metalowe elementy umieszczone w niezbrojonych fundamentach stanowiące sztuczny uziom fundamentowy;</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b="1" dirty="0">
                <a:effectLst/>
                <a:latin typeface="Calibri" panose="020F0502020204030204" pitchFamily="34" charset="0"/>
                <a:ea typeface="Times New Roman" panose="02020603050405020304" pitchFamily="18" charset="0"/>
                <a:cs typeface="Calibri" panose="020F0502020204030204" pitchFamily="34" charset="0"/>
              </a:rPr>
              <a:t>instalację piorunochronną chroniącą od wyładowań atmosferycznych</a:t>
            </a:r>
            <a:r>
              <a:rPr lang="pl-PL" sz="2400" dirty="0">
                <a:effectLst/>
                <a:latin typeface="Calibri" panose="020F0502020204030204" pitchFamily="34" charset="0"/>
                <a:ea typeface="Times New Roman" panose="02020603050405020304" pitchFamily="18" charset="0"/>
                <a:cs typeface="Calibri" panose="020F0502020204030204" pitchFamily="34" charset="0"/>
              </a:rPr>
              <a:t> -  obowiązek ten odnosi się do budynków wyszczególnionych w Polskiej Normie (po obliczeniach analizy ryzyka) nie zawsze dotyczy to domów jednorodzinnych;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liczników zużycia energii elektrycznej, usytuowane w miejscu łatwo dostępnym i zabezpieczone przed uszkodzeniami i ingerencją osób niepowołanych;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prowadzenia przewodów i kabli elektrycznych w sposób umożliwiający ich wymianę bez potrzeby naruszania konstrukcji budynku;</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07000"/>
              </a:lnSpc>
              <a:spcBef>
                <a:spcPts val="1200"/>
              </a:spcBef>
              <a:spcAft>
                <a:spcPts val="800"/>
              </a:spcAft>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pokrycia warstwą tynku o grubości 5mm przewodów elektrycznych wtynkowych.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EF9F50C5-3721-EF73-AC0F-ABAD8EFC6360}"/>
              </a:ext>
            </a:extLst>
          </p:cNvPr>
          <p:cNvSpPr>
            <a:spLocks noGrp="1"/>
          </p:cNvSpPr>
          <p:nvPr>
            <p:ph type="sldNum" sz="quarter" idx="12"/>
          </p:nvPr>
        </p:nvSpPr>
        <p:spPr/>
        <p:txBody>
          <a:bodyPr/>
          <a:lstStyle/>
          <a:p>
            <a:fld id="{B13EF961-FCAC-4A9A-A9A0-C51400629BF4}" type="slidenum">
              <a:rPr lang="pl-PL" smtClean="0"/>
              <a:t>30</a:t>
            </a:fld>
            <a:endParaRPr lang="pl-PL"/>
          </a:p>
        </p:txBody>
      </p:sp>
    </p:spTree>
    <p:extLst>
      <p:ext uri="{BB962C8B-B14F-4D97-AF65-F5344CB8AC3E}">
        <p14:creationId xmlns:p14="http://schemas.microsoft.com/office/powerpoint/2010/main" val="40392863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1CC54F28-B546-9A84-F7E1-F4A7A8B8CE2A}"/>
              </a:ext>
            </a:extLst>
          </p:cNvPr>
          <p:cNvSpPr txBox="1"/>
          <p:nvPr/>
        </p:nvSpPr>
        <p:spPr>
          <a:xfrm>
            <a:off x="6503647" y="6374827"/>
            <a:ext cx="6094428" cy="307777"/>
          </a:xfrm>
          <a:prstGeom prst="rect">
            <a:avLst/>
          </a:prstGeom>
          <a:noFill/>
        </p:spPr>
        <p:txBody>
          <a:bodyPr wrap="square">
            <a:spAutoFit/>
          </a:bodyPr>
          <a:lstStyle/>
          <a:p>
            <a:r>
              <a:rPr lang="pl-PL" sz="1400" dirty="0"/>
              <a:t>https://servisprofi.sk/elektricka-pripojka-vzduchom/</a:t>
            </a:r>
          </a:p>
        </p:txBody>
      </p:sp>
      <p:sp>
        <p:nvSpPr>
          <p:cNvPr id="2" name="Symbol zastępczy numeru slajdu 1">
            <a:extLst>
              <a:ext uri="{FF2B5EF4-FFF2-40B4-BE49-F238E27FC236}">
                <a16:creationId xmlns:a16="http://schemas.microsoft.com/office/drawing/2014/main" id="{8AC635F7-CF0C-862B-02EB-FA1018915887}"/>
              </a:ext>
            </a:extLst>
          </p:cNvPr>
          <p:cNvSpPr>
            <a:spLocks noGrp="1"/>
          </p:cNvSpPr>
          <p:nvPr>
            <p:ph type="sldNum" sz="quarter" idx="12"/>
          </p:nvPr>
        </p:nvSpPr>
        <p:spPr/>
        <p:txBody>
          <a:bodyPr/>
          <a:lstStyle/>
          <a:p>
            <a:fld id="{B13EF961-FCAC-4A9A-A9A0-C51400629BF4}" type="slidenum">
              <a:rPr lang="pl-PL" smtClean="0"/>
              <a:t>31</a:t>
            </a:fld>
            <a:endParaRPr lang="pl-PL" dirty="0"/>
          </a:p>
        </p:txBody>
      </p:sp>
      <p:pic>
        <p:nvPicPr>
          <p:cNvPr id="4098" name="Picture 2">
            <a:extLst>
              <a:ext uri="{FF2B5EF4-FFF2-40B4-BE49-F238E27FC236}">
                <a16:creationId xmlns:a16="http://schemas.microsoft.com/office/drawing/2014/main" id="{83ABDA65-AA97-5095-8B43-A33857FAA2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82" y="175396"/>
            <a:ext cx="4923111" cy="3381720"/>
          </a:xfrm>
          <a:prstGeom prst="rect">
            <a:avLst/>
          </a:prstGeom>
          <a:noFill/>
          <a:effectLst>
            <a:glow rad="139700">
              <a:schemeClr val="accent1">
                <a:alpha val="66000"/>
              </a:schemeClr>
            </a:glow>
            <a:outerShdw blurRad="50800" dist="50800" dir="5400000" algn="ctr" rotWithShape="0">
              <a:srgbClr val="000000">
                <a:alpha val="57000"/>
              </a:srgbClr>
            </a:outerShdw>
            <a:softEdge rad="0"/>
          </a:effectLst>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2C1400D0-209F-876C-5CE6-B1A915DA8F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4688" y="977204"/>
            <a:ext cx="6641191" cy="4718112"/>
          </a:xfrm>
          <a:prstGeom prst="rect">
            <a:avLst/>
          </a:prstGeom>
          <a:noFill/>
          <a:effectLst>
            <a:glow rad="177800">
              <a:schemeClr val="accent1">
                <a:alpha val="81000"/>
              </a:schemeClr>
            </a:glow>
            <a:softEdge rad="12700"/>
          </a:effectLst>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D3F29312-93BC-677D-82BF-2540D5E1C8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582" y="3914283"/>
            <a:ext cx="4944350" cy="2768321"/>
          </a:xfrm>
          <a:prstGeom prst="rect">
            <a:avLst/>
          </a:prstGeom>
          <a:noFill/>
          <a:effectLst>
            <a:glow rad="177800">
              <a:schemeClr val="accent1">
                <a:alpha val="61000"/>
              </a:schemeClr>
            </a:glow>
            <a:softEdge rad="12700"/>
          </a:effectLst>
          <a:extLst>
            <a:ext uri="{909E8E84-426E-40DD-AFC4-6F175D3DCCD1}">
              <a14:hiddenFill xmlns:a14="http://schemas.microsoft.com/office/drawing/2010/main">
                <a:solidFill>
                  <a:srgbClr val="FFFFFF"/>
                </a:solidFill>
              </a14:hiddenFill>
            </a:ext>
          </a:extLst>
        </p:spPr>
      </p:pic>
      <p:sp>
        <p:nvSpPr>
          <p:cNvPr id="4" name="pole tekstowe 3">
            <a:extLst>
              <a:ext uri="{FF2B5EF4-FFF2-40B4-BE49-F238E27FC236}">
                <a16:creationId xmlns:a16="http://schemas.microsoft.com/office/drawing/2014/main" id="{F003A35E-6101-2BD7-8506-720CC09B6A41}"/>
              </a:ext>
            </a:extLst>
          </p:cNvPr>
          <p:cNvSpPr txBox="1"/>
          <p:nvPr/>
        </p:nvSpPr>
        <p:spPr>
          <a:xfrm>
            <a:off x="5027932" y="246577"/>
            <a:ext cx="7263384" cy="400110"/>
          </a:xfrm>
          <a:prstGeom prst="rect">
            <a:avLst/>
          </a:prstGeom>
          <a:noFill/>
        </p:spPr>
        <p:txBody>
          <a:bodyPr wrap="square">
            <a:spAutoFit/>
          </a:bodyPr>
          <a:lstStyle/>
          <a:p>
            <a:r>
              <a:rPr lang="pl-PL" sz="2000" b="1" dirty="0"/>
              <a:t>PRZYKŁADOWE SPOSOBY ZASILANIA DOMÓW JEDNORODZINNYCH</a:t>
            </a:r>
          </a:p>
        </p:txBody>
      </p:sp>
    </p:spTree>
    <p:extLst>
      <p:ext uri="{BB962C8B-B14F-4D97-AF65-F5344CB8AC3E}">
        <p14:creationId xmlns:p14="http://schemas.microsoft.com/office/powerpoint/2010/main" val="28672250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AE5BCD5-55C2-3ACC-5476-40182FA2EF32}"/>
              </a:ext>
            </a:extLst>
          </p:cNvPr>
          <p:cNvSpPr>
            <a:spLocks noGrp="1"/>
          </p:cNvSpPr>
          <p:nvPr>
            <p:ph type="sldNum" sz="quarter" idx="12"/>
          </p:nvPr>
        </p:nvSpPr>
        <p:spPr/>
        <p:txBody>
          <a:bodyPr/>
          <a:lstStyle/>
          <a:p>
            <a:fld id="{B13EF961-FCAC-4A9A-A9A0-C51400629BF4}" type="slidenum">
              <a:rPr lang="pl-PL" smtClean="0"/>
              <a:t>32</a:t>
            </a:fld>
            <a:endParaRPr lang="pl-PL"/>
          </a:p>
        </p:txBody>
      </p:sp>
      <p:sp>
        <p:nvSpPr>
          <p:cNvPr id="3" name="Rectangle 2">
            <a:extLst>
              <a:ext uri="{FF2B5EF4-FFF2-40B4-BE49-F238E27FC236}">
                <a16:creationId xmlns:a16="http://schemas.microsoft.com/office/drawing/2014/main" id="{D0EF6D67-4DDC-3D61-490A-A117145B0042}"/>
              </a:ext>
            </a:extLst>
          </p:cNvPr>
          <p:cNvSpPr>
            <a:spLocks noChangeArrowheads="1"/>
          </p:cNvSpPr>
          <p:nvPr/>
        </p:nvSpPr>
        <p:spPr bwMode="auto">
          <a:xfrm>
            <a:off x="981478" y="-17155"/>
            <a:ext cx="856696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pl-PL" sz="2000" b="1" dirty="0"/>
              <a:t>Początek linii niskiego napięcia (</a:t>
            </a:r>
            <a:r>
              <a:rPr lang="pl-PL" sz="2000" b="1" dirty="0" err="1"/>
              <a:t>nn</a:t>
            </a:r>
            <a:r>
              <a:rPr lang="pl-PL" sz="2000" b="1" dirty="0"/>
              <a:t>), z której zasilani są odbiorcy energii elektrycznej stanowi stacja transformatorowa obniżająca napięcie</a:t>
            </a:r>
          </a:p>
        </p:txBody>
      </p:sp>
      <p:pic>
        <p:nvPicPr>
          <p:cNvPr id="2049" name="Obraz 50">
            <a:extLst>
              <a:ext uri="{FF2B5EF4-FFF2-40B4-BE49-F238E27FC236}">
                <a16:creationId xmlns:a16="http://schemas.microsoft.com/office/drawing/2014/main" id="{211EA850-386A-8230-0AF7-03F0EED6AB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1478" y="889055"/>
            <a:ext cx="8566968" cy="50552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BE81433-56AC-2E3D-DA98-719A48094103}"/>
              </a:ext>
            </a:extLst>
          </p:cNvPr>
          <p:cNvSpPr>
            <a:spLocks noChangeArrowheads="1"/>
          </p:cNvSpPr>
          <p:nvPr/>
        </p:nvSpPr>
        <p:spPr bwMode="auto">
          <a:xfrm>
            <a:off x="6096000" y="6483858"/>
            <a:ext cx="461772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https://www.uesa.pl/stacja-transformatorowa-kompaktowa-vs-slupowa/</a:t>
            </a:r>
            <a:endParaRPr kumimoji="0" lang="pl-PL" altLang="pl-PL" sz="1800" b="0" i="0" u="none" strike="noStrike" cap="none" normalizeH="0" baseline="0" dirty="0">
              <a:ln>
                <a:noFill/>
              </a:ln>
              <a:solidFill>
                <a:schemeClr val="tx1"/>
              </a:solidFill>
              <a:effectLst/>
              <a:latin typeface="Arial" panose="020B0604020202020204" pitchFamily="34" charset="0"/>
            </a:endParaRPr>
          </a:p>
        </p:txBody>
      </p:sp>
      <p:sp>
        <p:nvSpPr>
          <p:cNvPr id="6" name="pole tekstowe 5">
            <a:extLst>
              <a:ext uri="{FF2B5EF4-FFF2-40B4-BE49-F238E27FC236}">
                <a16:creationId xmlns:a16="http://schemas.microsoft.com/office/drawing/2014/main" id="{52E46513-E03D-4B1F-DB36-C7A584701F15}"/>
              </a:ext>
            </a:extLst>
          </p:cNvPr>
          <p:cNvSpPr txBox="1"/>
          <p:nvPr/>
        </p:nvSpPr>
        <p:spPr>
          <a:xfrm>
            <a:off x="981478" y="5968332"/>
            <a:ext cx="9433538" cy="646331"/>
          </a:xfrm>
          <a:prstGeom prst="rect">
            <a:avLst/>
          </a:prstGeom>
          <a:noFill/>
        </p:spPr>
        <p:txBody>
          <a:bodyPr wrap="square">
            <a:spAutoFit/>
          </a:bodyPr>
          <a:lstStyle/>
          <a:p>
            <a:r>
              <a:rPr kumimoji="0" lang="pl-PL" altLang="pl-PL"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Stacja transformatorowa dla linii napowietrznych i dla linii kablowych – urządzenie obniżające napięcie sieci np. z 15kV na 230/400V. </a:t>
            </a:r>
            <a:endParaRPr lang="pl-PL" dirty="0"/>
          </a:p>
        </p:txBody>
      </p:sp>
    </p:spTree>
    <p:extLst>
      <p:ext uri="{BB962C8B-B14F-4D97-AF65-F5344CB8AC3E}">
        <p14:creationId xmlns:p14="http://schemas.microsoft.com/office/powerpoint/2010/main" val="2819175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0CFA96E6-CF88-DF20-5622-0B070C1A13E7}"/>
              </a:ext>
            </a:extLst>
          </p:cNvPr>
          <p:cNvSpPr txBox="1"/>
          <p:nvPr/>
        </p:nvSpPr>
        <p:spPr>
          <a:xfrm>
            <a:off x="639338" y="346413"/>
            <a:ext cx="10905892" cy="1655518"/>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Główny kabel zasilający trójfazowy składa się z trzech żył fazowych L1, L2, L3 (kolor: czarny, brązowy, szary), żyły neutralnej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N</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(kolor: niebieski) i żyły ochronnej PE ( kolor: zielono-żółty) . Może być również kabel czterożyłowy, gdzie żyła zielono-żółta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PEN</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ma funkcje neutralno-ochronną.</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ECB72FB9-533A-57CC-4A0B-5FEC765535E3}"/>
              </a:ext>
            </a:extLst>
          </p:cNvPr>
          <p:cNvPicPr>
            <a:picLocks noChangeAspect="1"/>
          </p:cNvPicPr>
          <p:nvPr/>
        </p:nvPicPr>
        <p:blipFill>
          <a:blip r:embed="rId2">
            <a:extLst>
              <a:ext uri="{28A0092B-C50C-407E-A947-70E740481C1C}">
                <a14:useLocalDpi xmlns:a14="http://schemas.microsoft.com/office/drawing/2010/main" val="0"/>
              </a:ext>
            </a:extLst>
          </a:blip>
          <a:srcRect r="24869"/>
          <a:stretch/>
        </p:blipFill>
        <p:spPr bwMode="auto">
          <a:xfrm>
            <a:off x="7068635" y="2146172"/>
            <a:ext cx="4020739" cy="3781080"/>
          </a:xfrm>
          <a:prstGeom prst="rect">
            <a:avLst/>
          </a:prstGeom>
          <a:noFill/>
        </p:spPr>
      </p:pic>
      <p:sp>
        <p:nvSpPr>
          <p:cNvPr id="6" name="pole tekstowe 5">
            <a:extLst>
              <a:ext uri="{FF2B5EF4-FFF2-40B4-BE49-F238E27FC236}">
                <a16:creationId xmlns:a16="http://schemas.microsoft.com/office/drawing/2014/main" id="{2E32EF55-41E7-D4F3-4073-E84424177B4A}"/>
              </a:ext>
            </a:extLst>
          </p:cNvPr>
          <p:cNvSpPr txBox="1"/>
          <p:nvPr/>
        </p:nvSpPr>
        <p:spPr>
          <a:xfrm>
            <a:off x="6092284" y="6215734"/>
            <a:ext cx="6099716" cy="281231"/>
          </a:xfrm>
          <a:prstGeom prst="rect">
            <a:avLst/>
          </a:prstGeom>
          <a:noFill/>
        </p:spPr>
        <p:txBody>
          <a:bodyPr wrap="square">
            <a:spAutoFit/>
          </a:bodyPr>
          <a:lstStyle/>
          <a:p>
            <a:pPr algn="just">
              <a:lnSpc>
                <a:spcPct val="107000"/>
              </a:lnSpc>
              <a:spcBef>
                <a:spcPts val="1200"/>
              </a:spcBef>
              <a:spcAft>
                <a:spcPts val="800"/>
              </a:spcAft>
            </a:pPr>
            <a:r>
              <a:rPr lang="pl-PL" sz="1200" i="1" kern="0" dirty="0">
                <a:effectLst/>
                <a:latin typeface="Calibri" panose="020F0502020204030204" pitchFamily="34" charset="0"/>
                <a:ea typeface="Calibri" panose="020F0502020204030204" pitchFamily="34" charset="0"/>
                <a:cs typeface="Times New Roman" panose="02020603050405020304" pitchFamily="18" charset="0"/>
              </a:rPr>
              <a:t>Oznaczenia kolorystyczne żył w przewodach elektrycznych. https://elektryk-wyszkow.pl/</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6A0AAEEE-235D-8C35-A1E1-AC17750B2C08}"/>
              </a:ext>
            </a:extLst>
          </p:cNvPr>
          <p:cNvSpPr>
            <a:spLocks noGrp="1"/>
          </p:cNvSpPr>
          <p:nvPr>
            <p:ph type="sldNum" sz="quarter" idx="12"/>
          </p:nvPr>
        </p:nvSpPr>
        <p:spPr/>
        <p:txBody>
          <a:bodyPr/>
          <a:lstStyle/>
          <a:p>
            <a:fld id="{B13EF961-FCAC-4A9A-A9A0-C51400629BF4}" type="slidenum">
              <a:rPr lang="pl-PL" smtClean="0"/>
              <a:t>33</a:t>
            </a:fld>
            <a:endParaRPr lang="pl-PL"/>
          </a:p>
        </p:txBody>
      </p:sp>
      <p:pic>
        <p:nvPicPr>
          <p:cNvPr id="5" name="Obraz 4">
            <a:extLst>
              <a:ext uri="{FF2B5EF4-FFF2-40B4-BE49-F238E27FC236}">
                <a16:creationId xmlns:a16="http://schemas.microsoft.com/office/drawing/2014/main" id="{38A5A21D-40BE-2980-D234-73FD1DA03BA0}"/>
              </a:ext>
            </a:extLst>
          </p:cNvPr>
          <p:cNvPicPr>
            <a:picLocks noChangeAspect="1"/>
          </p:cNvPicPr>
          <p:nvPr/>
        </p:nvPicPr>
        <p:blipFill>
          <a:blip r:embed="rId3"/>
          <a:stretch>
            <a:fillRect/>
          </a:stretch>
        </p:blipFill>
        <p:spPr>
          <a:xfrm>
            <a:off x="2685361" y="2001931"/>
            <a:ext cx="3110721" cy="4711828"/>
          </a:xfrm>
          <a:prstGeom prst="rect">
            <a:avLst/>
          </a:prstGeom>
        </p:spPr>
      </p:pic>
      <p:sp>
        <p:nvSpPr>
          <p:cNvPr id="8" name="pole tekstowe 7">
            <a:extLst>
              <a:ext uri="{FF2B5EF4-FFF2-40B4-BE49-F238E27FC236}">
                <a16:creationId xmlns:a16="http://schemas.microsoft.com/office/drawing/2014/main" id="{8B441B7C-D712-C12D-3E89-AB513768E39E}"/>
              </a:ext>
            </a:extLst>
          </p:cNvPr>
          <p:cNvSpPr txBox="1"/>
          <p:nvPr/>
        </p:nvSpPr>
        <p:spPr>
          <a:xfrm>
            <a:off x="163726" y="5648083"/>
            <a:ext cx="2228752" cy="1065676"/>
          </a:xfrm>
          <a:prstGeom prst="rect">
            <a:avLst/>
          </a:prstGeom>
          <a:noFill/>
        </p:spPr>
        <p:txBody>
          <a:bodyPr wrap="square">
            <a:spAutoFit/>
          </a:bodyPr>
          <a:lstStyle/>
          <a:p>
            <a:pPr algn="r">
              <a:lnSpc>
                <a:spcPct val="107000"/>
              </a:lnSpc>
              <a:spcBef>
                <a:spcPts val="1200"/>
              </a:spcBef>
              <a:spcAft>
                <a:spcPts val="800"/>
              </a:spcAft>
            </a:pPr>
            <a:r>
              <a:rPr lang="pl-PL" sz="2000" kern="0" dirty="0">
                <a:effectLst/>
                <a:latin typeface="Calibri" panose="020F0502020204030204" pitchFamily="34" charset="0"/>
                <a:ea typeface="Calibri" panose="020F0502020204030204" pitchFamily="34" charset="0"/>
                <a:cs typeface="Times New Roman" panose="02020603050405020304" pitchFamily="18" charset="0"/>
              </a:rPr>
              <a:t>Złącze licznikowe PGE do domu jednorodzinnego</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05548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wody instalacji elektrycznej">
            <a:extLst>
              <a:ext uri="{FF2B5EF4-FFF2-40B4-BE49-F238E27FC236}">
                <a16:creationId xmlns:a16="http://schemas.microsoft.com/office/drawing/2014/main" id="{A25AE3E7-77BE-5389-D850-0E9AECFB270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05629" y="381604"/>
            <a:ext cx="8180741" cy="6157308"/>
          </a:xfrm>
          <a:prstGeom prst="rect">
            <a:avLst/>
          </a:prstGeom>
          <a:noFill/>
          <a:ln>
            <a:noFill/>
          </a:ln>
        </p:spPr>
      </p:pic>
      <p:sp>
        <p:nvSpPr>
          <p:cNvPr id="4" name="pole tekstowe 3">
            <a:extLst>
              <a:ext uri="{FF2B5EF4-FFF2-40B4-BE49-F238E27FC236}">
                <a16:creationId xmlns:a16="http://schemas.microsoft.com/office/drawing/2014/main" id="{58E14763-A7F5-8E92-BF56-26C443C7E0B5}"/>
              </a:ext>
            </a:extLst>
          </p:cNvPr>
          <p:cNvSpPr txBox="1"/>
          <p:nvPr/>
        </p:nvSpPr>
        <p:spPr>
          <a:xfrm>
            <a:off x="805891" y="115570"/>
            <a:ext cx="12019155" cy="407035"/>
          </a:xfrm>
          <a:prstGeom prst="rect">
            <a:avLst/>
          </a:prstGeom>
          <a:noFill/>
        </p:spPr>
        <p:txBody>
          <a:bodyPr wrap="square">
            <a:spAutoFit/>
          </a:bodyPr>
          <a:lstStyle/>
          <a:p>
            <a:pPr algn="just">
              <a:lnSpc>
                <a:spcPct val="107000"/>
              </a:lnSpc>
              <a:spcAft>
                <a:spcPts val="800"/>
              </a:spcAft>
            </a:pPr>
            <a:r>
              <a:rPr lang="pl-PL" sz="2000" b="1" i="1" kern="0" dirty="0">
                <a:effectLst/>
                <a:latin typeface="Calibri" panose="020F0502020204030204" pitchFamily="34" charset="0"/>
                <a:ea typeface="Calibri" panose="020F0502020204030204" pitchFamily="34" charset="0"/>
                <a:cs typeface="Times New Roman" panose="02020603050405020304" pitchFamily="18" charset="0"/>
              </a:rPr>
              <a:t>Instalacja elektryczna składająca się z wielu obwodów jest wygodniejsza i mniej narażona na awarie. </a:t>
            </a:r>
            <a:endParaRPr lang="pl-PL" sz="20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1A537AB4-36A1-8749-B532-0E07B6B420B4}"/>
              </a:ext>
            </a:extLst>
          </p:cNvPr>
          <p:cNvSpPr>
            <a:spLocks noGrp="1"/>
          </p:cNvSpPr>
          <p:nvPr>
            <p:ph type="sldNum" sz="quarter" idx="12"/>
          </p:nvPr>
        </p:nvSpPr>
        <p:spPr/>
        <p:txBody>
          <a:bodyPr/>
          <a:lstStyle/>
          <a:p>
            <a:fld id="{B13EF961-FCAC-4A9A-A9A0-C51400629BF4}" type="slidenum">
              <a:rPr lang="pl-PL" smtClean="0"/>
              <a:t>34</a:t>
            </a:fld>
            <a:endParaRPr lang="pl-PL" dirty="0"/>
          </a:p>
        </p:txBody>
      </p:sp>
      <p:sp>
        <p:nvSpPr>
          <p:cNvPr id="8" name="pole tekstowe 7">
            <a:extLst>
              <a:ext uri="{FF2B5EF4-FFF2-40B4-BE49-F238E27FC236}">
                <a16:creationId xmlns:a16="http://schemas.microsoft.com/office/drawing/2014/main" id="{EFAE9933-2F45-FAB1-4B29-F83FC7AB2F3B}"/>
              </a:ext>
            </a:extLst>
          </p:cNvPr>
          <p:cNvSpPr txBox="1"/>
          <p:nvPr/>
        </p:nvSpPr>
        <p:spPr>
          <a:xfrm>
            <a:off x="4422531" y="6538912"/>
            <a:ext cx="8642838" cy="307777"/>
          </a:xfrm>
          <a:prstGeom prst="rect">
            <a:avLst/>
          </a:prstGeom>
          <a:noFill/>
        </p:spPr>
        <p:txBody>
          <a:bodyPr wrap="square">
            <a:spAutoFit/>
          </a:bodyPr>
          <a:lstStyle/>
          <a:p>
            <a:r>
              <a:rPr lang="pl-PL" sz="1400"/>
              <a:t>Autor: Agnieszka i Marek Sterniccy. https://muratordom.pl/instalacje/instalacja-elektryczna</a:t>
            </a:r>
            <a:endParaRPr lang="pl-PL" sz="1400" dirty="0"/>
          </a:p>
        </p:txBody>
      </p:sp>
    </p:spTree>
    <p:extLst>
      <p:ext uri="{BB962C8B-B14F-4D97-AF65-F5344CB8AC3E}">
        <p14:creationId xmlns:p14="http://schemas.microsoft.com/office/powerpoint/2010/main" val="32314807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D3CBB303-023E-AB09-B9F6-2564A4976D2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02595" y="1059716"/>
            <a:ext cx="7988878" cy="3696097"/>
          </a:xfrm>
          <a:prstGeom prst="rect">
            <a:avLst/>
          </a:prstGeom>
          <a:noFill/>
          <a:ln>
            <a:noFill/>
          </a:ln>
        </p:spPr>
      </p:pic>
      <p:sp>
        <p:nvSpPr>
          <p:cNvPr id="4" name="pole tekstowe 3">
            <a:extLst>
              <a:ext uri="{FF2B5EF4-FFF2-40B4-BE49-F238E27FC236}">
                <a16:creationId xmlns:a16="http://schemas.microsoft.com/office/drawing/2014/main" id="{8060E9A6-2D87-573A-56D9-D048B0BA2588}"/>
              </a:ext>
            </a:extLst>
          </p:cNvPr>
          <p:cNvSpPr txBox="1"/>
          <p:nvPr/>
        </p:nvSpPr>
        <p:spPr>
          <a:xfrm>
            <a:off x="180278" y="363260"/>
            <a:ext cx="11173522" cy="407035"/>
          </a:xfrm>
          <a:prstGeom prst="rect">
            <a:avLst/>
          </a:prstGeom>
          <a:noFill/>
        </p:spPr>
        <p:txBody>
          <a:bodyPr wrap="square">
            <a:spAutoFit/>
          </a:bodyPr>
          <a:lstStyle/>
          <a:p>
            <a:pPr algn="just">
              <a:lnSpc>
                <a:spcPct val="107000"/>
              </a:lnSpc>
              <a:spcAft>
                <a:spcPts val="800"/>
              </a:spcAft>
            </a:pPr>
            <a:r>
              <a:rPr lang="pl-PL" sz="2000" b="1" i="1" kern="100" dirty="0">
                <a:effectLst/>
                <a:latin typeface="Calibri" panose="020F0502020204030204" pitchFamily="34" charset="0"/>
                <a:ea typeface="Calibri" panose="020F0502020204030204" pitchFamily="34" charset="0"/>
                <a:cs typeface="Times New Roman" panose="02020603050405020304" pitchFamily="18" charset="0"/>
              </a:rPr>
              <a:t>Przekroje przewodów dla podstawowych obwodów w mieszkaniach w zależności od obciążenia. </a:t>
            </a:r>
          </a:p>
        </p:txBody>
      </p:sp>
      <p:sp>
        <p:nvSpPr>
          <p:cNvPr id="3" name="Symbol zastępczy numeru slajdu 2">
            <a:extLst>
              <a:ext uri="{FF2B5EF4-FFF2-40B4-BE49-F238E27FC236}">
                <a16:creationId xmlns:a16="http://schemas.microsoft.com/office/drawing/2014/main" id="{DF688D80-79AE-C483-DD50-8F228D866E24}"/>
              </a:ext>
            </a:extLst>
          </p:cNvPr>
          <p:cNvSpPr>
            <a:spLocks noGrp="1"/>
          </p:cNvSpPr>
          <p:nvPr>
            <p:ph type="sldNum" sz="quarter" idx="12"/>
          </p:nvPr>
        </p:nvSpPr>
        <p:spPr/>
        <p:txBody>
          <a:bodyPr/>
          <a:lstStyle/>
          <a:p>
            <a:fld id="{B13EF961-FCAC-4A9A-A9A0-C51400629BF4}" type="slidenum">
              <a:rPr lang="pl-PL" smtClean="0"/>
              <a:t>35</a:t>
            </a:fld>
            <a:endParaRPr lang="pl-PL"/>
          </a:p>
        </p:txBody>
      </p:sp>
      <p:sp>
        <p:nvSpPr>
          <p:cNvPr id="7" name="pole tekstowe 6">
            <a:extLst>
              <a:ext uri="{FF2B5EF4-FFF2-40B4-BE49-F238E27FC236}">
                <a16:creationId xmlns:a16="http://schemas.microsoft.com/office/drawing/2014/main" id="{F3CD7197-346A-6FBC-A8B9-C078C9E61FE9}"/>
              </a:ext>
            </a:extLst>
          </p:cNvPr>
          <p:cNvSpPr txBox="1"/>
          <p:nvPr/>
        </p:nvSpPr>
        <p:spPr>
          <a:xfrm>
            <a:off x="2576718" y="6518904"/>
            <a:ext cx="10869651" cy="307777"/>
          </a:xfrm>
          <a:prstGeom prst="rect">
            <a:avLst/>
          </a:prstGeom>
          <a:noFill/>
        </p:spPr>
        <p:txBody>
          <a:bodyPr wrap="square">
            <a:spAutoFit/>
          </a:bodyPr>
          <a:lstStyle/>
          <a:p>
            <a:r>
              <a:rPr lang="pl-PL" sz="1400" i="1" kern="0" dirty="0">
                <a:effectLst/>
                <a:latin typeface="Calibri" panose="020F0502020204030204" pitchFamily="34" charset="0"/>
                <a:ea typeface="Calibri" panose="020F0502020204030204" pitchFamily="34" charset="0"/>
                <a:cs typeface="Times New Roman" panose="02020603050405020304" pitchFamily="18" charset="0"/>
              </a:rPr>
              <a:t>Źródło: ITB, Warunki techniczne wykonania i odbioru robót budowlanych, Część D: Roboty instalacyjne elektryczne </a:t>
            </a:r>
            <a:endParaRPr lang="pl-PL" sz="1400" dirty="0"/>
          </a:p>
        </p:txBody>
      </p:sp>
      <p:sp>
        <p:nvSpPr>
          <p:cNvPr id="6" name="pole tekstowe 5">
            <a:extLst>
              <a:ext uri="{FF2B5EF4-FFF2-40B4-BE49-F238E27FC236}">
                <a16:creationId xmlns:a16="http://schemas.microsoft.com/office/drawing/2014/main" id="{CA4ACCF3-ACF8-4AB7-30E3-9F65437B3BDC}"/>
              </a:ext>
            </a:extLst>
          </p:cNvPr>
          <p:cNvSpPr txBox="1"/>
          <p:nvPr/>
        </p:nvSpPr>
        <p:spPr>
          <a:xfrm>
            <a:off x="343281" y="4989424"/>
            <a:ext cx="11505438" cy="1295868"/>
          </a:xfrm>
          <a:prstGeom prst="rect">
            <a:avLst/>
          </a:prstGeom>
          <a:noFill/>
        </p:spPr>
        <p:txBody>
          <a:bodyPr wrap="square">
            <a:spAutoFit/>
          </a:bodyPr>
          <a:lstStyle/>
          <a:p>
            <a:pPr algn="just">
              <a:lnSpc>
                <a:spcPct val="150000"/>
              </a:lnSpc>
              <a:spcBef>
                <a:spcPts val="1200"/>
              </a:spcBef>
              <a:spcAft>
                <a:spcPts val="800"/>
              </a:spcAft>
            </a:pPr>
            <a:r>
              <a:rPr lang="pl-PL" sz="1800" u="sng" kern="0" dirty="0">
                <a:effectLst/>
                <a:latin typeface="Calibri" panose="020F0502020204030204" pitchFamily="34" charset="0"/>
                <a:ea typeface="Times New Roman" panose="02020603050405020304" pitchFamily="18" charset="0"/>
                <a:cs typeface="Calibri" panose="020F0502020204030204" pitchFamily="34" charset="0"/>
              </a:rPr>
              <a:t>Przewody do instalacji elektrycznej.</a:t>
            </a:r>
            <a:r>
              <a:rPr lang="pl-PL" sz="1800" kern="0" dirty="0">
                <a:effectLst/>
                <a:latin typeface="Calibri" panose="020F0502020204030204" pitchFamily="34" charset="0"/>
                <a:ea typeface="Times New Roman" panose="02020603050405020304" pitchFamily="18" charset="0"/>
                <a:cs typeface="Calibri" panose="020F0502020204030204" pitchFamily="34" charset="0"/>
              </a:rPr>
              <a:t> Do odbiorników o dużej mocy, jak kuchenka elektryczna czy przepływowy podgrzewacz wody, muszą być doprowadzone przewody o większej średnicy niż te, które prowadzą do punktów świetlnych czy gniazd wtykowych lub zastępuje się przewodami 3-fazowymi. </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51726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braz 7">
            <a:extLst>
              <a:ext uri="{FF2B5EF4-FFF2-40B4-BE49-F238E27FC236}">
                <a16:creationId xmlns:a16="http://schemas.microsoft.com/office/drawing/2014/main" id="{DD6E6477-0933-73F7-3BE0-EA749FE37781}"/>
              </a:ext>
            </a:extLst>
          </p:cNvPr>
          <p:cNvPicPr>
            <a:picLocks noChangeAspect="1"/>
          </p:cNvPicPr>
          <p:nvPr/>
        </p:nvPicPr>
        <p:blipFill>
          <a:blip r:embed="rId2"/>
          <a:stretch>
            <a:fillRect/>
          </a:stretch>
        </p:blipFill>
        <p:spPr>
          <a:xfrm>
            <a:off x="1431157" y="346752"/>
            <a:ext cx="2072799" cy="4041958"/>
          </a:xfrm>
          <a:prstGeom prst="rect">
            <a:avLst/>
          </a:prstGeom>
        </p:spPr>
      </p:pic>
      <p:sp>
        <p:nvSpPr>
          <p:cNvPr id="2" name="Symbol zastępczy numeru slajdu 1">
            <a:extLst>
              <a:ext uri="{FF2B5EF4-FFF2-40B4-BE49-F238E27FC236}">
                <a16:creationId xmlns:a16="http://schemas.microsoft.com/office/drawing/2014/main" id="{36BE46E3-E0B2-DF4C-7F00-6FE0444835B8}"/>
              </a:ext>
            </a:extLst>
          </p:cNvPr>
          <p:cNvSpPr>
            <a:spLocks noGrp="1"/>
          </p:cNvSpPr>
          <p:nvPr>
            <p:ph type="sldNum" sz="quarter" idx="12"/>
          </p:nvPr>
        </p:nvSpPr>
        <p:spPr/>
        <p:txBody>
          <a:bodyPr/>
          <a:lstStyle/>
          <a:p>
            <a:fld id="{B13EF961-FCAC-4A9A-A9A0-C51400629BF4}" type="slidenum">
              <a:rPr lang="pl-PL" smtClean="0"/>
              <a:t>36</a:t>
            </a:fld>
            <a:endParaRPr lang="pl-PL"/>
          </a:p>
        </p:txBody>
      </p:sp>
      <p:pic>
        <p:nvPicPr>
          <p:cNvPr id="6" name="Obraz 5">
            <a:extLst>
              <a:ext uri="{FF2B5EF4-FFF2-40B4-BE49-F238E27FC236}">
                <a16:creationId xmlns:a16="http://schemas.microsoft.com/office/drawing/2014/main" id="{9DE425AE-8CBD-747B-C569-82CE5D19FCD9}"/>
              </a:ext>
            </a:extLst>
          </p:cNvPr>
          <p:cNvPicPr>
            <a:picLocks noChangeAspect="1"/>
          </p:cNvPicPr>
          <p:nvPr/>
        </p:nvPicPr>
        <p:blipFill>
          <a:blip r:embed="rId3"/>
          <a:stretch>
            <a:fillRect/>
          </a:stretch>
        </p:blipFill>
        <p:spPr>
          <a:xfrm>
            <a:off x="232480" y="1"/>
            <a:ext cx="1211440" cy="6858000"/>
          </a:xfrm>
          <a:prstGeom prst="rect">
            <a:avLst/>
          </a:prstGeom>
        </p:spPr>
      </p:pic>
      <p:pic>
        <p:nvPicPr>
          <p:cNvPr id="12" name="Obraz 11">
            <a:extLst>
              <a:ext uri="{FF2B5EF4-FFF2-40B4-BE49-F238E27FC236}">
                <a16:creationId xmlns:a16="http://schemas.microsoft.com/office/drawing/2014/main" id="{69D45610-5C6F-40BC-8831-722926D8687A}"/>
              </a:ext>
            </a:extLst>
          </p:cNvPr>
          <p:cNvPicPr>
            <a:picLocks noChangeAspect="1"/>
          </p:cNvPicPr>
          <p:nvPr/>
        </p:nvPicPr>
        <p:blipFill>
          <a:blip r:embed="rId4"/>
          <a:stretch>
            <a:fillRect/>
          </a:stretch>
        </p:blipFill>
        <p:spPr>
          <a:xfrm>
            <a:off x="1497188" y="2828926"/>
            <a:ext cx="6576726" cy="3682322"/>
          </a:xfrm>
          <a:prstGeom prst="rect">
            <a:avLst/>
          </a:prstGeom>
        </p:spPr>
      </p:pic>
      <p:pic>
        <p:nvPicPr>
          <p:cNvPr id="10" name="Obraz 9">
            <a:extLst>
              <a:ext uri="{FF2B5EF4-FFF2-40B4-BE49-F238E27FC236}">
                <a16:creationId xmlns:a16="http://schemas.microsoft.com/office/drawing/2014/main" id="{E30CDE5E-C271-CE55-E2C9-89CA7EACD64A}"/>
              </a:ext>
            </a:extLst>
          </p:cNvPr>
          <p:cNvPicPr>
            <a:picLocks noChangeAspect="1"/>
          </p:cNvPicPr>
          <p:nvPr/>
        </p:nvPicPr>
        <p:blipFill>
          <a:blip r:embed="rId5"/>
          <a:stretch>
            <a:fillRect/>
          </a:stretch>
        </p:blipFill>
        <p:spPr>
          <a:xfrm>
            <a:off x="7744744" y="1081889"/>
            <a:ext cx="4163731" cy="5429358"/>
          </a:xfrm>
          <a:prstGeom prst="rect">
            <a:avLst/>
          </a:prstGeom>
        </p:spPr>
      </p:pic>
      <p:sp>
        <p:nvSpPr>
          <p:cNvPr id="5" name="pole tekstowe 4">
            <a:extLst>
              <a:ext uri="{FF2B5EF4-FFF2-40B4-BE49-F238E27FC236}">
                <a16:creationId xmlns:a16="http://schemas.microsoft.com/office/drawing/2014/main" id="{8BB3688F-14C2-E4FF-0D72-346B8F4CA15C}"/>
              </a:ext>
            </a:extLst>
          </p:cNvPr>
          <p:cNvSpPr txBox="1"/>
          <p:nvPr/>
        </p:nvSpPr>
        <p:spPr>
          <a:xfrm>
            <a:off x="3323627" y="346754"/>
            <a:ext cx="6756186" cy="1260345"/>
          </a:xfrm>
          <a:prstGeom prst="rect">
            <a:avLst/>
          </a:prstGeom>
          <a:noFill/>
        </p:spPr>
        <p:txBody>
          <a:bodyPr wrap="square">
            <a:spAutoFit/>
          </a:bodyPr>
          <a:lstStyle/>
          <a:p>
            <a:pPr algn="just">
              <a:lnSpc>
                <a:spcPct val="107000"/>
              </a:lnSpc>
              <a:spcBef>
                <a:spcPts val="1200"/>
              </a:spcBef>
              <a:spcAft>
                <a:spcPts val="800"/>
              </a:spcAft>
            </a:pPr>
            <a:r>
              <a:rPr lang="pl-PL" sz="2400" b="1" dirty="0">
                <a:effectLst/>
                <a:latin typeface="Calibri" panose="020F0502020204030204" pitchFamily="34" charset="0"/>
                <a:ea typeface="Times New Roman" panose="02020603050405020304" pitchFamily="18" charset="0"/>
              </a:rPr>
              <a:t>Łączniki </a:t>
            </a:r>
            <a:r>
              <a:rPr lang="pl-PL" sz="2400" dirty="0">
                <a:effectLst/>
                <a:latin typeface="Calibri" panose="020F0502020204030204" pitchFamily="34" charset="0"/>
                <a:ea typeface="Times New Roman" panose="02020603050405020304" pitchFamily="18" charset="0"/>
              </a:rPr>
              <a:t>do załączania oświetlenia jednobiegunowe, dwubiegunowe, schodowe zazwyczaj produkowane są na prąd 10A</a:t>
            </a:r>
            <a:endParaRPr lang="pl-PL" sz="2400" dirty="0"/>
          </a:p>
        </p:txBody>
      </p:sp>
    </p:spTree>
    <p:extLst>
      <p:ext uri="{BB962C8B-B14F-4D97-AF65-F5344CB8AC3E}">
        <p14:creationId xmlns:p14="http://schemas.microsoft.com/office/powerpoint/2010/main" val="11218683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F2ABBEA-49C9-B157-9BC4-31423EF76046}"/>
              </a:ext>
            </a:extLst>
          </p:cNvPr>
          <p:cNvSpPr>
            <a:spLocks noGrp="1"/>
          </p:cNvSpPr>
          <p:nvPr>
            <p:ph type="sldNum" sz="quarter" idx="12"/>
          </p:nvPr>
        </p:nvSpPr>
        <p:spPr/>
        <p:txBody>
          <a:bodyPr/>
          <a:lstStyle/>
          <a:p>
            <a:fld id="{B13EF961-FCAC-4A9A-A9A0-C51400629BF4}" type="slidenum">
              <a:rPr lang="pl-PL" smtClean="0"/>
              <a:t>37</a:t>
            </a:fld>
            <a:endParaRPr lang="pl-PL"/>
          </a:p>
        </p:txBody>
      </p:sp>
      <p:sp>
        <p:nvSpPr>
          <p:cNvPr id="6" name="pole tekstowe 5">
            <a:extLst>
              <a:ext uri="{FF2B5EF4-FFF2-40B4-BE49-F238E27FC236}">
                <a16:creationId xmlns:a16="http://schemas.microsoft.com/office/drawing/2014/main" id="{DA7084CC-9E43-68C1-57A1-F007F91A49A5}"/>
              </a:ext>
            </a:extLst>
          </p:cNvPr>
          <p:cNvSpPr txBox="1"/>
          <p:nvPr/>
        </p:nvSpPr>
        <p:spPr>
          <a:xfrm>
            <a:off x="2858967" y="6550223"/>
            <a:ext cx="9333033" cy="261610"/>
          </a:xfrm>
          <a:prstGeom prst="rect">
            <a:avLst/>
          </a:prstGeom>
          <a:noFill/>
        </p:spPr>
        <p:txBody>
          <a:bodyPr wrap="square">
            <a:spAutoFit/>
          </a:bodyPr>
          <a:lstStyle/>
          <a:p>
            <a:r>
              <a:rPr lang="pl-PL" sz="1100" dirty="0"/>
              <a:t>https://www.ospel.pl/sites/all/pliki/do_pobrania/drukowane/ospel_katalog_polski_a4_-_aktualizacja_1_2024_www.pdf</a:t>
            </a:r>
          </a:p>
        </p:txBody>
      </p:sp>
      <p:pic>
        <p:nvPicPr>
          <p:cNvPr id="8" name="Obraz 7">
            <a:extLst>
              <a:ext uri="{FF2B5EF4-FFF2-40B4-BE49-F238E27FC236}">
                <a16:creationId xmlns:a16="http://schemas.microsoft.com/office/drawing/2014/main" id="{DE8177D4-A0FF-2C7F-1981-941712AC0CBE}"/>
              </a:ext>
            </a:extLst>
          </p:cNvPr>
          <p:cNvPicPr>
            <a:picLocks noChangeAspect="1"/>
          </p:cNvPicPr>
          <p:nvPr/>
        </p:nvPicPr>
        <p:blipFill>
          <a:blip r:embed="rId2"/>
          <a:srcRect l="21306" t="17568" r="2906" b="-2207"/>
          <a:stretch/>
        </p:blipFill>
        <p:spPr>
          <a:xfrm>
            <a:off x="2241159" y="826341"/>
            <a:ext cx="6110652" cy="2626660"/>
          </a:xfrm>
          <a:prstGeom prst="rect">
            <a:avLst/>
          </a:prstGeom>
        </p:spPr>
      </p:pic>
      <p:pic>
        <p:nvPicPr>
          <p:cNvPr id="10" name="Obraz 9">
            <a:extLst>
              <a:ext uri="{FF2B5EF4-FFF2-40B4-BE49-F238E27FC236}">
                <a16:creationId xmlns:a16="http://schemas.microsoft.com/office/drawing/2014/main" id="{E373911B-1A89-3220-6367-39C83BC7D628}"/>
              </a:ext>
            </a:extLst>
          </p:cNvPr>
          <p:cNvPicPr>
            <a:picLocks noChangeAspect="1"/>
          </p:cNvPicPr>
          <p:nvPr/>
        </p:nvPicPr>
        <p:blipFill>
          <a:blip r:embed="rId3"/>
          <a:stretch>
            <a:fillRect/>
          </a:stretch>
        </p:blipFill>
        <p:spPr>
          <a:xfrm>
            <a:off x="8400446" y="756762"/>
            <a:ext cx="3577020" cy="2750749"/>
          </a:xfrm>
          <a:prstGeom prst="rect">
            <a:avLst/>
          </a:prstGeom>
        </p:spPr>
      </p:pic>
      <p:pic>
        <p:nvPicPr>
          <p:cNvPr id="12" name="Obraz 11">
            <a:extLst>
              <a:ext uri="{FF2B5EF4-FFF2-40B4-BE49-F238E27FC236}">
                <a16:creationId xmlns:a16="http://schemas.microsoft.com/office/drawing/2014/main" id="{C692979C-633F-4865-8601-0F4C4298F567}"/>
              </a:ext>
            </a:extLst>
          </p:cNvPr>
          <p:cNvPicPr>
            <a:picLocks noChangeAspect="1"/>
          </p:cNvPicPr>
          <p:nvPr/>
        </p:nvPicPr>
        <p:blipFill>
          <a:blip r:embed="rId4"/>
          <a:stretch>
            <a:fillRect/>
          </a:stretch>
        </p:blipFill>
        <p:spPr>
          <a:xfrm>
            <a:off x="8400446" y="3378771"/>
            <a:ext cx="3707717" cy="2775303"/>
          </a:xfrm>
          <a:prstGeom prst="rect">
            <a:avLst/>
          </a:prstGeom>
        </p:spPr>
      </p:pic>
      <p:pic>
        <p:nvPicPr>
          <p:cNvPr id="14" name="Obraz 13">
            <a:extLst>
              <a:ext uri="{FF2B5EF4-FFF2-40B4-BE49-F238E27FC236}">
                <a16:creationId xmlns:a16="http://schemas.microsoft.com/office/drawing/2014/main" id="{38F39C74-E7F4-52E5-FA6B-D46D94ECECD5}"/>
              </a:ext>
            </a:extLst>
          </p:cNvPr>
          <p:cNvPicPr>
            <a:picLocks noChangeAspect="1"/>
          </p:cNvPicPr>
          <p:nvPr/>
        </p:nvPicPr>
        <p:blipFill>
          <a:blip r:embed="rId5"/>
          <a:stretch>
            <a:fillRect/>
          </a:stretch>
        </p:blipFill>
        <p:spPr>
          <a:xfrm>
            <a:off x="4609407" y="3894234"/>
            <a:ext cx="3791039" cy="2259840"/>
          </a:xfrm>
          <a:prstGeom prst="rect">
            <a:avLst/>
          </a:prstGeom>
        </p:spPr>
      </p:pic>
      <p:pic>
        <p:nvPicPr>
          <p:cNvPr id="18" name="Obraz 17">
            <a:extLst>
              <a:ext uri="{FF2B5EF4-FFF2-40B4-BE49-F238E27FC236}">
                <a16:creationId xmlns:a16="http://schemas.microsoft.com/office/drawing/2014/main" id="{9BCBE0B7-5524-33C5-9BFC-EF0022E039D5}"/>
              </a:ext>
            </a:extLst>
          </p:cNvPr>
          <p:cNvPicPr>
            <a:picLocks noChangeAspect="1"/>
          </p:cNvPicPr>
          <p:nvPr/>
        </p:nvPicPr>
        <p:blipFill>
          <a:blip r:embed="rId6"/>
          <a:srcRect l="9576"/>
          <a:stretch/>
        </p:blipFill>
        <p:spPr>
          <a:xfrm>
            <a:off x="150623" y="1321674"/>
            <a:ext cx="2341005" cy="2057097"/>
          </a:xfrm>
          <a:prstGeom prst="rect">
            <a:avLst/>
          </a:prstGeom>
        </p:spPr>
      </p:pic>
      <p:pic>
        <p:nvPicPr>
          <p:cNvPr id="20" name="Obraz 19">
            <a:extLst>
              <a:ext uri="{FF2B5EF4-FFF2-40B4-BE49-F238E27FC236}">
                <a16:creationId xmlns:a16="http://schemas.microsoft.com/office/drawing/2014/main" id="{02A6EC42-164C-3E8D-187A-C650B09F4437}"/>
              </a:ext>
            </a:extLst>
          </p:cNvPr>
          <p:cNvPicPr>
            <a:picLocks noChangeAspect="1"/>
          </p:cNvPicPr>
          <p:nvPr/>
        </p:nvPicPr>
        <p:blipFill>
          <a:blip r:embed="rId7"/>
          <a:stretch>
            <a:fillRect/>
          </a:stretch>
        </p:blipFill>
        <p:spPr>
          <a:xfrm>
            <a:off x="0" y="4046748"/>
            <a:ext cx="4493812" cy="1959021"/>
          </a:xfrm>
          <a:prstGeom prst="rect">
            <a:avLst/>
          </a:prstGeom>
        </p:spPr>
      </p:pic>
      <p:sp>
        <p:nvSpPr>
          <p:cNvPr id="22" name="pole tekstowe 21">
            <a:extLst>
              <a:ext uri="{FF2B5EF4-FFF2-40B4-BE49-F238E27FC236}">
                <a16:creationId xmlns:a16="http://schemas.microsoft.com/office/drawing/2014/main" id="{8A93BBF5-B417-E863-EFAC-AB0A80F782A4}"/>
              </a:ext>
            </a:extLst>
          </p:cNvPr>
          <p:cNvSpPr txBox="1"/>
          <p:nvPr/>
        </p:nvSpPr>
        <p:spPr>
          <a:xfrm>
            <a:off x="78822" y="201058"/>
            <a:ext cx="6620915" cy="461665"/>
          </a:xfrm>
          <a:prstGeom prst="rect">
            <a:avLst/>
          </a:prstGeom>
          <a:noFill/>
        </p:spPr>
        <p:txBody>
          <a:bodyPr wrap="square">
            <a:spAutoFit/>
          </a:bodyPr>
          <a:lstStyle/>
          <a:p>
            <a:r>
              <a:rPr lang="pl-PL" sz="2400" b="1" dirty="0"/>
              <a:t>Współpraca łączników</a:t>
            </a:r>
          </a:p>
        </p:txBody>
      </p:sp>
    </p:spTree>
    <p:extLst>
      <p:ext uri="{BB962C8B-B14F-4D97-AF65-F5344CB8AC3E}">
        <p14:creationId xmlns:p14="http://schemas.microsoft.com/office/powerpoint/2010/main" val="35708408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F7812D7-6A9F-8C2C-03D3-6227C9093A71}"/>
              </a:ext>
            </a:extLst>
          </p:cNvPr>
          <p:cNvSpPr>
            <a:spLocks noGrp="1"/>
          </p:cNvSpPr>
          <p:nvPr>
            <p:ph type="sldNum" sz="quarter" idx="12"/>
          </p:nvPr>
        </p:nvSpPr>
        <p:spPr/>
        <p:txBody>
          <a:bodyPr/>
          <a:lstStyle/>
          <a:p>
            <a:fld id="{B13EF961-FCAC-4A9A-A9A0-C51400629BF4}" type="slidenum">
              <a:rPr lang="pl-PL" smtClean="0"/>
              <a:t>38</a:t>
            </a:fld>
            <a:endParaRPr lang="pl-PL"/>
          </a:p>
        </p:txBody>
      </p:sp>
      <p:pic>
        <p:nvPicPr>
          <p:cNvPr id="8" name="Obraz 7">
            <a:extLst>
              <a:ext uri="{FF2B5EF4-FFF2-40B4-BE49-F238E27FC236}">
                <a16:creationId xmlns:a16="http://schemas.microsoft.com/office/drawing/2014/main" id="{F3E288AD-9F0E-F2A8-3C91-F8A42CD59A5B}"/>
              </a:ext>
            </a:extLst>
          </p:cNvPr>
          <p:cNvPicPr>
            <a:picLocks noChangeAspect="1"/>
          </p:cNvPicPr>
          <p:nvPr/>
        </p:nvPicPr>
        <p:blipFill>
          <a:blip r:embed="rId2"/>
          <a:stretch>
            <a:fillRect/>
          </a:stretch>
        </p:blipFill>
        <p:spPr>
          <a:xfrm>
            <a:off x="153479" y="364178"/>
            <a:ext cx="4134427" cy="5010849"/>
          </a:xfrm>
          <a:prstGeom prst="rect">
            <a:avLst/>
          </a:prstGeom>
        </p:spPr>
      </p:pic>
      <p:pic>
        <p:nvPicPr>
          <p:cNvPr id="10" name="Obraz 9">
            <a:extLst>
              <a:ext uri="{FF2B5EF4-FFF2-40B4-BE49-F238E27FC236}">
                <a16:creationId xmlns:a16="http://schemas.microsoft.com/office/drawing/2014/main" id="{27004839-9D42-AAA7-9E35-EBE8E4498A1E}"/>
              </a:ext>
            </a:extLst>
          </p:cNvPr>
          <p:cNvPicPr>
            <a:picLocks noChangeAspect="1"/>
          </p:cNvPicPr>
          <p:nvPr/>
        </p:nvPicPr>
        <p:blipFill>
          <a:blip r:embed="rId3"/>
          <a:stretch>
            <a:fillRect/>
          </a:stretch>
        </p:blipFill>
        <p:spPr>
          <a:xfrm>
            <a:off x="5269523" y="1148743"/>
            <a:ext cx="5257800" cy="2918320"/>
          </a:xfrm>
          <a:prstGeom prst="rect">
            <a:avLst/>
          </a:prstGeom>
        </p:spPr>
      </p:pic>
      <p:pic>
        <p:nvPicPr>
          <p:cNvPr id="12" name="Obraz 11">
            <a:extLst>
              <a:ext uri="{FF2B5EF4-FFF2-40B4-BE49-F238E27FC236}">
                <a16:creationId xmlns:a16="http://schemas.microsoft.com/office/drawing/2014/main" id="{E5C353B7-48D2-321A-565A-E0A43E7CD0D6}"/>
              </a:ext>
            </a:extLst>
          </p:cNvPr>
          <p:cNvPicPr>
            <a:picLocks noChangeAspect="1"/>
          </p:cNvPicPr>
          <p:nvPr/>
        </p:nvPicPr>
        <p:blipFill>
          <a:blip r:embed="rId4"/>
          <a:stretch>
            <a:fillRect/>
          </a:stretch>
        </p:blipFill>
        <p:spPr>
          <a:xfrm>
            <a:off x="153479" y="5612373"/>
            <a:ext cx="2638793" cy="1105054"/>
          </a:xfrm>
          <a:prstGeom prst="rect">
            <a:avLst/>
          </a:prstGeom>
        </p:spPr>
      </p:pic>
      <p:sp>
        <p:nvSpPr>
          <p:cNvPr id="14" name="pole tekstowe 13">
            <a:extLst>
              <a:ext uri="{FF2B5EF4-FFF2-40B4-BE49-F238E27FC236}">
                <a16:creationId xmlns:a16="http://schemas.microsoft.com/office/drawing/2014/main" id="{EED927B4-DF41-30AE-D173-629AC7D1C70C}"/>
              </a:ext>
            </a:extLst>
          </p:cNvPr>
          <p:cNvSpPr txBox="1"/>
          <p:nvPr/>
        </p:nvSpPr>
        <p:spPr>
          <a:xfrm>
            <a:off x="3912516" y="6596390"/>
            <a:ext cx="8928587" cy="261610"/>
          </a:xfrm>
          <a:prstGeom prst="rect">
            <a:avLst/>
          </a:prstGeom>
          <a:noFill/>
        </p:spPr>
        <p:txBody>
          <a:bodyPr wrap="square">
            <a:spAutoFit/>
          </a:bodyPr>
          <a:lstStyle/>
          <a:p>
            <a:r>
              <a:rPr lang="pl-PL" sz="1100" dirty="0"/>
              <a:t>https://www.ospel.pl/sites/all/pliki/do_</a:t>
            </a:r>
            <a:r>
              <a:rPr lang="pl-PL" sz="1050" dirty="0"/>
              <a:t>pobrania</a:t>
            </a:r>
            <a:r>
              <a:rPr lang="pl-PL" sz="1100" dirty="0"/>
              <a:t>/drukowane/ospel_katalog_polski_a4_-_aktualizacja_1_2024_www.pdf</a:t>
            </a:r>
          </a:p>
        </p:txBody>
      </p:sp>
      <p:pic>
        <p:nvPicPr>
          <p:cNvPr id="16" name="Obraz 15">
            <a:extLst>
              <a:ext uri="{FF2B5EF4-FFF2-40B4-BE49-F238E27FC236}">
                <a16:creationId xmlns:a16="http://schemas.microsoft.com/office/drawing/2014/main" id="{140844A3-646C-F038-E6D5-4A95DDEF9854}"/>
              </a:ext>
            </a:extLst>
          </p:cNvPr>
          <p:cNvPicPr>
            <a:picLocks noChangeAspect="1"/>
          </p:cNvPicPr>
          <p:nvPr/>
        </p:nvPicPr>
        <p:blipFill>
          <a:blip r:embed="rId5"/>
          <a:stretch>
            <a:fillRect/>
          </a:stretch>
        </p:blipFill>
        <p:spPr>
          <a:xfrm>
            <a:off x="5287838" y="4067063"/>
            <a:ext cx="4143953" cy="2543530"/>
          </a:xfrm>
          <a:prstGeom prst="rect">
            <a:avLst/>
          </a:prstGeom>
        </p:spPr>
      </p:pic>
      <p:sp>
        <p:nvSpPr>
          <p:cNvPr id="4" name="pole tekstowe 3">
            <a:extLst>
              <a:ext uri="{FF2B5EF4-FFF2-40B4-BE49-F238E27FC236}">
                <a16:creationId xmlns:a16="http://schemas.microsoft.com/office/drawing/2014/main" id="{CDEDD3C2-9FBE-4D60-0A34-62ACCEFB62F7}"/>
              </a:ext>
            </a:extLst>
          </p:cNvPr>
          <p:cNvSpPr txBox="1"/>
          <p:nvPr/>
        </p:nvSpPr>
        <p:spPr>
          <a:xfrm>
            <a:off x="2092569" y="147274"/>
            <a:ext cx="7339222" cy="830997"/>
          </a:xfrm>
          <a:prstGeom prst="rect">
            <a:avLst/>
          </a:prstGeom>
          <a:noFill/>
        </p:spPr>
        <p:txBody>
          <a:bodyPr wrap="square">
            <a:spAutoFit/>
          </a:bodyPr>
          <a:lstStyle/>
          <a:p>
            <a:r>
              <a:rPr lang="pl-PL" sz="2400" b="1" dirty="0">
                <a:latin typeface="Calibri" panose="020F0502020204030204" pitchFamily="34" charset="0"/>
                <a:ea typeface="Times New Roman" panose="02020603050405020304" pitchFamily="18" charset="0"/>
              </a:rPr>
              <a:t>G</a:t>
            </a:r>
            <a:r>
              <a:rPr lang="pl-PL" sz="2400" b="1" dirty="0">
                <a:effectLst/>
                <a:latin typeface="Calibri" panose="020F0502020204030204" pitchFamily="34" charset="0"/>
                <a:ea typeface="Times New Roman" panose="02020603050405020304" pitchFamily="18" charset="0"/>
              </a:rPr>
              <a:t>niazda jednofazowe produkowane są na prąd 16A, trójazowe na prąd 16A, 32A, 64A.</a:t>
            </a:r>
            <a:endParaRPr lang="pl-PL" sz="2400" b="1" dirty="0"/>
          </a:p>
        </p:txBody>
      </p:sp>
      <p:pic>
        <p:nvPicPr>
          <p:cNvPr id="18" name="Obraz 17">
            <a:extLst>
              <a:ext uri="{FF2B5EF4-FFF2-40B4-BE49-F238E27FC236}">
                <a16:creationId xmlns:a16="http://schemas.microsoft.com/office/drawing/2014/main" id="{EC4307B5-C09D-739A-D247-C5CB5DBC51B5}"/>
              </a:ext>
            </a:extLst>
          </p:cNvPr>
          <p:cNvPicPr>
            <a:picLocks noChangeAspect="1"/>
          </p:cNvPicPr>
          <p:nvPr/>
        </p:nvPicPr>
        <p:blipFill>
          <a:blip r:embed="rId6"/>
          <a:stretch>
            <a:fillRect/>
          </a:stretch>
        </p:blipFill>
        <p:spPr>
          <a:xfrm>
            <a:off x="9874775" y="4124411"/>
            <a:ext cx="2163746" cy="2289287"/>
          </a:xfrm>
          <a:prstGeom prst="rect">
            <a:avLst/>
          </a:prstGeom>
        </p:spPr>
      </p:pic>
      <p:pic>
        <p:nvPicPr>
          <p:cNvPr id="20" name="Obraz 19">
            <a:extLst>
              <a:ext uri="{FF2B5EF4-FFF2-40B4-BE49-F238E27FC236}">
                <a16:creationId xmlns:a16="http://schemas.microsoft.com/office/drawing/2014/main" id="{72B16C4F-785C-666E-D43C-A986A74564A5}"/>
              </a:ext>
            </a:extLst>
          </p:cNvPr>
          <p:cNvPicPr>
            <a:picLocks noChangeAspect="1"/>
          </p:cNvPicPr>
          <p:nvPr/>
        </p:nvPicPr>
        <p:blipFill>
          <a:blip r:embed="rId7"/>
          <a:stretch>
            <a:fillRect/>
          </a:stretch>
        </p:blipFill>
        <p:spPr>
          <a:xfrm>
            <a:off x="10028254" y="101356"/>
            <a:ext cx="2163746" cy="2545096"/>
          </a:xfrm>
          <a:prstGeom prst="rect">
            <a:avLst/>
          </a:prstGeom>
        </p:spPr>
      </p:pic>
    </p:spTree>
    <p:extLst>
      <p:ext uri="{BB962C8B-B14F-4D97-AF65-F5344CB8AC3E}">
        <p14:creationId xmlns:p14="http://schemas.microsoft.com/office/powerpoint/2010/main" val="33468904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6CEA35A-92E9-8539-8319-7E46E8DC0E0D}"/>
              </a:ext>
            </a:extLst>
          </p:cNvPr>
          <p:cNvSpPr txBox="1"/>
          <p:nvPr/>
        </p:nvSpPr>
        <p:spPr>
          <a:xfrm>
            <a:off x="1087243" y="318749"/>
            <a:ext cx="10331605" cy="865173"/>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Trasy przewodów planujemy poza miejscem planowanego montażu karniszy oraz montażu uchwytów dla szafek wiszących w kuchni.</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2">
            <a:extLst>
              <a:ext uri="{FF2B5EF4-FFF2-40B4-BE49-F238E27FC236}">
                <a16:creationId xmlns:a16="http://schemas.microsoft.com/office/drawing/2014/main" id="{2B3E3FB4-AC4D-16D7-FA01-96B8CE056D1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pl-PL"/>
          </a:p>
        </p:txBody>
      </p:sp>
      <p:sp>
        <p:nvSpPr>
          <p:cNvPr id="5" name="Rectangle 3">
            <a:extLst>
              <a:ext uri="{FF2B5EF4-FFF2-40B4-BE49-F238E27FC236}">
                <a16:creationId xmlns:a16="http://schemas.microsoft.com/office/drawing/2014/main" id="{96B7F8E1-BEE8-7314-05AD-F49450FB0348}"/>
              </a:ext>
            </a:extLst>
          </p:cNvPr>
          <p:cNvSpPr>
            <a:spLocks noChangeArrowheads="1"/>
          </p:cNvSpPr>
          <p:nvPr/>
        </p:nvSpPr>
        <p:spPr bwMode="auto">
          <a:xfrm>
            <a:off x="2019230" y="6598364"/>
            <a:ext cx="9196748"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pl-PL" altLang="pl-PL" sz="1000" dirty="0">
                <a:latin typeface="Arial" panose="020B0604020202020204" pitchFamily="34" charset="0"/>
              </a:rPr>
              <a:t>https://muratordom.pl/instalacje/instalacja-elektryczna/gniazda-elektryczne-dobre-zasady-planowania-ktorych-trzymaja-sie-elektrycy-aa-phYU-SoPG-YTyU.html</a:t>
            </a:r>
          </a:p>
        </p:txBody>
      </p:sp>
      <p:sp>
        <p:nvSpPr>
          <p:cNvPr id="2" name="Symbol zastępczy numeru slajdu 1">
            <a:extLst>
              <a:ext uri="{FF2B5EF4-FFF2-40B4-BE49-F238E27FC236}">
                <a16:creationId xmlns:a16="http://schemas.microsoft.com/office/drawing/2014/main" id="{3A22D37A-6898-BC38-2AE8-CA240F3B1681}"/>
              </a:ext>
            </a:extLst>
          </p:cNvPr>
          <p:cNvSpPr>
            <a:spLocks noGrp="1"/>
          </p:cNvSpPr>
          <p:nvPr>
            <p:ph type="sldNum" sz="quarter" idx="12"/>
          </p:nvPr>
        </p:nvSpPr>
        <p:spPr/>
        <p:txBody>
          <a:bodyPr/>
          <a:lstStyle/>
          <a:p>
            <a:fld id="{B13EF961-FCAC-4A9A-A9A0-C51400629BF4}" type="slidenum">
              <a:rPr lang="pl-PL" smtClean="0"/>
              <a:t>39</a:t>
            </a:fld>
            <a:endParaRPr lang="pl-PL"/>
          </a:p>
        </p:txBody>
      </p:sp>
      <p:sp>
        <p:nvSpPr>
          <p:cNvPr id="7" name="pole tekstowe 6">
            <a:extLst>
              <a:ext uri="{FF2B5EF4-FFF2-40B4-BE49-F238E27FC236}">
                <a16:creationId xmlns:a16="http://schemas.microsoft.com/office/drawing/2014/main" id="{EDF8BDA5-9D59-8798-C99A-E1C418CD9300}"/>
              </a:ext>
            </a:extLst>
          </p:cNvPr>
          <p:cNvSpPr txBox="1"/>
          <p:nvPr/>
        </p:nvSpPr>
        <p:spPr>
          <a:xfrm>
            <a:off x="524536" y="1594714"/>
            <a:ext cx="6093068" cy="461665"/>
          </a:xfrm>
          <a:prstGeom prst="rect">
            <a:avLst/>
          </a:prstGeom>
          <a:noFill/>
        </p:spPr>
        <p:txBody>
          <a:bodyPr wrap="square">
            <a:spAutoFit/>
          </a:bodyPr>
          <a:lstStyle/>
          <a:p>
            <a:r>
              <a:rPr kumimoji="0" lang="pl-PL" altLang="pl-PL" sz="24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Sposób podłączenia gniazd jednofazowych</a:t>
            </a:r>
            <a:endParaRPr lang="pl-PL" sz="2400" b="1" dirty="0"/>
          </a:p>
        </p:txBody>
      </p:sp>
      <p:pic>
        <p:nvPicPr>
          <p:cNvPr id="1026" name="Picture 2" descr="Podłączanie gniazd">
            <a:extLst>
              <a:ext uri="{FF2B5EF4-FFF2-40B4-BE49-F238E27FC236}">
                <a16:creationId xmlns:a16="http://schemas.microsoft.com/office/drawing/2014/main" id="{6EAD9169-D403-8F37-896D-CF6C850EF4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568" y="2321436"/>
            <a:ext cx="5838093" cy="37455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niazdo w instalacji dwuprzewodowej">
            <a:extLst>
              <a:ext uri="{FF2B5EF4-FFF2-40B4-BE49-F238E27FC236}">
                <a16:creationId xmlns:a16="http://schemas.microsoft.com/office/drawing/2014/main" id="{A9A814AD-A69F-5BB4-2048-CA1D2066B7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811" y="2467171"/>
            <a:ext cx="3253154" cy="2655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645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23B3E2B-7871-F95A-2A50-5B7EFCAF1439}"/>
              </a:ext>
            </a:extLst>
          </p:cNvPr>
          <p:cNvSpPr>
            <a:spLocks noGrp="1"/>
          </p:cNvSpPr>
          <p:nvPr>
            <p:ph type="sldNum" sz="quarter" idx="12"/>
          </p:nvPr>
        </p:nvSpPr>
        <p:spPr/>
        <p:txBody>
          <a:bodyPr/>
          <a:lstStyle/>
          <a:p>
            <a:fld id="{B13EF961-FCAC-4A9A-A9A0-C51400629BF4}" type="slidenum">
              <a:rPr lang="pl-PL" smtClean="0"/>
              <a:t>40</a:t>
            </a:fld>
            <a:endParaRPr lang="pl-PL"/>
          </a:p>
        </p:txBody>
      </p:sp>
      <p:sp>
        <p:nvSpPr>
          <p:cNvPr id="4" name="pole tekstowe 3">
            <a:extLst>
              <a:ext uri="{FF2B5EF4-FFF2-40B4-BE49-F238E27FC236}">
                <a16:creationId xmlns:a16="http://schemas.microsoft.com/office/drawing/2014/main" id="{3E98D642-7AF1-6F72-6DDD-104D98DF8901}"/>
              </a:ext>
            </a:extLst>
          </p:cNvPr>
          <p:cNvSpPr txBox="1"/>
          <p:nvPr/>
        </p:nvSpPr>
        <p:spPr>
          <a:xfrm>
            <a:off x="240323" y="563658"/>
            <a:ext cx="11711354" cy="4934684"/>
          </a:xfrm>
          <a:prstGeom prst="rect">
            <a:avLst/>
          </a:prstGeom>
          <a:noFill/>
        </p:spPr>
        <p:txBody>
          <a:bodyPr wrap="square">
            <a:spAutoFit/>
          </a:bodyPr>
          <a:lstStyle/>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W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rozdzielnicy</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znajdą się zabezpieczenia, obecnie zazwyczaj automatyczne, wyłączniki nadmiarowo prądowe oraz aparatura sterująca całą instalacją elektryczną. Od rozdzielnicy prowadzi się osobne obwody zasilające punkty oświetleniowe, grupy gniazd wtykowych oraz pojedyncze urządzenia wymagające oddzielnego zasilania (na przykład elektryczne podgrzewacze wody, pralka piec, mikrofala, gniazda zewnętrzne, ładowarka samochodowa, gniazdo trójfazowe czy kuchenki elektryczne). </a:t>
            </a: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W rozdzielnicy głównej znajduje się wyłącznik główny odcinający całą energię we wnętrzu obiektu od sieci zewnętrznej (energetycznej).</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Przewody prowadzi się grupami - prostopadle i równolegle do przegród budowlanych - do puszek rozgałęźnych. Mocuje się je do surowych ścian - na dalszym etapie prac zostaną przykryte tynkiem.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534734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4736860-FA30-F5D9-14D6-A44444F498B2}"/>
              </a:ext>
            </a:extLst>
          </p:cNvPr>
          <p:cNvSpPr txBox="1"/>
          <p:nvPr/>
        </p:nvSpPr>
        <p:spPr>
          <a:xfrm>
            <a:off x="1" y="0"/>
            <a:ext cx="12191999" cy="6658233"/>
          </a:xfrm>
          <a:prstGeom prst="rect">
            <a:avLst/>
          </a:prstGeom>
          <a:noFill/>
        </p:spPr>
        <p:txBody>
          <a:bodyPr wrap="square">
            <a:spAutoFit/>
          </a:bodyPr>
          <a:lstStyle/>
          <a:p>
            <a:pPr algn="just">
              <a:spcBef>
                <a:spcPts val="1200"/>
              </a:spcBef>
              <a:spcAft>
                <a:spcPts val="800"/>
              </a:spcAft>
              <a:buNone/>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W domu jednorodzinnym powinny być wyodrębnione obwody zasilające oprawy stałe sufitowe i naścienne oraz osobne – zasilające gniazda wtyczkowe ogólnego przeznaczenia. Niezależne obwody należy ponadto przewidzieć do zasilania:</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gniazd wtyczkowych w kuchni do przyłączania odbiorników (czajnik elektryczny, toster, robot itp.);</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1200"/>
              </a:spcBef>
              <a:spcAft>
                <a:spcPts val="800"/>
              </a:spcAft>
              <a:buSzPts val="1000"/>
              <a:buFont typeface="Symbol" panose="05050102010706020507" pitchFamily="18" charset="2"/>
              <a:buChar char=""/>
              <a:tabLst>
                <a:tab pos="457200" algn="l"/>
              </a:tabLst>
            </a:pPr>
            <a:r>
              <a:rPr lang="pl-PL" sz="2000" kern="0" dirty="0">
                <a:latin typeface="Calibri" panose="020F0502020204030204" pitchFamily="34" charset="0"/>
                <a:ea typeface="Times New Roman" panose="02020603050405020304" pitchFamily="18" charset="0"/>
                <a:cs typeface="Calibri" panose="020F0502020204030204" pitchFamily="34" charset="0"/>
              </a:rPr>
              <a:t>zmywarki; chłodziarko-zamrażarki;</a:t>
            </a:r>
            <a:endParaRPr lang="pl-PL" sz="2000" kern="1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1200"/>
              </a:spcBef>
              <a:spcAft>
                <a:spcPts val="800"/>
              </a:spcAft>
              <a:buSzPts val="1000"/>
              <a:buFont typeface="Symbol" panose="05050102010706020507" pitchFamily="18" charset="2"/>
              <a:buChar char=""/>
              <a:tabLst>
                <a:tab pos="457200" algn="l"/>
              </a:tabLst>
            </a:pPr>
            <a:r>
              <a:rPr lang="pl-PL" sz="2000" kern="0" dirty="0">
                <a:latin typeface="Calibri" panose="020F0502020204030204" pitchFamily="34" charset="0"/>
                <a:ea typeface="Times New Roman" panose="02020603050405020304" pitchFamily="18" charset="0"/>
                <a:cs typeface="Calibri" panose="020F0502020204030204" pitchFamily="34" charset="0"/>
              </a:rPr>
              <a:t>kuchenki indukcyjnej – obwód trójfazowy zakończony puszką;</a:t>
            </a:r>
            <a:endParaRPr lang="pl-PL" sz="2000"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pralki; suszarki;</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napędu silnika bramy wjazdowej (kablem ziemnym);</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oświetlenia podjazdu do garażu, ścieżki oraz ogrodu;</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ogrzewacza do wody; pomp c.o.;</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1200"/>
              </a:spcBef>
              <a:spcAft>
                <a:spcPts val="800"/>
              </a:spcAft>
              <a:buSzPts val="1000"/>
              <a:buFont typeface="Symbol" panose="05050102010706020507" pitchFamily="18" charset="2"/>
              <a:buChar char=""/>
              <a:tabLst>
                <a:tab pos="457200" algn="l"/>
              </a:tabLst>
            </a:pPr>
            <a:r>
              <a:rPr lang="pl-PL" sz="2000" kern="0" dirty="0">
                <a:latin typeface="Calibri" panose="020F0502020204030204" pitchFamily="34" charset="0"/>
                <a:ea typeface="Times New Roman" panose="02020603050405020304" pitchFamily="18" charset="0"/>
                <a:cs typeface="Calibri" panose="020F0502020204030204" pitchFamily="34" charset="0"/>
              </a:rPr>
              <a:t>komputera, drukarki itp. (zapewni większą pewność ich pracy);</a:t>
            </a:r>
            <a:endParaRPr lang="pl-PL" sz="2000"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fontanny (kabel ziemny), pompy studziennej;</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spcAft>
                <a:spcPts val="800"/>
              </a:spcAft>
              <a:buSzPts val="1000"/>
              <a:buFont typeface="Symbol" panose="05050102010706020507" pitchFamily="18" charset="2"/>
              <a:buChar char=""/>
              <a:tabLst>
                <a:tab pos="457200" algn="l"/>
              </a:tabLst>
            </a:pPr>
            <a:r>
              <a:rPr lang="pl-PL" sz="2000" kern="0" dirty="0">
                <a:effectLst/>
                <a:latin typeface="Calibri" panose="020F0502020204030204" pitchFamily="34" charset="0"/>
                <a:ea typeface="Times New Roman" panose="02020603050405020304" pitchFamily="18" charset="0"/>
                <a:cs typeface="Calibri" panose="020F0502020204030204" pitchFamily="34" charset="0"/>
              </a:rPr>
              <a:t>układu automatyki kotła centralnego ogrzewania.</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538D536C-0392-8172-1795-794CFF400752}"/>
              </a:ext>
            </a:extLst>
          </p:cNvPr>
          <p:cNvSpPr>
            <a:spLocks noGrp="1"/>
          </p:cNvSpPr>
          <p:nvPr>
            <p:ph type="sldNum" sz="quarter" idx="12"/>
          </p:nvPr>
        </p:nvSpPr>
        <p:spPr/>
        <p:txBody>
          <a:bodyPr/>
          <a:lstStyle/>
          <a:p>
            <a:fld id="{B13EF961-FCAC-4A9A-A9A0-C51400629BF4}" type="slidenum">
              <a:rPr lang="pl-PL" smtClean="0"/>
              <a:t>41</a:t>
            </a:fld>
            <a:endParaRPr lang="pl-PL"/>
          </a:p>
        </p:txBody>
      </p:sp>
    </p:spTree>
    <p:extLst>
      <p:ext uri="{BB962C8B-B14F-4D97-AF65-F5344CB8AC3E}">
        <p14:creationId xmlns:p14="http://schemas.microsoft.com/office/powerpoint/2010/main" val="24695857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60147FA6-7BAC-9DE4-B3FA-A5C4143EA252}"/>
              </a:ext>
            </a:extLst>
          </p:cNvPr>
          <p:cNvPicPr>
            <a:picLocks noChangeAspect="1"/>
          </p:cNvPicPr>
          <p:nvPr/>
        </p:nvPicPr>
        <p:blipFill>
          <a:blip r:embed="rId2"/>
          <a:stretch>
            <a:fillRect/>
          </a:stretch>
        </p:blipFill>
        <p:spPr>
          <a:xfrm>
            <a:off x="1148128" y="400110"/>
            <a:ext cx="8515082" cy="6321365"/>
          </a:xfrm>
          <a:prstGeom prst="rect">
            <a:avLst/>
          </a:prstGeom>
        </p:spPr>
      </p:pic>
      <p:sp>
        <p:nvSpPr>
          <p:cNvPr id="6" name="pole tekstowe 5">
            <a:extLst>
              <a:ext uri="{FF2B5EF4-FFF2-40B4-BE49-F238E27FC236}">
                <a16:creationId xmlns:a16="http://schemas.microsoft.com/office/drawing/2014/main" id="{527CFB31-96D4-5BA2-0B6F-CEBF548EDB14}"/>
              </a:ext>
            </a:extLst>
          </p:cNvPr>
          <p:cNvSpPr txBox="1"/>
          <p:nvPr/>
        </p:nvSpPr>
        <p:spPr>
          <a:xfrm>
            <a:off x="9982200" y="6444251"/>
            <a:ext cx="2743200" cy="312650"/>
          </a:xfrm>
          <a:prstGeom prst="rect">
            <a:avLst/>
          </a:prstGeom>
          <a:noFill/>
        </p:spPr>
        <p:txBody>
          <a:bodyPr wrap="square">
            <a:spAutoFit/>
          </a:bodyPr>
          <a:lstStyle/>
          <a:p>
            <a:pPr algn="just">
              <a:lnSpc>
                <a:spcPct val="107000"/>
              </a:lnSpc>
              <a:spcBef>
                <a:spcPts val="1200"/>
              </a:spcBef>
              <a:spcAft>
                <a:spcPts val="800"/>
              </a:spcAft>
            </a:pPr>
            <a:r>
              <a:rPr lang="pl-PL" sz="1400" i="1" kern="0" dirty="0">
                <a:effectLst/>
                <a:latin typeface="Calibri" panose="020F0502020204030204" pitchFamily="34" charset="0"/>
                <a:ea typeface="Times New Roman" panose="02020603050405020304" pitchFamily="18" charset="0"/>
                <a:cs typeface="Calibri" panose="020F0502020204030204" pitchFamily="34" charset="0"/>
              </a:rPr>
              <a:t>https://www.nkt.com.pl</a:t>
            </a:r>
            <a:endParaRPr lang="pl-PL"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03C2739D-7FF7-8DCB-D9E8-E45E25D1568B}"/>
              </a:ext>
            </a:extLst>
          </p:cNvPr>
          <p:cNvSpPr>
            <a:spLocks noGrp="1"/>
          </p:cNvSpPr>
          <p:nvPr>
            <p:ph type="sldNum" sz="quarter" idx="12"/>
          </p:nvPr>
        </p:nvSpPr>
        <p:spPr/>
        <p:txBody>
          <a:bodyPr/>
          <a:lstStyle/>
          <a:p>
            <a:fld id="{B13EF961-FCAC-4A9A-A9A0-C51400629BF4}" type="slidenum">
              <a:rPr lang="pl-PL" smtClean="0"/>
              <a:t>42</a:t>
            </a:fld>
            <a:endParaRPr lang="pl-PL"/>
          </a:p>
        </p:txBody>
      </p:sp>
      <p:sp>
        <p:nvSpPr>
          <p:cNvPr id="5" name="pole tekstowe 4">
            <a:extLst>
              <a:ext uri="{FF2B5EF4-FFF2-40B4-BE49-F238E27FC236}">
                <a16:creationId xmlns:a16="http://schemas.microsoft.com/office/drawing/2014/main" id="{BE3A20EB-F44E-3775-312B-7B6F2BBE7805}"/>
              </a:ext>
            </a:extLst>
          </p:cNvPr>
          <p:cNvSpPr txBox="1"/>
          <p:nvPr/>
        </p:nvSpPr>
        <p:spPr>
          <a:xfrm>
            <a:off x="1148128" y="0"/>
            <a:ext cx="6970512" cy="400110"/>
          </a:xfrm>
          <a:prstGeom prst="rect">
            <a:avLst/>
          </a:prstGeom>
          <a:noFill/>
        </p:spPr>
        <p:txBody>
          <a:bodyPr wrap="square">
            <a:spAutoFit/>
          </a:bodyPr>
          <a:lstStyle/>
          <a:p>
            <a:r>
              <a:rPr lang="pl-PL" sz="2000" b="1" i="1" kern="0" dirty="0">
                <a:effectLst/>
                <a:latin typeface="Calibri" panose="020F0502020204030204" pitchFamily="34" charset="0"/>
                <a:ea typeface="Times New Roman" panose="02020603050405020304" pitchFamily="18" charset="0"/>
                <a:cs typeface="Calibri" panose="020F0502020204030204" pitchFamily="34" charset="0"/>
              </a:rPr>
              <a:t>Popularne typy przewodów i kabli elektrycznych. </a:t>
            </a:r>
            <a:endParaRPr lang="pl-PL" sz="2000" b="1" dirty="0"/>
          </a:p>
        </p:txBody>
      </p:sp>
    </p:spTree>
    <p:extLst>
      <p:ext uri="{BB962C8B-B14F-4D97-AF65-F5344CB8AC3E}">
        <p14:creationId xmlns:p14="http://schemas.microsoft.com/office/powerpoint/2010/main" val="18041306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2B0F1CD7-B41A-0165-8AF2-6F602C38DF92}"/>
              </a:ext>
            </a:extLst>
          </p:cNvPr>
          <p:cNvSpPr txBox="1"/>
          <p:nvPr/>
        </p:nvSpPr>
        <p:spPr>
          <a:xfrm>
            <a:off x="289932" y="149220"/>
            <a:ext cx="11396546" cy="3246338"/>
          </a:xfrm>
          <a:prstGeom prst="rect">
            <a:avLst/>
          </a:prstGeom>
          <a:noFill/>
        </p:spPr>
        <p:txBody>
          <a:bodyPr wrap="square">
            <a:spAutoFit/>
          </a:bodyPr>
          <a:lstStyle/>
          <a:p>
            <a:pPr algn="just">
              <a:lnSpc>
                <a:spcPct val="107000"/>
              </a:lnSpc>
              <a:spcBef>
                <a:spcPts val="1200"/>
              </a:spcBef>
              <a:spcAft>
                <a:spcPts val="800"/>
              </a:spcAft>
              <a:buNone/>
            </a:pPr>
            <a:r>
              <a:rPr lang="pl-PL" sz="1800" kern="0" dirty="0">
                <a:effectLst/>
                <a:latin typeface="Calibri" panose="020F0502020204030204" pitchFamily="34" charset="0"/>
                <a:ea typeface="Times New Roman" panose="02020603050405020304" pitchFamily="18" charset="0"/>
                <a:cs typeface="Calibri" panose="020F0502020204030204" pitchFamily="34" charset="0"/>
              </a:rPr>
              <a:t>Najczęściej używane przewody elektryczne używane do  instalacji elektrycznej to:</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Courier New" panose="02070309020205020404" pitchFamily="49" charset="0"/>
              <a:buChar char="o"/>
            </a:pPr>
            <a:r>
              <a:rPr lang="pl-PL" sz="1800" b="1" dirty="0">
                <a:effectLst/>
                <a:latin typeface="Calibri" panose="020F0502020204030204" pitchFamily="34" charset="0"/>
                <a:ea typeface="Times New Roman" panose="02020603050405020304" pitchFamily="18" charset="0"/>
                <a:cs typeface="Calibri" panose="020F0502020204030204" pitchFamily="34" charset="0"/>
              </a:rPr>
              <a:t>Przewód instalacyjny YDY</a:t>
            </a:r>
            <a:r>
              <a:rPr lang="pl-PL" sz="1800" dirty="0">
                <a:effectLst/>
                <a:latin typeface="Calibri" panose="020F0502020204030204" pitchFamily="34" charset="0"/>
                <a:ea typeface="Times New Roman" panose="02020603050405020304" pitchFamily="18" charset="0"/>
                <a:cs typeface="Calibri" panose="020F0502020204030204" pitchFamily="34" charset="0"/>
              </a:rPr>
              <a:t> – przewód miedziany jednodrutowy, posiadający izolację z polwinitu zwykłego oraz powłokę z tego samego materiału. Taki przewód sprawdzi się zarówno w pomieszczeniach suchych, jak i wilgotnych. Można go układać na tynku i pod tynkiem.</a:t>
            </a:r>
            <a:endParaRPr lang="pl-PL"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spcBef>
                <a:spcPts val="1200"/>
              </a:spcBef>
              <a:buFont typeface="Courier New" panose="02070309020205020404" pitchFamily="49" charset="0"/>
              <a:buChar char="o"/>
            </a:pPr>
            <a:r>
              <a:rPr lang="pl-PL" sz="1800" b="1" dirty="0">
                <a:effectLst/>
                <a:latin typeface="Calibri" panose="020F0502020204030204" pitchFamily="34" charset="0"/>
                <a:ea typeface="Times New Roman" panose="02020603050405020304" pitchFamily="18" charset="0"/>
                <a:cs typeface="Calibri" panose="020F0502020204030204" pitchFamily="34" charset="0"/>
              </a:rPr>
              <a:t>Przewód instalacyjny </a:t>
            </a:r>
            <a:r>
              <a:rPr lang="pl-PL" sz="1800" b="1" dirty="0" err="1">
                <a:effectLst/>
                <a:latin typeface="Calibri" panose="020F0502020204030204" pitchFamily="34" charset="0"/>
                <a:ea typeface="Times New Roman" panose="02020603050405020304" pitchFamily="18" charset="0"/>
                <a:cs typeface="Calibri" panose="020F0502020204030204" pitchFamily="34" charset="0"/>
              </a:rPr>
              <a:t>YDYp</a:t>
            </a:r>
            <a:r>
              <a:rPr lang="pl-PL" sz="1800" b="1" dirty="0">
                <a:effectLst/>
                <a:latin typeface="Calibri" panose="020F0502020204030204" pitchFamily="34" charset="0"/>
                <a:ea typeface="Times New Roman" panose="02020603050405020304" pitchFamily="18" charset="0"/>
                <a:cs typeface="Calibri" panose="020F0502020204030204" pitchFamily="34" charset="0"/>
              </a:rPr>
              <a:t> (</a:t>
            </a:r>
            <a:r>
              <a:rPr lang="pl-PL" sz="1800" b="1" dirty="0" err="1">
                <a:effectLst/>
                <a:latin typeface="Calibri" panose="020F0502020204030204" pitchFamily="34" charset="0"/>
                <a:ea typeface="Times New Roman" panose="02020603050405020304" pitchFamily="18" charset="0"/>
                <a:cs typeface="Calibri" panose="020F0502020204030204" pitchFamily="34" charset="0"/>
              </a:rPr>
              <a:t>żo</a:t>
            </a:r>
            <a:r>
              <a:rPr lang="pl-PL" sz="1800" b="1" dirty="0">
                <a:effectLst/>
                <a:latin typeface="Calibri" panose="020F0502020204030204" pitchFamily="34" charset="0"/>
                <a:ea typeface="Times New Roman" panose="02020603050405020304" pitchFamily="18" charset="0"/>
                <a:cs typeface="Calibri" panose="020F0502020204030204" pitchFamily="34" charset="0"/>
              </a:rPr>
              <a:t>)</a:t>
            </a:r>
            <a:r>
              <a:rPr lang="pl-PL" sz="1800" dirty="0">
                <a:effectLst/>
                <a:latin typeface="Calibri" panose="020F0502020204030204" pitchFamily="34" charset="0"/>
                <a:ea typeface="Times New Roman" panose="02020603050405020304" pitchFamily="18" charset="0"/>
                <a:cs typeface="Calibri" panose="020F0502020204030204" pitchFamily="34" charset="0"/>
              </a:rPr>
              <a:t> – miedziany przewód jednodrutowy, który posiada powłokę i izolację z </a:t>
            </a:r>
            <a:r>
              <a:rPr lang="pl-PL" sz="1800" dirty="0" err="1">
                <a:effectLst/>
                <a:latin typeface="Calibri" panose="020F0502020204030204" pitchFamily="34" charset="0"/>
                <a:ea typeface="Times New Roman" panose="02020603050405020304" pitchFamily="18" charset="0"/>
                <a:cs typeface="Calibri" panose="020F0502020204030204" pitchFamily="34" charset="0"/>
              </a:rPr>
              <a:t>poliwinitu</a:t>
            </a:r>
            <a:r>
              <a:rPr lang="pl-PL" sz="1800" dirty="0">
                <a:effectLst/>
                <a:latin typeface="Calibri" panose="020F0502020204030204" pitchFamily="34" charset="0"/>
                <a:ea typeface="Times New Roman" panose="02020603050405020304" pitchFamily="18" charset="0"/>
                <a:cs typeface="Calibri" panose="020F0502020204030204" pitchFamily="34" charset="0"/>
              </a:rPr>
              <a:t> zwykłego. To przewód płaski, który dodatkowo został wyposażony w żyłę ochronną (</a:t>
            </a:r>
            <a:r>
              <a:rPr lang="pl-PL" sz="1800" dirty="0" err="1">
                <a:effectLst/>
                <a:latin typeface="Calibri" panose="020F0502020204030204" pitchFamily="34" charset="0"/>
                <a:ea typeface="Times New Roman" panose="02020603050405020304" pitchFamily="18" charset="0"/>
                <a:cs typeface="Calibri" panose="020F0502020204030204" pitchFamily="34" charset="0"/>
              </a:rPr>
              <a:t>żo</a:t>
            </a:r>
            <a:r>
              <a:rPr lang="pl-PL" sz="1800" dirty="0">
                <a:effectLst/>
                <a:latin typeface="Calibri" panose="020F0502020204030204" pitchFamily="34" charset="0"/>
                <a:ea typeface="Times New Roman" panose="02020603050405020304" pitchFamily="18" charset="0"/>
                <a:cs typeface="Calibri" panose="020F0502020204030204" pitchFamily="34" charset="0"/>
              </a:rPr>
              <a:t>) w kolorze żółto-zielonym. Taki przewód można bez problemu stosować zarówno w pomieszczeniu suchym, jak i mokrym, układa się go pod i na </a:t>
            </a:r>
            <a:r>
              <a:rPr lang="pl-PL" sz="1600" dirty="0">
                <a:effectLst/>
                <a:latin typeface="Calibri" panose="020F0502020204030204" pitchFamily="34" charset="0"/>
                <a:ea typeface="Times New Roman" panose="02020603050405020304" pitchFamily="18" charset="0"/>
                <a:cs typeface="Calibri" panose="020F0502020204030204" pitchFamily="34" charset="0"/>
              </a:rPr>
              <a:t>tynku.</a:t>
            </a:r>
            <a:endParaRPr lang="pl-PL"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Courier New" panose="02070309020205020404" pitchFamily="49" charset="0"/>
              <a:buChar char="o"/>
            </a:pPr>
            <a:endParaRPr lang="pl-PL"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EACFEC9D-C1EC-D492-1BE5-8E0745D3CFEE}"/>
              </a:ext>
            </a:extLst>
          </p:cNvPr>
          <p:cNvSpPr>
            <a:spLocks noGrp="1"/>
          </p:cNvSpPr>
          <p:nvPr>
            <p:ph type="sldNum" sz="quarter" idx="12"/>
          </p:nvPr>
        </p:nvSpPr>
        <p:spPr/>
        <p:txBody>
          <a:bodyPr/>
          <a:lstStyle/>
          <a:p>
            <a:fld id="{B13EF961-FCAC-4A9A-A9A0-C51400629BF4}" type="slidenum">
              <a:rPr lang="pl-PL" smtClean="0"/>
              <a:t>43</a:t>
            </a:fld>
            <a:endParaRPr lang="pl-PL"/>
          </a:p>
        </p:txBody>
      </p:sp>
      <p:pic>
        <p:nvPicPr>
          <p:cNvPr id="5" name="Obraz 4">
            <a:extLst>
              <a:ext uri="{FF2B5EF4-FFF2-40B4-BE49-F238E27FC236}">
                <a16:creationId xmlns:a16="http://schemas.microsoft.com/office/drawing/2014/main" id="{7CC80C8A-DD0B-A804-0A13-91B896EB5D33}"/>
              </a:ext>
            </a:extLst>
          </p:cNvPr>
          <p:cNvPicPr>
            <a:picLocks noChangeAspect="1"/>
          </p:cNvPicPr>
          <p:nvPr/>
        </p:nvPicPr>
        <p:blipFill>
          <a:blip r:embed="rId2"/>
          <a:stretch>
            <a:fillRect/>
          </a:stretch>
        </p:blipFill>
        <p:spPr>
          <a:xfrm>
            <a:off x="381373" y="2908895"/>
            <a:ext cx="4861472" cy="3661752"/>
          </a:xfrm>
          <a:prstGeom prst="rect">
            <a:avLst/>
          </a:prstGeom>
        </p:spPr>
      </p:pic>
      <p:sp>
        <p:nvSpPr>
          <p:cNvPr id="7" name="pole tekstowe 6">
            <a:extLst>
              <a:ext uri="{FF2B5EF4-FFF2-40B4-BE49-F238E27FC236}">
                <a16:creationId xmlns:a16="http://schemas.microsoft.com/office/drawing/2014/main" id="{E35206EC-704A-81F2-2190-4A57749139F5}"/>
              </a:ext>
            </a:extLst>
          </p:cNvPr>
          <p:cNvSpPr txBox="1"/>
          <p:nvPr/>
        </p:nvSpPr>
        <p:spPr>
          <a:xfrm>
            <a:off x="5564066" y="2784683"/>
            <a:ext cx="6093068" cy="3299301"/>
          </a:xfrm>
          <a:prstGeom prst="rect">
            <a:avLst/>
          </a:prstGeom>
          <a:noFill/>
        </p:spPr>
        <p:txBody>
          <a:bodyPr wrap="square">
            <a:spAutoFit/>
          </a:bodyPr>
          <a:lstStyle/>
          <a:p>
            <a:pPr marL="342900" lvl="0" indent="-342900" algn="just">
              <a:lnSpc>
                <a:spcPct val="107000"/>
              </a:lnSpc>
              <a:spcBef>
                <a:spcPts val="1200"/>
              </a:spcBef>
              <a:spcAft>
                <a:spcPts val="800"/>
              </a:spcAft>
              <a:buFont typeface="Courier New" panose="02070309020205020404" pitchFamily="49" charset="0"/>
              <a:buChar char="o"/>
            </a:pPr>
            <a:r>
              <a:rPr lang="pl-PL" sz="1800" b="1" dirty="0">
                <a:effectLst/>
                <a:latin typeface="Calibri" panose="020F0502020204030204" pitchFamily="34" charset="0"/>
                <a:ea typeface="Times New Roman" panose="02020603050405020304" pitchFamily="18" charset="0"/>
                <a:cs typeface="Calibri" panose="020F0502020204030204" pitchFamily="34" charset="0"/>
              </a:rPr>
              <a:t>Przewód instalacyjny YKY i Przewód instalacyjny YAKY</a:t>
            </a:r>
            <a:r>
              <a:rPr lang="pl-PL" sz="1800" dirty="0">
                <a:effectLst/>
                <a:latin typeface="Calibri" panose="020F0502020204030204" pitchFamily="34" charset="0"/>
                <a:ea typeface="Times New Roman" panose="02020603050405020304" pitchFamily="18" charset="0"/>
                <a:cs typeface="Calibri" panose="020F0502020204030204" pitchFamily="34" charset="0"/>
              </a:rPr>
              <a:t> – kable elektroenergetyczne. Pierwszy z nich jest kablem miedzianym o powłoce i izolacji </a:t>
            </a:r>
            <a:r>
              <a:rPr lang="pl-PL" sz="1800" dirty="0" err="1">
                <a:effectLst/>
                <a:latin typeface="Calibri" panose="020F0502020204030204" pitchFamily="34" charset="0"/>
                <a:ea typeface="Times New Roman" panose="02020603050405020304" pitchFamily="18" charset="0"/>
                <a:cs typeface="Calibri" panose="020F0502020204030204" pitchFamily="34" charset="0"/>
              </a:rPr>
              <a:t>polwinitowej</a:t>
            </a:r>
            <a:r>
              <a:rPr lang="pl-PL" sz="1800" dirty="0">
                <a:effectLst/>
                <a:latin typeface="Calibri" panose="020F0502020204030204" pitchFamily="34" charset="0"/>
                <a:ea typeface="Times New Roman" panose="02020603050405020304" pitchFamily="18" charset="0"/>
                <a:cs typeface="Calibri" panose="020F0502020204030204" pitchFamily="34" charset="0"/>
              </a:rPr>
              <a:t>,  drugi to kabel  aluminiowy. Tego rodzaju kable układa się bezpośrednio w ziemi, np. podłączając dom do sieci elektroenergetycznej.</a:t>
            </a:r>
          </a:p>
          <a:p>
            <a:pPr marL="342900" indent="-342900" algn="just">
              <a:lnSpc>
                <a:spcPct val="107000"/>
              </a:lnSpc>
              <a:spcBef>
                <a:spcPts val="1200"/>
              </a:spcBef>
              <a:spcAft>
                <a:spcPts val="800"/>
              </a:spcAft>
              <a:buFont typeface="Courier New" panose="02070309020205020404" pitchFamily="49" charset="0"/>
              <a:buChar char="o"/>
            </a:pPr>
            <a:r>
              <a:rPr lang="pl-PL" sz="1800" kern="0" dirty="0">
                <a:effectLst/>
                <a:latin typeface="Calibri" panose="020F0502020204030204" pitchFamily="34" charset="0"/>
                <a:ea typeface="Times New Roman" panose="02020603050405020304" pitchFamily="18" charset="0"/>
                <a:cs typeface="Calibri" panose="020F0502020204030204" pitchFamily="34" charset="0"/>
              </a:rPr>
              <a:t>Przyjmuje się, że </a:t>
            </a:r>
            <a:r>
              <a:rPr lang="pl-PL" sz="1800" b="1" kern="0" dirty="0">
                <a:effectLst/>
                <a:latin typeface="Calibri" panose="020F0502020204030204" pitchFamily="34" charset="0"/>
                <a:ea typeface="Times New Roman" panose="02020603050405020304" pitchFamily="18" charset="0"/>
                <a:cs typeface="Calibri" panose="020F0502020204030204" pitchFamily="34" charset="0"/>
              </a:rPr>
              <a:t>kable mają zastosowania zewnętrzne</a:t>
            </a:r>
            <a:r>
              <a:rPr lang="pl-PL" sz="1800" kern="0" dirty="0">
                <a:effectLst/>
                <a:latin typeface="Calibri" panose="020F0502020204030204" pitchFamily="34" charset="0"/>
                <a:ea typeface="Times New Roman" panose="02020603050405020304" pitchFamily="18" charset="0"/>
                <a:cs typeface="Calibri" panose="020F0502020204030204" pitchFamily="34" charset="0"/>
              </a:rPr>
              <a:t>, poza budynkami – na przykład kable ziemne czy napowietrzne – natomiast przewody montuje się wyłącznie wewnątrz budynków, bez względu na ich złożoną budowę.</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pole tekstowe 8">
            <a:extLst>
              <a:ext uri="{FF2B5EF4-FFF2-40B4-BE49-F238E27FC236}">
                <a16:creationId xmlns:a16="http://schemas.microsoft.com/office/drawing/2014/main" id="{379C73D6-EB5B-9186-D44C-76575B697B8D}"/>
              </a:ext>
            </a:extLst>
          </p:cNvPr>
          <p:cNvSpPr txBox="1"/>
          <p:nvPr/>
        </p:nvSpPr>
        <p:spPr>
          <a:xfrm>
            <a:off x="8844174" y="6567586"/>
            <a:ext cx="3347826" cy="307777"/>
          </a:xfrm>
          <a:prstGeom prst="rect">
            <a:avLst/>
          </a:prstGeom>
          <a:noFill/>
        </p:spPr>
        <p:txBody>
          <a:bodyPr wrap="square">
            <a:spAutoFit/>
          </a:bodyPr>
          <a:lstStyle/>
          <a:p>
            <a:r>
              <a:rPr lang="pl-PL" sz="1400" dirty="0"/>
              <a:t>https://ospel-przewody.com.pl/</a:t>
            </a:r>
          </a:p>
        </p:txBody>
      </p:sp>
    </p:spTree>
    <p:extLst>
      <p:ext uri="{BB962C8B-B14F-4D97-AF65-F5344CB8AC3E}">
        <p14:creationId xmlns:p14="http://schemas.microsoft.com/office/powerpoint/2010/main" val="34199621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DE74F2C-CB94-49CA-6808-35A200926212}"/>
              </a:ext>
            </a:extLst>
          </p:cNvPr>
          <p:cNvSpPr>
            <a:spLocks noGrp="1"/>
          </p:cNvSpPr>
          <p:nvPr>
            <p:ph type="sldNum" sz="quarter" idx="12"/>
          </p:nvPr>
        </p:nvSpPr>
        <p:spPr/>
        <p:txBody>
          <a:bodyPr/>
          <a:lstStyle/>
          <a:p>
            <a:fld id="{B13EF961-FCAC-4A9A-A9A0-C51400629BF4}" type="slidenum">
              <a:rPr lang="pl-PL" smtClean="0"/>
              <a:t>44</a:t>
            </a:fld>
            <a:endParaRPr lang="pl-PL" dirty="0"/>
          </a:p>
        </p:txBody>
      </p:sp>
      <p:pic>
        <p:nvPicPr>
          <p:cNvPr id="4" name="Obraz 3">
            <a:extLst>
              <a:ext uri="{FF2B5EF4-FFF2-40B4-BE49-F238E27FC236}">
                <a16:creationId xmlns:a16="http://schemas.microsoft.com/office/drawing/2014/main" id="{929DAC42-1330-39DA-91F7-6FB82D958485}"/>
              </a:ext>
            </a:extLst>
          </p:cNvPr>
          <p:cNvPicPr>
            <a:picLocks noChangeAspect="1"/>
          </p:cNvPicPr>
          <p:nvPr/>
        </p:nvPicPr>
        <p:blipFill>
          <a:blip r:embed="rId2"/>
          <a:stretch>
            <a:fillRect/>
          </a:stretch>
        </p:blipFill>
        <p:spPr>
          <a:xfrm>
            <a:off x="1319486" y="957173"/>
            <a:ext cx="4627048" cy="4948250"/>
          </a:xfrm>
          <a:prstGeom prst="rect">
            <a:avLst/>
          </a:prstGeom>
        </p:spPr>
      </p:pic>
      <p:pic>
        <p:nvPicPr>
          <p:cNvPr id="6" name="Obraz 5">
            <a:extLst>
              <a:ext uri="{FF2B5EF4-FFF2-40B4-BE49-F238E27FC236}">
                <a16:creationId xmlns:a16="http://schemas.microsoft.com/office/drawing/2014/main" id="{480D3CC4-3558-DC35-1004-853B1B3764EA}"/>
              </a:ext>
            </a:extLst>
          </p:cNvPr>
          <p:cNvPicPr>
            <a:picLocks noChangeAspect="1"/>
          </p:cNvPicPr>
          <p:nvPr/>
        </p:nvPicPr>
        <p:blipFill>
          <a:blip r:embed="rId3"/>
          <a:stretch>
            <a:fillRect/>
          </a:stretch>
        </p:blipFill>
        <p:spPr>
          <a:xfrm>
            <a:off x="6096000" y="136525"/>
            <a:ext cx="4627048" cy="1745058"/>
          </a:xfrm>
          <a:prstGeom prst="rect">
            <a:avLst/>
          </a:prstGeom>
        </p:spPr>
      </p:pic>
      <p:pic>
        <p:nvPicPr>
          <p:cNvPr id="8" name="Obraz 7">
            <a:extLst>
              <a:ext uri="{FF2B5EF4-FFF2-40B4-BE49-F238E27FC236}">
                <a16:creationId xmlns:a16="http://schemas.microsoft.com/office/drawing/2014/main" id="{4B797649-B6DD-AEBB-6B5F-47F7DE0B2BBF}"/>
              </a:ext>
            </a:extLst>
          </p:cNvPr>
          <p:cNvPicPr>
            <a:picLocks noChangeAspect="1"/>
          </p:cNvPicPr>
          <p:nvPr/>
        </p:nvPicPr>
        <p:blipFill>
          <a:blip r:embed="rId4"/>
          <a:stretch>
            <a:fillRect/>
          </a:stretch>
        </p:blipFill>
        <p:spPr>
          <a:xfrm>
            <a:off x="6174871" y="1896181"/>
            <a:ext cx="4627048" cy="1104182"/>
          </a:xfrm>
          <a:prstGeom prst="rect">
            <a:avLst/>
          </a:prstGeom>
        </p:spPr>
      </p:pic>
      <p:pic>
        <p:nvPicPr>
          <p:cNvPr id="10" name="Obraz 9">
            <a:extLst>
              <a:ext uri="{FF2B5EF4-FFF2-40B4-BE49-F238E27FC236}">
                <a16:creationId xmlns:a16="http://schemas.microsoft.com/office/drawing/2014/main" id="{504200B6-3534-CC56-CE92-5364BBCFDB0E}"/>
              </a:ext>
            </a:extLst>
          </p:cNvPr>
          <p:cNvPicPr>
            <a:picLocks noChangeAspect="1"/>
          </p:cNvPicPr>
          <p:nvPr/>
        </p:nvPicPr>
        <p:blipFill>
          <a:blip r:embed="rId5"/>
          <a:stretch>
            <a:fillRect/>
          </a:stretch>
        </p:blipFill>
        <p:spPr>
          <a:xfrm>
            <a:off x="5946534" y="3311530"/>
            <a:ext cx="4925980" cy="2589297"/>
          </a:xfrm>
          <a:prstGeom prst="rect">
            <a:avLst/>
          </a:prstGeom>
        </p:spPr>
      </p:pic>
      <p:pic>
        <p:nvPicPr>
          <p:cNvPr id="12" name="Obraz 11">
            <a:extLst>
              <a:ext uri="{FF2B5EF4-FFF2-40B4-BE49-F238E27FC236}">
                <a16:creationId xmlns:a16="http://schemas.microsoft.com/office/drawing/2014/main" id="{4CF304BE-0CB5-350F-35CE-757C1F0040FF}"/>
              </a:ext>
            </a:extLst>
          </p:cNvPr>
          <p:cNvPicPr>
            <a:picLocks noChangeAspect="1"/>
          </p:cNvPicPr>
          <p:nvPr/>
        </p:nvPicPr>
        <p:blipFill>
          <a:blip r:embed="rId6"/>
          <a:stretch>
            <a:fillRect/>
          </a:stretch>
        </p:blipFill>
        <p:spPr>
          <a:xfrm>
            <a:off x="1433655" y="5884016"/>
            <a:ext cx="3525207" cy="971095"/>
          </a:xfrm>
          <a:prstGeom prst="rect">
            <a:avLst/>
          </a:prstGeom>
        </p:spPr>
      </p:pic>
      <p:sp>
        <p:nvSpPr>
          <p:cNvPr id="15" name="pole tekstowe 14">
            <a:extLst>
              <a:ext uri="{FF2B5EF4-FFF2-40B4-BE49-F238E27FC236}">
                <a16:creationId xmlns:a16="http://schemas.microsoft.com/office/drawing/2014/main" id="{9C081D9E-78AA-B46A-2301-793A0F2FCBB0}"/>
              </a:ext>
            </a:extLst>
          </p:cNvPr>
          <p:cNvSpPr txBox="1"/>
          <p:nvPr/>
        </p:nvSpPr>
        <p:spPr>
          <a:xfrm>
            <a:off x="8844174" y="6522590"/>
            <a:ext cx="3347826" cy="307777"/>
          </a:xfrm>
          <a:prstGeom prst="rect">
            <a:avLst/>
          </a:prstGeom>
          <a:noFill/>
        </p:spPr>
        <p:txBody>
          <a:bodyPr wrap="square">
            <a:spAutoFit/>
          </a:bodyPr>
          <a:lstStyle/>
          <a:p>
            <a:r>
              <a:rPr lang="pl-PL" sz="1400" dirty="0"/>
              <a:t>https://ospel-przewody.com.pl/</a:t>
            </a:r>
          </a:p>
        </p:txBody>
      </p:sp>
      <p:sp>
        <p:nvSpPr>
          <p:cNvPr id="16" name="pole tekstowe 15">
            <a:extLst>
              <a:ext uri="{FF2B5EF4-FFF2-40B4-BE49-F238E27FC236}">
                <a16:creationId xmlns:a16="http://schemas.microsoft.com/office/drawing/2014/main" id="{DFC2AE23-F505-0850-68E3-5E4E95FBB74E}"/>
              </a:ext>
            </a:extLst>
          </p:cNvPr>
          <p:cNvSpPr txBox="1"/>
          <p:nvPr/>
        </p:nvSpPr>
        <p:spPr>
          <a:xfrm>
            <a:off x="397696" y="332373"/>
            <a:ext cx="5548838" cy="338554"/>
          </a:xfrm>
          <a:prstGeom prst="rect">
            <a:avLst/>
          </a:prstGeom>
          <a:noFill/>
        </p:spPr>
        <p:txBody>
          <a:bodyPr wrap="square">
            <a:spAutoFit/>
          </a:bodyPr>
          <a:lstStyle/>
          <a:p>
            <a:r>
              <a:rPr lang="pl-PL" sz="1600" b="1" dirty="0"/>
              <a:t>Oznaczenia przewodów nie objętych normą zharmonizowaną</a:t>
            </a:r>
          </a:p>
        </p:txBody>
      </p:sp>
    </p:spTree>
    <p:extLst>
      <p:ext uri="{BB962C8B-B14F-4D97-AF65-F5344CB8AC3E}">
        <p14:creationId xmlns:p14="http://schemas.microsoft.com/office/powerpoint/2010/main" val="3502640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braz 9">
            <a:extLst>
              <a:ext uri="{FF2B5EF4-FFF2-40B4-BE49-F238E27FC236}">
                <a16:creationId xmlns:a16="http://schemas.microsoft.com/office/drawing/2014/main" id="{D7FEA4CE-2A7A-5C69-2E62-936366A0F340}"/>
              </a:ext>
            </a:extLst>
          </p:cNvPr>
          <p:cNvPicPr>
            <a:picLocks noChangeAspect="1"/>
          </p:cNvPicPr>
          <p:nvPr/>
        </p:nvPicPr>
        <p:blipFill>
          <a:blip r:embed="rId2"/>
          <a:stretch>
            <a:fillRect/>
          </a:stretch>
        </p:blipFill>
        <p:spPr>
          <a:xfrm>
            <a:off x="557784" y="824273"/>
            <a:ext cx="10706518" cy="6022416"/>
          </a:xfrm>
          <a:prstGeom prst="rect">
            <a:avLst/>
          </a:prstGeom>
        </p:spPr>
      </p:pic>
      <p:sp>
        <p:nvSpPr>
          <p:cNvPr id="2" name="Symbol zastępczy numeru slajdu 1">
            <a:extLst>
              <a:ext uri="{FF2B5EF4-FFF2-40B4-BE49-F238E27FC236}">
                <a16:creationId xmlns:a16="http://schemas.microsoft.com/office/drawing/2014/main" id="{39147A74-0614-B2C0-E1AA-57287D930ECE}"/>
              </a:ext>
            </a:extLst>
          </p:cNvPr>
          <p:cNvSpPr>
            <a:spLocks noGrp="1"/>
          </p:cNvSpPr>
          <p:nvPr>
            <p:ph type="sldNum" sz="quarter" idx="12"/>
          </p:nvPr>
        </p:nvSpPr>
        <p:spPr/>
        <p:txBody>
          <a:bodyPr/>
          <a:lstStyle/>
          <a:p>
            <a:fld id="{B13EF961-FCAC-4A9A-A9A0-C51400629BF4}" type="slidenum">
              <a:rPr lang="pl-PL" smtClean="0"/>
              <a:t>45</a:t>
            </a:fld>
            <a:endParaRPr lang="pl-PL"/>
          </a:p>
        </p:txBody>
      </p:sp>
      <p:sp>
        <p:nvSpPr>
          <p:cNvPr id="4" name="pole tekstowe 3">
            <a:extLst>
              <a:ext uri="{FF2B5EF4-FFF2-40B4-BE49-F238E27FC236}">
                <a16:creationId xmlns:a16="http://schemas.microsoft.com/office/drawing/2014/main" id="{5F096E89-0A57-3A67-5EE6-ECB5B8D10DD3}"/>
              </a:ext>
            </a:extLst>
          </p:cNvPr>
          <p:cNvSpPr txBox="1"/>
          <p:nvPr/>
        </p:nvSpPr>
        <p:spPr>
          <a:xfrm>
            <a:off x="180242" y="134036"/>
            <a:ext cx="10968403" cy="400110"/>
          </a:xfrm>
          <a:prstGeom prst="rect">
            <a:avLst/>
          </a:prstGeom>
          <a:noFill/>
        </p:spPr>
        <p:txBody>
          <a:bodyPr wrap="square">
            <a:spAutoFit/>
          </a:bodyPr>
          <a:lstStyle/>
          <a:p>
            <a:r>
              <a:rPr lang="pl-PL" sz="2000" b="1" dirty="0"/>
              <a:t>Oznaczenia przewodów objętych normą zharmonizowaną - </a:t>
            </a:r>
            <a:r>
              <a:rPr lang="pl-PL" sz="1600" b="1" dirty="0"/>
              <a:t>Według DIN VDE 0281 / DIN VDE0282 / DIN VDE 0292</a:t>
            </a:r>
            <a:endParaRPr lang="pl-PL" sz="2000" b="1" dirty="0"/>
          </a:p>
        </p:txBody>
      </p:sp>
      <p:sp>
        <p:nvSpPr>
          <p:cNvPr id="11" name="pole tekstowe 10">
            <a:extLst>
              <a:ext uri="{FF2B5EF4-FFF2-40B4-BE49-F238E27FC236}">
                <a16:creationId xmlns:a16="http://schemas.microsoft.com/office/drawing/2014/main" id="{A70CC5E3-EBE5-7042-6C1D-1681D4393626}"/>
              </a:ext>
            </a:extLst>
          </p:cNvPr>
          <p:cNvSpPr txBox="1"/>
          <p:nvPr/>
        </p:nvSpPr>
        <p:spPr>
          <a:xfrm>
            <a:off x="403558" y="6538912"/>
            <a:ext cx="3347826" cy="307777"/>
          </a:xfrm>
          <a:prstGeom prst="rect">
            <a:avLst/>
          </a:prstGeom>
          <a:noFill/>
        </p:spPr>
        <p:txBody>
          <a:bodyPr wrap="square">
            <a:spAutoFit/>
          </a:bodyPr>
          <a:lstStyle/>
          <a:p>
            <a:r>
              <a:rPr lang="pl-PL" sz="1400" dirty="0"/>
              <a:t>https://ospel-przewody.com.pl/</a:t>
            </a:r>
          </a:p>
        </p:txBody>
      </p:sp>
    </p:spTree>
    <p:extLst>
      <p:ext uri="{BB962C8B-B14F-4D97-AF65-F5344CB8AC3E}">
        <p14:creationId xmlns:p14="http://schemas.microsoft.com/office/powerpoint/2010/main" val="24422078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DC5D8D7C-61F1-290C-3E32-E373A36680E1}"/>
              </a:ext>
            </a:extLst>
          </p:cNvPr>
          <p:cNvPicPr>
            <a:picLocks noChangeAspect="1"/>
          </p:cNvPicPr>
          <p:nvPr/>
        </p:nvPicPr>
        <p:blipFill rotWithShape="1">
          <a:blip r:embed="rId2">
            <a:extLst>
              <a:ext uri="{28A0092B-C50C-407E-A947-70E740481C1C}">
                <a14:useLocalDpi xmlns:a14="http://schemas.microsoft.com/office/drawing/2010/main" val="0"/>
              </a:ext>
            </a:extLst>
          </a:blip>
          <a:srcRect b="8317"/>
          <a:stretch/>
        </p:blipFill>
        <p:spPr bwMode="auto">
          <a:xfrm>
            <a:off x="1262730" y="581276"/>
            <a:ext cx="9280302" cy="6013178"/>
          </a:xfrm>
          <a:prstGeom prst="rect">
            <a:avLst/>
          </a:prstGeom>
          <a:noFill/>
          <a:ln>
            <a:noFill/>
          </a:ln>
          <a:extLst>
            <a:ext uri="{53640926-AAD7-44D8-BBD7-CCE9431645EC}">
              <a14:shadowObscured xmlns:a14="http://schemas.microsoft.com/office/drawing/2010/main"/>
            </a:ext>
          </a:extLst>
        </p:spPr>
      </p:pic>
      <p:sp>
        <p:nvSpPr>
          <p:cNvPr id="3" name="pole tekstowe 2">
            <a:extLst>
              <a:ext uri="{FF2B5EF4-FFF2-40B4-BE49-F238E27FC236}">
                <a16:creationId xmlns:a16="http://schemas.microsoft.com/office/drawing/2014/main" id="{18D56AC4-8BB5-6A03-5411-E7B6F6E86073}"/>
              </a:ext>
            </a:extLst>
          </p:cNvPr>
          <p:cNvSpPr txBox="1"/>
          <p:nvPr/>
        </p:nvSpPr>
        <p:spPr>
          <a:xfrm>
            <a:off x="137913" y="0"/>
            <a:ext cx="11535936" cy="995144"/>
          </a:xfrm>
          <a:prstGeom prst="rect">
            <a:avLst/>
          </a:prstGeom>
          <a:noFill/>
        </p:spPr>
        <p:txBody>
          <a:bodyPr wrap="square">
            <a:spAutoFit/>
          </a:bodyPr>
          <a:lstStyle/>
          <a:p>
            <a:pPr algn="just">
              <a:spcBef>
                <a:spcPts val="1200"/>
              </a:spcBef>
              <a:spcAft>
                <a:spcPts val="800"/>
              </a:spcAft>
            </a:pPr>
            <a:r>
              <a:rPr lang="pl-PL" sz="2000" b="1" i="1" kern="0" dirty="0">
                <a:effectLst/>
                <a:ea typeface="Calibri" panose="020F0502020204030204" pitchFamily="34" charset="0"/>
                <a:cs typeface="Times New Roman" panose="02020603050405020304" pitchFamily="18" charset="0"/>
              </a:rPr>
              <a:t>Przykładowy schemat rozdzielni elektrycznej w domu jednorodzinnym.</a:t>
            </a:r>
            <a:r>
              <a:rPr lang="pl-PL" sz="2400" i="1" kern="0" dirty="0">
                <a:effectLst/>
                <a:ea typeface="Calibri" panose="020F0502020204030204" pitchFamily="34" charset="0"/>
                <a:cs typeface="Times New Roman" panose="02020603050405020304" pitchFamily="18" charset="0"/>
              </a:rPr>
              <a:t> </a:t>
            </a:r>
          </a:p>
          <a:p>
            <a:pPr algn="just">
              <a:spcBef>
                <a:spcPts val="1200"/>
              </a:spcBef>
              <a:spcAft>
                <a:spcPts val="800"/>
              </a:spcAft>
            </a:pPr>
            <a:r>
              <a:rPr lang="pl-PL" i="1" kern="0" dirty="0">
                <a:effectLst/>
                <a:ea typeface="Calibri" panose="020F0502020204030204" pitchFamily="34" charset="0"/>
                <a:cs typeface="Times New Roman" panose="02020603050405020304" pitchFamily="18" charset="0"/>
              </a:rPr>
              <a:t>(trzeba pamiętać, żeby dla odbiorów jednofazowych stosować wyłączniki różnicowoprądowe jednofazowe)</a:t>
            </a:r>
            <a:endParaRPr lang="pl-PL" kern="100" dirty="0">
              <a:effectLst/>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4C1D5B36-469F-65F1-41A0-DF824F62F8F7}"/>
              </a:ext>
            </a:extLst>
          </p:cNvPr>
          <p:cNvSpPr>
            <a:spLocks noGrp="1"/>
          </p:cNvSpPr>
          <p:nvPr>
            <p:ph type="sldNum" sz="quarter" idx="12"/>
          </p:nvPr>
        </p:nvSpPr>
        <p:spPr/>
        <p:txBody>
          <a:bodyPr/>
          <a:lstStyle/>
          <a:p>
            <a:fld id="{B13EF961-FCAC-4A9A-A9A0-C51400629BF4}" type="slidenum">
              <a:rPr lang="pl-PL" smtClean="0"/>
              <a:t>46</a:t>
            </a:fld>
            <a:endParaRPr lang="pl-PL"/>
          </a:p>
        </p:txBody>
      </p:sp>
      <p:sp>
        <p:nvSpPr>
          <p:cNvPr id="6" name="pole tekstowe 5">
            <a:extLst>
              <a:ext uri="{FF2B5EF4-FFF2-40B4-BE49-F238E27FC236}">
                <a16:creationId xmlns:a16="http://schemas.microsoft.com/office/drawing/2014/main" id="{B66CE7D3-3797-938D-925A-9A6D7E091A08}"/>
              </a:ext>
            </a:extLst>
          </p:cNvPr>
          <p:cNvSpPr txBox="1"/>
          <p:nvPr/>
        </p:nvSpPr>
        <p:spPr>
          <a:xfrm>
            <a:off x="8610600" y="6488613"/>
            <a:ext cx="4079629" cy="307777"/>
          </a:xfrm>
          <a:prstGeom prst="rect">
            <a:avLst/>
          </a:prstGeom>
          <a:noFill/>
        </p:spPr>
        <p:txBody>
          <a:bodyPr wrap="square">
            <a:spAutoFit/>
          </a:bodyPr>
          <a:lstStyle/>
          <a:p>
            <a:r>
              <a:rPr lang="pl-PL" sz="1400" i="1" kern="0" dirty="0">
                <a:effectLst/>
                <a:latin typeface="Calibri" panose="020F0502020204030204" pitchFamily="34" charset="0"/>
                <a:ea typeface="Calibri" panose="020F0502020204030204" pitchFamily="34" charset="0"/>
                <a:cs typeface="Times New Roman" panose="02020603050405020304" pitchFamily="18" charset="0"/>
              </a:rPr>
              <a:t>https://elektrykapradnietyka.com </a:t>
            </a:r>
            <a:endParaRPr lang="pl-PL" sz="1400" dirty="0"/>
          </a:p>
        </p:txBody>
      </p:sp>
    </p:spTree>
    <p:extLst>
      <p:ext uri="{BB962C8B-B14F-4D97-AF65-F5344CB8AC3E}">
        <p14:creationId xmlns:p14="http://schemas.microsoft.com/office/powerpoint/2010/main" val="35390482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1D49D7EA-C755-A499-42BD-228751CE7CC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2641" y="912019"/>
            <a:ext cx="7238714" cy="4569111"/>
          </a:xfrm>
          <a:prstGeom prst="rect">
            <a:avLst/>
          </a:prstGeom>
          <a:noFill/>
          <a:ln>
            <a:noFill/>
          </a:ln>
        </p:spPr>
      </p:pic>
      <p:sp>
        <p:nvSpPr>
          <p:cNvPr id="4" name="pole tekstowe 3">
            <a:extLst>
              <a:ext uri="{FF2B5EF4-FFF2-40B4-BE49-F238E27FC236}">
                <a16:creationId xmlns:a16="http://schemas.microsoft.com/office/drawing/2014/main" id="{B2509E2C-7BCA-A6C3-661F-3A34AA396216}"/>
              </a:ext>
            </a:extLst>
          </p:cNvPr>
          <p:cNvSpPr txBox="1"/>
          <p:nvPr/>
        </p:nvSpPr>
        <p:spPr>
          <a:xfrm>
            <a:off x="8756072" y="6398296"/>
            <a:ext cx="2351305"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EB1BD0C8-27E0-56AA-0B8C-F2A2A2B29C1A}"/>
              </a:ext>
            </a:extLst>
          </p:cNvPr>
          <p:cNvSpPr>
            <a:spLocks noGrp="1"/>
          </p:cNvSpPr>
          <p:nvPr>
            <p:ph type="sldNum" sz="quarter" idx="12"/>
          </p:nvPr>
        </p:nvSpPr>
        <p:spPr/>
        <p:txBody>
          <a:bodyPr/>
          <a:lstStyle/>
          <a:p>
            <a:fld id="{B13EF961-FCAC-4A9A-A9A0-C51400629BF4}" type="slidenum">
              <a:rPr lang="pl-PL" smtClean="0"/>
              <a:t>47</a:t>
            </a:fld>
            <a:endParaRPr lang="pl-PL" dirty="0"/>
          </a:p>
        </p:txBody>
      </p:sp>
      <p:sp>
        <p:nvSpPr>
          <p:cNvPr id="6" name="pole tekstowe 5">
            <a:extLst>
              <a:ext uri="{FF2B5EF4-FFF2-40B4-BE49-F238E27FC236}">
                <a16:creationId xmlns:a16="http://schemas.microsoft.com/office/drawing/2014/main" id="{97C63A60-34F6-5738-14A7-314008E3EC11}"/>
              </a:ext>
            </a:extLst>
          </p:cNvPr>
          <p:cNvSpPr txBox="1"/>
          <p:nvPr/>
        </p:nvSpPr>
        <p:spPr>
          <a:xfrm>
            <a:off x="268164" y="233482"/>
            <a:ext cx="11591195" cy="461665"/>
          </a:xfrm>
          <a:prstGeom prst="rect">
            <a:avLst/>
          </a:prstGeom>
          <a:noFill/>
        </p:spPr>
        <p:txBody>
          <a:bodyPr wrap="square">
            <a:spAutoFit/>
          </a:bodyPr>
          <a:lstStyle/>
          <a:p>
            <a:r>
              <a:rPr lang="pl-PL" sz="2400" b="1" i="1" kern="0" dirty="0">
                <a:effectLst/>
                <a:latin typeface="Calibri" panose="020F0502020204030204" pitchFamily="34" charset="0"/>
                <a:ea typeface="Calibri" panose="020F0502020204030204" pitchFamily="34" charset="0"/>
                <a:cs typeface="Times New Roman" panose="02020603050405020304" pitchFamily="18" charset="0"/>
              </a:rPr>
              <a:t>Widok rozdzielnicy głównej domu jednorodzinnego.                   Rozdzielnica garażowa </a:t>
            </a:r>
            <a:endParaRPr lang="pl-PL" sz="2400" b="1" dirty="0"/>
          </a:p>
        </p:txBody>
      </p:sp>
      <p:pic>
        <p:nvPicPr>
          <p:cNvPr id="7" name="Obraz 6">
            <a:extLst>
              <a:ext uri="{FF2B5EF4-FFF2-40B4-BE49-F238E27FC236}">
                <a16:creationId xmlns:a16="http://schemas.microsoft.com/office/drawing/2014/main" id="{AC83EBB2-16EF-7D05-6FFC-CE9F5A25503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01030" y="912018"/>
            <a:ext cx="3617548" cy="4557457"/>
          </a:xfrm>
          <a:prstGeom prst="rect">
            <a:avLst/>
          </a:prstGeom>
          <a:noFill/>
          <a:ln>
            <a:noFill/>
          </a:ln>
        </p:spPr>
      </p:pic>
    </p:spTree>
    <p:extLst>
      <p:ext uri="{BB962C8B-B14F-4D97-AF65-F5344CB8AC3E}">
        <p14:creationId xmlns:p14="http://schemas.microsoft.com/office/powerpoint/2010/main" val="41189364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8F9F5D2A-3DA1-E58D-5F97-2A01E00EB4D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6771" y="105290"/>
            <a:ext cx="4125951" cy="6609795"/>
          </a:xfrm>
          <a:prstGeom prst="rect">
            <a:avLst/>
          </a:prstGeom>
          <a:noFill/>
          <a:ln>
            <a:noFill/>
          </a:ln>
        </p:spPr>
      </p:pic>
      <p:sp>
        <p:nvSpPr>
          <p:cNvPr id="4" name="pole tekstowe 3">
            <a:extLst>
              <a:ext uri="{FF2B5EF4-FFF2-40B4-BE49-F238E27FC236}">
                <a16:creationId xmlns:a16="http://schemas.microsoft.com/office/drawing/2014/main" id="{F781D69E-3443-03B0-E86C-6A494F102DDB}"/>
              </a:ext>
            </a:extLst>
          </p:cNvPr>
          <p:cNvSpPr txBox="1"/>
          <p:nvPr/>
        </p:nvSpPr>
        <p:spPr>
          <a:xfrm>
            <a:off x="8989593" y="6440244"/>
            <a:ext cx="2989047"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az 4">
            <a:extLst>
              <a:ext uri="{FF2B5EF4-FFF2-40B4-BE49-F238E27FC236}">
                <a16:creationId xmlns:a16="http://schemas.microsoft.com/office/drawing/2014/main" id="{376D4DF1-4337-99D0-CE4F-005790F6340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79255" y="1379781"/>
            <a:ext cx="5103541" cy="3301350"/>
          </a:xfrm>
          <a:prstGeom prst="rect">
            <a:avLst/>
          </a:prstGeom>
          <a:noFill/>
          <a:ln>
            <a:noFill/>
          </a:ln>
        </p:spPr>
      </p:pic>
      <p:sp>
        <p:nvSpPr>
          <p:cNvPr id="7" name="pole tekstowe 6">
            <a:extLst>
              <a:ext uri="{FF2B5EF4-FFF2-40B4-BE49-F238E27FC236}">
                <a16:creationId xmlns:a16="http://schemas.microsoft.com/office/drawing/2014/main" id="{1405437E-D980-3E5F-83BC-E66B4B8B00A9}"/>
              </a:ext>
            </a:extLst>
          </p:cNvPr>
          <p:cNvSpPr txBox="1"/>
          <p:nvPr/>
        </p:nvSpPr>
        <p:spPr>
          <a:xfrm>
            <a:off x="5445513" y="4831483"/>
            <a:ext cx="6099716" cy="968278"/>
          </a:xfrm>
          <a:prstGeom prst="rect">
            <a:avLst/>
          </a:prstGeom>
          <a:noFill/>
        </p:spPr>
        <p:txBody>
          <a:bodyPr wrap="square">
            <a:spAutoFit/>
          </a:bodyPr>
          <a:lstStyle/>
          <a:p>
            <a:pPr algn="just">
              <a:lnSpc>
                <a:spcPct val="107000"/>
              </a:lnSpc>
              <a:spcBef>
                <a:spcPts val="1200"/>
              </a:spcBef>
              <a:spcAft>
                <a:spcPts val="800"/>
              </a:spcAft>
            </a:pP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Aktuatory</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przełączający do automatyki domowej KNX, siłowniki przełącznika żaluzji 24-krotne montowane w rozdzielnicy domów, na prąd 16A. </a:t>
            </a:r>
            <a:endParaRPr lang="pl-PL"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C17CF3A9-BF20-3190-98BA-C704564BCA12}"/>
              </a:ext>
            </a:extLst>
          </p:cNvPr>
          <p:cNvSpPr>
            <a:spLocks noGrp="1"/>
          </p:cNvSpPr>
          <p:nvPr>
            <p:ph type="sldNum" sz="quarter" idx="12"/>
          </p:nvPr>
        </p:nvSpPr>
        <p:spPr/>
        <p:txBody>
          <a:bodyPr/>
          <a:lstStyle/>
          <a:p>
            <a:fld id="{B13EF961-FCAC-4A9A-A9A0-C51400629BF4}" type="slidenum">
              <a:rPr lang="pl-PL" smtClean="0"/>
              <a:t>48</a:t>
            </a:fld>
            <a:endParaRPr lang="pl-PL"/>
          </a:p>
        </p:txBody>
      </p:sp>
      <p:sp>
        <p:nvSpPr>
          <p:cNvPr id="8" name="pole tekstowe 7">
            <a:extLst>
              <a:ext uri="{FF2B5EF4-FFF2-40B4-BE49-F238E27FC236}">
                <a16:creationId xmlns:a16="http://schemas.microsoft.com/office/drawing/2014/main" id="{651C7A11-C841-65B2-00CB-DB632CBAC38D}"/>
              </a:ext>
            </a:extLst>
          </p:cNvPr>
          <p:cNvSpPr txBox="1"/>
          <p:nvPr/>
        </p:nvSpPr>
        <p:spPr>
          <a:xfrm>
            <a:off x="5260732" y="155225"/>
            <a:ext cx="6093068" cy="830997"/>
          </a:xfrm>
          <a:prstGeom prst="rect">
            <a:avLst/>
          </a:prstGeom>
          <a:noFill/>
        </p:spPr>
        <p:txBody>
          <a:bodyPr wrap="square">
            <a:spAutoFit/>
          </a:bodyPr>
          <a:lstStyle/>
          <a:p>
            <a:r>
              <a:rPr lang="pl-PL" sz="2400" b="1" i="1" kern="0" dirty="0">
                <a:effectLst/>
                <a:latin typeface="Calibri" panose="020F0502020204030204" pitchFamily="34" charset="0"/>
                <a:ea typeface="Calibri" panose="020F0502020204030204" pitchFamily="34" charset="0"/>
                <a:cs typeface="Times New Roman" panose="02020603050405020304" pitchFamily="18" charset="0"/>
              </a:rPr>
              <a:t>Rozdzielnica główna instalacji inteligentnej w domu jednorodzinnym w trakcie prefabrykacji. </a:t>
            </a:r>
            <a:endParaRPr lang="pl-PL" sz="2400" b="1" dirty="0"/>
          </a:p>
        </p:txBody>
      </p:sp>
    </p:spTree>
    <p:extLst>
      <p:ext uri="{BB962C8B-B14F-4D97-AF65-F5344CB8AC3E}">
        <p14:creationId xmlns:p14="http://schemas.microsoft.com/office/powerpoint/2010/main" val="30739294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F6184B6B-B312-C7C2-C405-66A7B937EA4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410" y="956468"/>
            <a:ext cx="4026035" cy="5368046"/>
          </a:xfrm>
          <a:prstGeom prst="rect">
            <a:avLst/>
          </a:prstGeom>
          <a:noFill/>
          <a:ln>
            <a:noFill/>
          </a:ln>
        </p:spPr>
      </p:pic>
      <p:sp>
        <p:nvSpPr>
          <p:cNvPr id="6" name="pole tekstowe 5">
            <a:extLst>
              <a:ext uri="{FF2B5EF4-FFF2-40B4-BE49-F238E27FC236}">
                <a16:creationId xmlns:a16="http://schemas.microsoft.com/office/drawing/2014/main" id="{9A4E9F69-25FF-479F-75C7-02C528EF3DC0}"/>
              </a:ext>
            </a:extLst>
          </p:cNvPr>
          <p:cNvSpPr txBox="1"/>
          <p:nvPr/>
        </p:nvSpPr>
        <p:spPr>
          <a:xfrm>
            <a:off x="800409" y="158607"/>
            <a:ext cx="4026035" cy="736355"/>
          </a:xfrm>
          <a:prstGeom prst="rect">
            <a:avLst/>
          </a:prstGeom>
          <a:noFill/>
        </p:spPr>
        <p:txBody>
          <a:bodyPr wrap="square">
            <a:spAutoFit/>
          </a:bodyPr>
          <a:lstStyle/>
          <a:p>
            <a:pPr>
              <a:lnSpc>
                <a:spcPct val="107000"/>
              </a:lnSpc>
              <a:spcBef>
                <a:spcPts val="1200"/>
              </a:spcBef>
              <a:spcAft>
                <a:spcPts val="800"/>
              </a:spcAft>
            </a:pPr>
            <a:r>
              <a:rPr lang="pl-PL" sz="2000" b="1" i="1" kern="0" dirty="0">
                <a:effectLst/>
                <a:latin typeface="Calibri" panose="020F0502020204030204" pitchFamily="34" charset="0"/>
                <a:ea typeface="Calibri" panose="020F0502020204030204" pitchFamily="34" charset="0"/>
                <a:cs typeface="Times New Roman" panose="02020603050405020304" pitchFamily="18" charset="0"/>
              </a:rPr>
              <a:t>Rozdzielnica elektryczna wewnętrzna podtynkowa </a:t>
            </a:r>
          </a:p>
        </p:txBody>
      </p:sp>
      <p:sp>
        <p:nvSpPr>
          <p:cNvPr id="2" name="Symbol zastępczy numeru slajdu 1">
            <a:extLst>
              <a:ext uri="{FF2B5EF4-FFF2-40B4-BE49-F238E27FC236}">
                <a16:creationId xmlns:a16="http://schemas.microsoft.com/office/drawing/2014/main" id="{18FE7633-61D4-EF7D-1964-3BB822B50896}"/>
              </a:ext>
            </a:extLst>
          </p:cNvPr>
          <p:cNvSpPr>
            <a:spLocks noGrp="1"/>
          </p:cNvSpPr>
          <p:nvPr>
            <p:ph type="sldNum" sz="quarter" idx="12"/>
          </p:nvPr>
        </p:nvSpPr>
        <p:spPr>
          <a:xfrm>
            <a:off x="8610600" y="6386416"/>
            <a:ext cx="2743200" cy="365125"/>
          </a:xfrm>
        </p:spPr>
        <p:txBody>
          <a:bodyPr/>
          <a:lstStyle/>
          <a:p>
            <a:fld id="{B13EF961-FCAC-4A9A-A9A0-C51400629BF4}" type="slidenum">
              <a:rPr lang="pl-PL" sz="1600" smtClean="0"/>
              <a:t>49</a:t>
            </a:fld>
            <a:endParaRPr lang="pl-PL" sz="1600" dirty="0"/>
          </a:p>
        </p:txBody>
      </p:sp>
      <p:pic>
        <p:nvPicPr>
          <p:cNvPr id="3" name="Obraz 2">
            <a:extLst>
              <a:ext uri="{FF2B5EF4-FFF2-40B4-BE49-F238E27FC236}">
                <a16:creationId xmlns:a16="http://schemas.microsoft.com/office/drawing/2014/main" id="{4F564009-2C4D-62E5-34D1-31811036723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2277" y="956468"/>
            <a:ext cx="4026035" cy="5368443"/>
          </a:xfrm>
          <a:prstGeom prst="rect">
            <a:avLst/>
          </a:prstGeom>
          <a:noFill/>
          <a:ln>
            <a:noFill/>
          </a:ln>
        </p:spPr>
      </p:pic>
      <p:sp>
        <p:nvSpPr>
          <p:cNvPr id="7" name="pole tekstowe 6">
            <a:extLst>
              <a:ext uri="{FF2B5EF4-FFF2-40B4-BE49-F238E27FC236}">
                <a16:creationId xmlns:a16="http://schemas.microsoft.com/office/drawing/2014/main" id="{0E589DE7-CBCA-51BD-D78B-86E9DFA19883}"/>
              </a:ext>
            </a:extLst>
          </p:cNvPr>
          <p:cNvSpPr txBox="1"/>
          <p:nvPr/>
        </p:nvSpPr>
        <p:spPr>
          <a:xfrm>
            <a:off x="6855305" y="158608"/>
            <a:ext cx="4498495" cy="736355"/>
          </a:xfrm>
          <a:prstGeom prst="rect">
            <a:avLst/>
          </a:prstGeom>
          <a:noFill/>
        </p:spPr>
        <p:txBody>
          <a:bodyPr wrap="square">
            <a:spAutoFit/>
          </a:bodyPr>
          <a:lstStyle/>
          <a:p>
            <a:pPr algn="just">
              <a:lnSpc>
                <a:spcPct val="107000"/>
              </a:lnSpc>
              <a:spcBef>
                <a:spcPts val="1200"/>
              </a:spcBef>
              <a:spcAft>
                <a:spcPts val="800"/>
              </a:spcAft>
            </a:pPr>
            <a:r>
              <a:rPr lang="pl-PL" sz="2000" b="1" i="1" kern="0" dirty="0">
                <a:effectLst/>
                <a:latin typeface="Calibri" panose="020F0502020204030204" pitchFamily="34" charset="0"/>
                <a:ea typeface="Calibri" panose="020F0502020204030204" pitchFamily="34" charset="0"/>
                <a:cs typeface="Times New Roman" panose="02020603050405020304" pitchFamily="18" charset="0"/>
              </a:rPr>
              <a:t>Rozdzielnica elektryczna natynkowa dla domu z instalacją inteligentną KNX. </a:t>
            </a:r>
          </a:p>
        </p:txBody>
      </p:sp>
      <p:sp>
        <p:nvSpPr>
          <p:cNvPr id="8" name="pole tekstowe 7">
            <a:extLst>
              <a:ext uri="{FF2B5EF4-FFF2-40B4-BE49-F238E27FC236}">
                <a16:creationId xmlns:a16="http://schemas.microsoft.com/office/drawing/2014/main" id="{6B2D1A18-EFE7-EB21-1738-2310C54118FE}"/>
              </a:ext>
            </a:extLst>
          </p:cNvPr>
          <p:cNvSpPr txBox="1"/>
          <p:nvPr/>
        </p:nvSpPr>
        <p:spPr>
          <a:xfrm>
            <a:off x="8515554" y="6412653"/>
            <a:ext cx="2933291" cy="312650"/>
          </a:xfrm>
          <a:prstGeom prst="rect">
            <a:avLst/>
          </a:prstGeom>
          <a:noFill/>
        </p:spPr>
        <p:txBody>
          <a:bodyPr wrap="square">
            <a:spAutoFit/>
          </a:bodyPr>
          <a:lstStyle/>
          <a:p>
            <a:pPr algn="just">
              <a:lnSpc>
                <a:spcPct val="107000"/>
              </a:lnSpc>
              <a:spcBef>
                <a:spcPts val="1200"/>
              </a:spcBef>
              <a:spcAft>
                <a:spcPts val="800"/>
              </a:spcAft>
            </a:pPr>
            <a:r>
              <a:rPr lang="pl-PL" sz="14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endParaRPr lang="pl-PL"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266281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FA7532D6-E054-4E37-D9B6-C94F97980525}"/>
              </a:ext>
            </a:extLst>
          </p:cNvPr>
          <p:cNvPicPr>
            <a:picLocks noChangeAspect="1"/>
          </p:cNvPicPr>
          <p:nvPr/>
        </p:nvPicPr>
        <p:blipFill rotWithShape="1">
          <a:blip r:embed="rId2"/>
          <a:srcRect l="510" r="1"/>
          <a:stretch/>
        </p:blipFill>
        <p:spPr bwMode="auto">
          <a:xfrm>
            <a:off x="6443743" y="948684"/>
            <a:ext cx="5748257" cy="4783306"/>
          </a:xfrm>
          <a:prstGeom prst="rect">
            <a:avLst/>
          </a:prstGeom>
          <a:ln>
            <a:noFill/>
          </a:ln>
          <a:extLst>
            <a:ext uri="{53640926-AAD7-44D8-BBD7-CCE9431645EC}">
              <a14:shadowObscured xmlns:a14="http://schemas.microsoft.com/office/drawing/2010/main"/>
            </a:ext>
          </a:extLst>
        </p:spPr>
      </p:pic>
      <p:pic>
        <p:nvPicPr>
          <p:cNvPr id="5" name="Obraz 4">
            <a:extLst>
              <a:ext uri="{FF2B5EF4-FFF2-40B4-BE49-F238E27FC236}">
                <a16:creationId xmlns:a16="http://schemas.microsoft.com/office/drawing/2014/main" id="{1E44A7DD-C8F9-A732-E471-7C6CE31B558A}"/>
              </a:ext>
            </a:extLst>
          </p:cNvPr>
          <p:cNvPicPr>
            <a:picLocks noChangeAspect="1"/>
          </p:cNvPicPr>
          <p:nvPr/>
        </p:nvPicPr>
        <p:blipFill rotWithShape="1">
          <a:blip r:embed="rId3"/>
          <a:srcRect r="602"/>
          <a:stretch/>
        </p:blipFill>
        <p:spPr>
          <a:xfrm>
            <a:off x="-722" y="954918"/>
            <a:ext cx="6444465" cy="4842378"/>
          </a:xfrm>
          <a:prstGeom prst="rect">
            <a:avLst/>
          </a:prstGeom>
        </p:spPr>
      </p:pic>
      <p:sp>
        <p:nvSpPr>
          <p:cNvPr id="7" name="pole tekstowe 6">
            <a:extLst>
              <a:ext uri="{FF2B5EF4-FFF2-40B4-BE49-F238E27FC236}">
                <a16:creationId xmlns:a16="http://schemas.microsoft.com/office/drawing/2014/main" id="{E250088C-DBE1-7DC0-5FB5-182BC5E9C3E2}"/>
              </a:ext>
            </a:extLst>
          </p:cNvPr>
          <p:cNvSpPr txBox="1"/>
          <p:nvPr/>
        </p:nvSpPr>
        <p:spPr>
          <a:xfrm>
            <a:off x="6922007" y="6538912"/>
            <a:ext cx="4049305" cy="265457"/>
          </a:xfrm>
          <a:prstGeom prst="rect">
            <a:avLst/>
          </a:prstGeom>
          <a:noFill/>
        </p:spPr>
        <p:txBody>
          <a:bodyPr wrap="square">
            <a:spAutoFit/>
          </a:bodyPr>
          <a:lstStyle/>
          <a:p>
            <a:pPr algn="r">
              <a:lnSpc>
                <a:spcPct val="107000"/>
              </a:lnSpc>
              <a:spcBef>
                <a:spcPts val="1200"/>
              </a:spcBef>
              <a:spcAft>
                <a:spcPts val="800"/>
              </a:spcAft>
            </a:pPr>
            <a:r>
              <a:rPr lang="pl-PL" sz="1050" i="1" kern="0" dirty="0">
                <a:effectLst/>
                <a:latin typeface="Calibri" panose="020F0502020204030204" pitchFamily="34" charset="0"/>
                <a:ea typeface="Calibri" panose="020F0502020204030204" pitchFamily="34" charset="0"/>
                <a:cs typeface="Times New Roman" panose="02020603050405020304" pitchFamily="18" charset="0"/>
              </a:rPr>
              <a:t>https://elhu.pl/adaptery.html</a:t>
            </a:r>
            <a:endParaRPr lang="pl-PL"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E5818452-B14E-4D6B-AC3C-F31905ED217C}"/>
              </a:ext>
            </a:extLst>
          </p:cNvPr>
          <p:cNvSpPr>
            <a:spLocks noGrp="1"/>
          </p:cNvSpPr>
          <p:nvPr>
            <p:ph type="sldNum" sz="quarter" idx="12"/>
          </p:nvPr>
        </p:nvSpPr>
        <p:spPr/>
        <p:txBody>
          <a:bodyPr/>
          <a:lstStyle/>
          <a:p>
            <a:fld id="{B13EF961-FCAC-4A9A-A9A0-C51400629BF4}" type="slidenum">
              <a:rPr lang="pl-PL" smtClean="0"/>
              <a:t>50</a:t>
            </a:fld>
            <a:endParaRPr lang="pl-PL"/>
          </a:p>
        </p:txBody>
      </p:sp>
      <p:sp>
        <p:nvSpPr>
          <p:cNvPr id="6" name="pole tekstowe 5">
            <a:extLst>
              <a:ext uri="{FF2B5EF4-FFF2-40B4-BE49-F238E27FC236}">
                <a16:creationId xmlns:a16="http://schemas.microsoft.com/office/drawing/2014/main" id="{B57879C8-1408-0237-9E80-6EC2F06989CD}"/>
              </a:ext>
            </a:extLst>
          </p:cNvPr>
          <p:cNvSpPr txBox="1"/>
          <p:nvPr/>
        </p:nvSpPr>
        <p:spPr>
          <a:xfrm>
            <a:off x="349266" y="324324"/>
            <a:ext cx="7185389" cy="369332"/>
          </a:xfrm>
          <a:prstGeom prst="rect">
            <a:avLst/>
          </a:prstGeom>
          <a:noFill/>
        </p:spPr>
        <p:txBody>
          <a:bodyPr wrap="square">
            <a:spAutoFit/>
          </a:bodyPr>
          <a:lstStyle/>
          <a:p>
            <a:r>
              <a:rPr lang="pl-PL" sz="1800" b="1" i="1" kern="0" dirty="0">
                <a:effectLst/>
                <a:latin typeface="Calibri" panose="020F0502020204030204" pitchFamily="34" charset="0"/>
                <a:ea typeface="Calibri" panose="020F0502020204030204" pitchFamily="34" charset="0"/>
                <a:cs typeface="Times New Roman" panose="02020603050405020304" pitchFamily="18" charset="0"/>
              </a:rPr>
              <a:t>Europejskie złącza elektroenergetyczne (</a:t>
            </a:r>
            <a:r>
              <a:rPr lang="pl-PL" sz="1800" b="1" i="1" kern="0" dirty="0" err="1">
                <a:effectLst/>
                <a:latin typeface="Calibri" panose="020F0502020204030204" pitchFamily="34" charset="0"/>
                <a:ea typeface="Calibri" panose="020F0502020204030204" pitchFamily="34" charset="0"/>
                <a:cs typeface="Times New Roman" panose="02020603050405020304" pitchFamily="18" charset="0"/>
              </a:rPr>
              <a:t>przemiennoprądowe</a:t>
            </a:r>
            <a:r>
              <a:rPr lang="pl-PL" sz="1800" b="1" i="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b="1" dirty="0"/>
          </a:p>
        </p:txBody>
      </p:sp>
    </p:spTree>
    <p:extLst>
      <p:ext uri="{BB962C8B-B14F-4D97-AF65-F5344CB8AC3E}">
        <p14:creationId xmlns:p14="http://schemas.microsoft.com/office/powerpoint/2010/main" val="42422055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61443A21-7966-45CA-5300-45C6C9E50C3A}"/>
              </a:ext>
            </a:extLst>
          </p:cNvPr>
          <p:cNvPicPr>
            <a:picLocks noChangeAspect="1"/>
          </p:cNvPicPr>
          <p:nvPr/>
        </p:nvPicPr>
        <p:blipFill>
          <a:blip r:embed="rId2"/>
          <a:stretch>
            <a:fillRect/>
          </a:stretch>
        </p:blipFill>
        <p:spPr>
          <a:xfrm>
            <a:off x="672054" y="1130192"/>
            <a:ext cx="10591859" cy="5226158"/>
          </a:xfrm>
          <a:prstGeom prst="rect">
            <a:avLst/>
          </a:prstGeom>
        </p:spPr>
      </p:pic>
      <p:sp>
        <p:nvSpPr>
          <p:cNvPr id="4" name="pole tekstowe 3">
            <a:extLst>
              <a:ext uri="{FF2B5EF4-FFF2-40B4-BE49-F238E27FC236}">
                <a16:creationId xmlns:a16="http://schemas.microsoft.com/office/drawing/2014/main" id="{708216E0-B044-CCF1-679E-4788F67485E5}"/>
              </a:ext>
            </a:extLst>
          </p:cNvPr>
          <p:cNvSpPr txBox="1"/>
          <p:nvPr/>
        </p:nvSpPr>
        <p:spPr>
          <a:xfrm>
            <a:off x="5894832" y="6538912"/>
            <a:ext cx="5257800" cy="265457"/>
          </a:xfrm>
          <a:prstGeom prst="rect">
            <a:avLst/>
          </a:prstGeom>
          <a:noFill/>
        </p:spPr>
        <p:txBody>
          <a:bodyPr wrap="square">
            <a:spAutoFit/>
          </a:bodyPr>
          <a:lstStyle/>
          <a:p>
            <a:pPr algn="r">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Książka Praktyczna elektrotechnika ogólna.</a:t>
            </a:r>
            <a:r>
              <a:rPr lang="pl-PL" sz="1100" i="1"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FABIJAŃSKI, WÓJCIAK</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7906656F-E8A4-77CF-A86F-C77CB1BEA6D2}"/>
              </a:ext>
            </a:extLst>
          </p:cNvPr>
          <p:cNvSpPr>
            <a:spLocks noGrp="1"/>
          </p:cNvSpPr>
          <p:nvPr>
            <p:ph type="sldNum" sz="quarter" idx="12"/>
          </p:nvPr>
        </p:nvSpPr>
        <p:spPr/>
        <p:txBody>
          <a:bodyPr/>
          <a:lstStyle/>
          <a:p>
            <a:fld id="{B13EF961-FCAC-4A9A-A9A0-C51400629BF4}" type="slidenum">
              <a:rPr lang="pl-PL" smtClean="0"/>
              <a:t>51</a:t>
            </a:fld>
            <a:endParaRPr lang="pl-PL"/>
          </a:p>
        </p:txBody>
      </p:sp>
      <p:sp>
        <p:nvSpPr>
          <p:cNvPr id="6" name="pole tekstowe 5">
            <a:extLst>
              <a:ext uri="{FF2B5EF4-FFF2-40B4-BE49-F238E27FC236}">
                <a16:creationId xmlns:a16="http://schemas.microsoft.com/office/drawing/2014/main" id="{FABFC48A-4023-5424-298B-E5B83A35C18D}"/>
              </a:ext>
            </a:extLst>
          </p:cNvPr>
          <p:cNvSpPr txBox="1"/>
          <p:nvPr/>
        </p:nvSpPr>
        <p:spPr>
          <a:xfrm>
            <a:off x="587502" y="178484"/>
            <a:ext cx="10449306" cy="369332"/>
          </a:xfrm>
          <a:prstGeom prst="rect">
            <a:avLst/>
          </a:prstGeom>
          <a:noFill/>
        </p:spPr>
        <p:txBody>
          <a:bodyPr wrap="square">
            <a:spAutoFit/>
          </a:bodyPr>
          <a:lstStyle/>
          <a:p>
            <a:r>
              <a:rPr lang="pl-PL" sz="1800" b="1" i="1" kern="0" dirty="0">
                <a:effectLst/>
                <a:latin typeface="Calibri" panose="020F0502020204030204" pitchFamily="34" charset="0"/>
                <a:ea typeface="Calibri" panose="020F0502020204030204" pitchFamily="34" charset="0"/>
                <a:cs typeface="Times New Roman" panose="02020603050405020304" pitchFamily="18" charset="0"/>
              </a:rPr>
              <a:t>Plan i wymiary wyposażenia kuchni w celu ustalenia wysokości na jakiej mają być zainstalowane gniazda. </a:t>
            </a:r>
            <a:endParaRPr lang="pl-PL" b="1" dirty="0"/>
          </a:p>
        </p:txBody>
      </p:sp>
    </p:spTree>
    <p:extLst>
      <p:ext uri="{BB962C8B-B14F-4D97-AF65-F5344CB8AC3E}">
        <p14:creationId xmlns:p14="http://schemas.microsoft.com/office/powerpoint/2010/main" val="31831410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8FAF1B52-DCD3-C8B6-B2FE-D6369A58BAD5}"/>
              </a:ext>
            </a:extLst>
          </p:cNvPr>
          <p:cNvSpPr txBox="1"/>
          <p:nvPr/>
        </p:nvSpPr>
        <p:spPr>
          <a:xfrm>
            <a:off x="669073" y="468351"/>
            <a:ext cx="10772078" cy="6120202"/>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W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instalacji elektrycznej</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domu jednorodzinnego obecnie wykonuje się dużo więcej obwodów  i gniazd niż kiedyś. Obecnie posiadamy w domach o znacznie więcej sprzętów i urządzeń zasilanych prądem, używanych w różnych pomieszczeniach. Poza tym, dzięki temu awaria jednego urządzenia nie spowoduje odłączenia pozostałych od zasilania. </a:t>
            </a: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W instalacji oddzielne są obwody doprowadzające prąd do punktów oświetleniowych, oddzielnie do gniazd wtyczkowych oraz do pojedynczych urządzeń dużej mocy lub szczególnie istotnych, np. zmywarka, pralka, hydrofor i podgrzewacz elektryczny, ładowarka samochodowa, gniazdo siłowe.</a:t>
            </a:r>
          </a:p>
          <a:p>
            <a:pPr algn="just">
              <a:lnSpc>
                <a:spcPct val="107000"/>
              </a:lnSpc>
              <a:spcBef>
                <a:spcPts val="1200"/>
              </a:spcBef>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Rozdzielenie obwodów pozwala również na dostosowanie zabezpieczeń do charakterystyki poszczególnych odbiorników, co minimalizuje ryzyko przeciążenia instalacji. Takie rozwiązanie zwiększa bezpieczeństwo użytkowników i umożliwia łatwiejszą lokalizację oraz usunięcie ewentualnych usterek bez konieczności wyłączania zasilania w całym budynku.</a:t>
            </a:r>
          </a:p>
        </p:txBody>
      </p:sp>
      <p:sp>
        <p:nvSpPr>
          <p:cNvPr id="2" name="Symbol zastępczy numeru slajdu 1">
            <a:extLst>
              <a:ext uri="{FF2B5EF4-FFF2-40B4-BE49-F238E27FC236}">
                <a16:creationId xmlns:a16="http://schemas.microsoft.com/office/drawing/2014/main" id="{E25DBE8F-EB5F-194C-756A-6B13C73EDE11}"/>
              </a:ext>
            </a:extLst>
          </p:cNvPr>
          <p:cNvSpPr>
            <a:spLocks noGrp="1"/>
          </p:cNvSpPr>
          <p:nvPr>
            <p:ph type="sldNum" sz="quarter" idx="12"/>
          </p:nvPr>
        </p:nvSpPr>
        <p:spPr/>
        <p:txBody>
          <a:bodyPr/>
          <a:lstStyle/>
          <a:p>
            <a:fld id="{B13EF961-FCAC-4A9A-A9A0-C51400629BF4}" type="slidenum">
              <a:rPr lang="pl-PL" smtClean="0"/>
              <a:t>52</a:t>
            </a:fld>
            <a:endParaRPr lang="pl-PL" dirty="0"/>
          </a:p>
        </p:txBody>
      </p:sp>
    </p:spTree>
    <p:extLst>
      <p:ext uri="{BB962C8B-B14F-4D97-AF65-F5344CB8AC3E}">
        <p14:creationId xmlns:p14="http://schemas.microsoft.com/office/powerpoint/2010/main" val="770692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DE6F755-F172-7A89-10FE-8B9335541E5C}"/>
              </a:ext>
            </a:extLst>
          </p:cNvPr>
          <p:cNvSpPr txBox="1"/>
          <p:nvPr/>
        </p:nvSpPr>
        <p:spPr>
          <a:xfrm>
            <a:off x="872368" y="178528"/>
            <a:ext cx="6099716" cy="1058688"/>
          </a:xfrm>
          <a:prstGeom prst="rect">
            <a:avLst/>
          </a:prstGeom>
          <a:noFill/>
        </p:spPr>
        <p:txBody>
          <a:bodyPr wrap="square">
            <a:spAutoFit/>
          </a:bodyPr>
          <a:lstStyle/>
          <a:p>
            <a:pPr>
              <a:lnSpc>
                <a:spcPct val="107000"/>
              </a:lnSpc>
              <a:spcBef>
                <a:spcPts val="1200"/>
              </a:spcBef>
              <a:spcAft>
                <a:spcPts val="800"/>
              </a:spcAft>
            </a:pPr>
            <a:r>
              <a:rPr lang="pl-PL" sz="2400" b="1" u="sng" kern="0" dirty="0">
                <a:effectLst/>
                <a:latin typeface="Calibri" panose="020F0502020204030204" pitchFamily="34" charset="0"/>
                <a:ea typeface="Calibri" panose="020F0502020204030204" pitchFamily="34" charset="0"/>
                <a:cs typeface="Times New Roman" panose="02020603050405020304" pitchFamily="18" charset="0"/>
              </a:rPr>
              <a:t>Instalacja gniazd elektrycznych </a:t>
            </a:r>
          </a:p>
          <a:p>
            <a:pPr>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Plan instalacji gniazdowej w budynku.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19EA97C1-9EF8-FAE3-DA2F-50329C322D6C}"/>
              </a:ext>
            </a:extLst>
          </p:cNvPr>
          <p:cNvPicPr>
            <a:picLocks noChangeAspect="1"/>
          </p:cNvPicPr>
          <p:nvPr/>
        </p:nvPicPr>
        <p:blipFill rotWithShape="1">
          <a:blip r:embed="rId2">
            <a:extLst>
              <a:ext uri="{28A0092B-C50C-407E-A947-70E740481C1C}">
                <a14:useLocalDpi xmlns:a14="http://schemas.microsoft.com/office/drawing/2010/main" val="0"/>
              </a:ext>
            </a:extLst>
          </a:blip>
          <a:srcRect b="1753"/>
          <a:stretch/>
        </p:blipFill>
        <p:spPr bwMode="auto">
          <a:xfrm>
            <a:off x="7454365" y="0"/>
            <a:ext cx="4276718" cy="6829262"/>
          </a:xfrm>
          <a:prstGeom prst="rect">
            <a:avLst/>
          </a:prstGeom>
          <a:noFill/>
          <a:ln>
            <a:noFill/>
          </a:ln>
          <a:extLst>
            <a:ext uri="{53640926-AAD7-44D8-BBD7-CCE9431645EC}">
              <a14:shadowObscured xmlns:a14="http://schemas.microsoft.com/office/drawing/2010/main"/>
            </a:ext>
          </a:extLst>
        </p:spPr>
      </p:pic>
      <p:sp>
        <p:nvSpPr>
          <p:cNvPr id="6" name="pole tekstowe 5">
            <a:extLst>
              <a:ext uri="{FF2B5EF4-FFF2-40B4-BE49-F238E27FC236}">
                <a16:creationId xmlns:a16="http://schemas.microsoft.com/office/drawing/2014/main" id="{0BF68A15-4B45-6A9B-3633-0F92B2512B42}"/>
              </a:ext>
            </a:extLst>
          </p:cNvPr>
          <p:cNvSpPr txBox="1"/>
          <p:nvPr/>
        </p:nvSpPr>
        <p:spPr>
          <a:xfrm>
            <a:off x="40932" y="6567652"/>
            <a:ext cx="8683084" cy="261610"/>
          </a:xfrm>
          <a:prstGeom prst="rect">
            <a:avLst/>
          </a:prstGeom>
          <a:noFill/>
        </p:spPr>
        <p:txBody>
          <a:bodyPr wrap="square">
            <a:spAutoFit/>
          </a:bodyPr>
          <a:lstStyle/>
          <a:p>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https://www.elektro.info.pl/artykul/osprzet-instalacyjny/1702, uproszczony-projekt-instalacji-elektrycznych-budynku-mieszkalnego-jednorodzinnego</a:t>
            </a:r>
            <a:endParaRPr lang="pl-PL" sz="1100" dirty="0"/>
          </a:p>
        </p:txBody>
      </p:sp>
      <p:pic>
        <p:nvPicPr>
          <p:cNvPr id="8" name="Obraz 7">
            <a:extLst>
              <a:ext uri="{FF2B5EF4-FFF2-40B4-BE49-F238E27FC236}">
                <a16:creationId xmlns:a16="http://schemas.microsoft.com/office/drawing/2014/main" id="{826906E2-AD6E-EC44-6E59-0A93DF44DB39}"/>
              </a:ext>
            </a:extLst>
          </p:cNvPr>
          <p:cNvPicPr>
            <a:picLocks noChangeAspect="1"/>
          </p:cNvPicPr>
          <p:nvPr/>
        </p:nvPicPr>
        <p:blipFill>
          <a:blip r:embed="rId3"/>
          <a:stretch>
            <a:fillRect/>
          </a:stretch>
        </p:blipFill>
        <p:spPr>
          <a:xfrm>
            <a:off x="460917" y="2026025"/>
            <a:ext cx="6356195" cy="1113004"/>
          </a:xfrm>
          <a:prstGeom prst="rect">
            <a:avLst/>
          </a:prstGeom>
        </p:spPr>
      </p:pic>
      <p:sp>
        <p:nvSpPr>
          <p:cNvPr id="2" name="Symbol zastępczy numeru slajdu 1">
            <a:extLst>
              <a:ext uri="{FF2B5EF4-FFF2-40B4-BE49-F238E27FC236}">
                <a16:creationId xmlns:a16="http://schemas.microsoft.com/office/drawing/2014/main" id="{A3B71563-E855-92CC-FB58-817F73F805BC}"/>
              </a:ext>
            </a:extLst>
          </p:cNvPr>
          <p:cNvSpPr>
            <a:spLocks noGrp="1"/>
          </p:cNvSpPr>
          <p:nvPr>
            <p:ph type="sldNum" sz="quarter" idx="12"/>
          </p:nvPr>
        </p:nvSpPr>
        <p:spPr/>
        <p:txBody>
          <a:bodyPr/>
          <a:lstStyle/>
          <a:p>
            <a:fld id="{B13EF961-FCAC-4A9A-A9A0-C51400629BF4}" type="slidenum">
              <a:rPr lang="pl-PL" smtClean="0"/>
              <a:t>53</a:t>
            </a:fld>
            <a:endParaRPr lang="pl-PL"/>
          </a:p>
        </p:txBody>
      </p:sp>
    </p:spTree>
    <p:extLst>
      <p:ext uri="{BB962C8B-B14F-4D97-AF65-F5344CB8AC3E}">
        <p14:creationId xmlns:p14="http://schemas.microsoft.com/office/powerpoint/2010/main" val="12361746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F51CCF6E-882F-24CA-4073-1258CF85ABA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553"/>
          <a:stretch/>
        </p:blipFill>
        <p:spPr bwMode="auto">
          <a:xfrm>
            <a:off x="3614437" y="0"/>
            <a:ext cx="8818429" cy="6858000"/>
          </a:xfrm>
          <a:prstGeom prst="rect">
            <a:avLst/>
          </a:prstGeom>
          <a:noFill/>
          <a:ln>
            <a:noFill/>
          </a:ln>
          <a:extLst>
            <a:ext uri="{53640926-AAD7-44D8-BBD7-CCE9431645EC}">
              <a14:shadowObscured xmlns:a14="http://schemas.microsoft.com/office/drawing/2010/main"/>
            </a:ext>
          </a:extLst>
        </p:spPr>
      </p:pic>
      <p:sp>
        <p:nvSpPr>
          <p:cNvPr id="6" name="pole tekstowe 5">
            <a:extLst>
              <a:ext uri="{FF2B5EF4-FFF2-40B4-BE49-F238E27FC236}">
                <a16:creationId xmlns:a16="http://schemas.microsoft.com/office/drawing/2014/main" id="{DF9F9A96-6DA2-3CAF-8055-EB0F697CAE8D}"/>
              </a:ext>
            </a:extLst>
          </p:cNvPr>
          <p:cNvSpPr txBox="1"/>
          <p:nvPr/>
        </p:nvSpPr>
        <p:spPr>
          <a:xfrm>
            <a:off x="7531534" y="6538631"/>
            <a:ext cx="3412273"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57DC36FC-AA4B-E664-A520-348F27609CC6}"/>
              </a:ext>
            </a:extLst>
          </p:cNvPr>
          <p:cNvSpPr>
            <a:spLocks noGrp="1"/>
          </p:cNvSpPr>
          <p:nvPr>
            <p:ph type="sldNum" sz="quarter" idx="12"/>
          </p:nvPr>
        </p:nvSpPr>
        <p:spPr>
          <a:xfrm>
            <a:off x="8950036" y="6356351"/>
            <a:ext cx="2403764" cy="340014"/>
          </a:xfrm>
        </p:spPr>
        <p:txBody>
          <a:bodyPr/>
          <a:lstStyle/>
          <a:p>
            <a:fld id="{B13EF961-FCAC-4A9A-A9A0-C51400629BF4}" type="slidenum">
              <a:rPr lang="pl-PL" smtClean="0"/>
              <a:t>54</a:t>
            </a:fld>
            <a:endParaRPr lang="pl-PL" dirty="0"/>
          </a:p>
        </p:txBody>
      </p:sp>
      <p:sp>
        <p:nvSpPr>
          <p:cNvPr id="5" name="pole tekstowe 4">
            <a:extLst>
              <a:ext uri="{FF2B5EF4-FFF2-40B4-BE49-F238E27FC236}">
                <a16:creationId xmlns:a16="http://schemas.microsoft.com/office/drawing/2014/main" id="{DA021711-FBC8-65A8-2EFB-98A4BBAAD988}"/>
              </a:ext>
            </a:extLst>
          </p:cNvPr>
          <p:cNvSpPr txBox="1"/>
          <p:nvPr/>
        </p:nvSpPr>
        <p:spPr>
          <a:xfrm>
            <a:off x="73152" y="1163659"/>
            <a:ext cx="3310128" cy="1264642"/>
          </a:xfrm>
          <a:prstGeom prst="rect">
            <a:avLst/>
          </a:prstGeom>
          <a:noFill/>
        </p:spPr>
        <p:txBody>
          <a:bodyPr wrap="square">
            <a:spAutoFit/>
          </a:bodyPr>
          <a:lstStyle/>
          <a:p>
            <a:pPr>
              <a:lnSpc>
                <a:spcPct val="107000"/>
              </a:lnSpc>
              <a:spcBef>
                <a:spcPts val="1200"/>
              </a:spcBef>
              <a:spcAft>
                <a:spcPts val="800"/>
              </a:spcAft>
            </a:pP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Przewody elektryczne prowadzimy innymi trasami od przewodów teletechnicznych i informatycznych.</a:t>
            </a:r>
          </a:p>
        </p:txBody>
      </p:sp>
    </p:spTree>
    <p:extLst>
      <p:ext uri="{BB962C8B-B14F-4D97-AF65-F5344CB8AC3E}">
        <p14:creationId xmlns:p14="http://schemas.microsoft.com/office/powerpoint/2010/main" val="22755308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E3955E1-5C2E-568F-6B83-886E0377CE42}"/>
              </a:ext>
            </a:extLst>
          </p:cNvPr>
          <p:cNvSpPr txBox="1"/>
          <p:nvPr/>
        </p:nvSpPr>
        <p:spPr>
          <a:xfrm>
            <a:off x="373567" y="207236"/>
            <a:ext cx="11558238" cy="736355"/>
          </a:xfrm>
          <a:prstGeom prst="rect">
            <a:avLst/>
          </a:prstGeom>
          <a:noFill/>
        </p:spPr>
        <p:txBody>
          <a:bodyPr wrap="square">
            <a:spAutoFit/>
          </a:bodyPr>
          <a:lstStyle/>
          <a:p>
            <a:pPr algn="just">
              <a:lnSpc>
                <a:spcPct val="107000"/>
              </a:lnSpc>
              <a:spcBef>
                <a:spcPts val="1200"/>
              </a:spcBef>
              <a:spcAft>
                <a:spcPts val="800"/>
              </a:spcAft>
            </a:pPr>
            <a:r>
              <a:rPr lang="pl-PL" sz="2000" kern="0" dirty="0">
                <a:effectLst/>
                <a:latin typeface="Calibri" panose="020F0502020204030204" pitchFamily="34" charset="0"/>
                <a:ea typeface="Calibri" panose="020F0502020204030204" pitchFamily="34" charset="0"/>
                <a:cs typeface="Times New Roman" panose="02020603050405020304" pitchFamily="18" charset="0"/>
              </a:rPr>
              <a:t>Układając instalację elektryczną, należy zawsze trzymać się zasady prowadzenia przewodów równolegle lub prostopadle do ścian i ościeżnic. Nie należy układać instalacji na skos.</a:t>
            </a:r>
            <a:endParaRPr lang="pl-PL"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7B2B5EBF-724B-14CB-8F27-6C7387153BE0}"/>
              </a:ext>
            </a:extLst>
          </p:cNvPr>
          <p:cNvPicPr>
            <a:picLocks noChangeAspect="1"/>
          </p:cNvPicPr>
          <p:nvPr/>
        </p:nvPicPr>
        <p:blipFill>
          <a:blip r:embed="rId2"/>
          <a:stretch>
            <a:fillRect/>
          </a:stretch>
        </p:blipFill>
        <p:spPr>
          <a:xfrm>
            <a:off x="1780479" y="937050"/>
            <a:ext cx="8213914" cy="5634798"/>
          </a:xfrm>
          <a:prstGeom prst="rect">
            <a:avLst/>
          </a:prstGeom>
        </p:spPr>
      </p:pic>
      <p:sp>
        <p:nvSpPr>
          <p:cNvPr id="2" name="Symbol zastępczy numeru slajdu 1">
            <a:extLst>
              <a:ext uri="{FF2B5EF4-FFF2-40B4-BE49-F238E27FC236}">
                <a16:creationId xmlns:a16="http://schemas.microsoft.com/office/drawing/2014/main" id="{80056947-BE02-49F3-0A3D-77829FE96901}"/>
              </a:ext>
            </a:extLst>
          </p:cNvPr>
          <p:cNvSpPr>
            <a:spLocks noGrp="1"/>
          </p:cNvSpPr>
          <p:nvPr>
            <p:ph type="sldNum" sz="quarter" idx="12"/>
          </p:nvPr>
        </p:nvSpPr>
        <p:spPr/>
        <p:txBody>
          <a:bodyPr/>
          <a:lstStyle/>
          <a:p>
            <a:fld id="{B13EF961-FCAC-4A9A-A9A0-C51400629BF4}" type="slidenum">
              <a:rPr lang="pl-PL" smtClean="0"/>
              <a:t>55</a:t>
            </a:fld>
            <a:endParaRPr lang="pl-PL"/>
          </a:p>
        </p:txBody>
      </p:sp>
      <p:sp>
        <p:nvSpPr>
          <p:cNvPr id="6" name="pole tekstowe 5">
            <a:extLst>
              <a:ext uri="{FF2B5EF4-FFF2-40B4-BE49-F238E27FC236}">
                <a16:creationId xmlns:a16="http://schemas.microsoft.com/office/drawing/2014/main" id="{7F527EA8-876D-A412-6DCC-DB837F0B504E}"/>
              </a:ext>
            </a:extLst>
          </p:cNvPr>
          <p:cNvSpPr txBox="1"/>
          <p:nvPr/>
        </p:nvSpPr>
        <p:spPr>
          <a:xfrm>
            <a:off x="4643629" y="6571848"/>
            <a:ext cx="6094476" cy="261610"/>
          </a:xfrm>
          <a:prstGeom prst="rect">
            <a:avLst/>
          </a:prstGeom>
          <a:noFill/>
        </p:spPr>
        <p:txBody>
          <a:bodyPr wrap="square">
            <a:spAutoFit/>
          </a:bodyPr>
          <a:lstStyle/>
          <a:p>
            <a:pPr algn="r"/>
            <a:r>
              <a:rPr lang="pl-PL" sz="1100" dirty="0"/>
              <a:t>https://inzynierbudownictwa.pl/instalacje-elektryczne-w-budynkach-mieszkalnych-bez-barier/</a:t>
            </a:r>
          </a:p>
        </p:txBody>
      </p:sp>
    </p:spTree>
    <p:extLst>
      <p:ext uri="{BB962C8B-B14F-4D97-AF65-F5344CB8AC3E}">
        <p14:creationId xmlns:p14="http://schemas.microsoft.com/office/powerpoint/2010/main" val="19295521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le tekstowe 3">
            <a:extLst>
              <a:ext uri="{FF2B5EF4-FFF2-40B4-BE49-F238E27FC236}">
                <a16:creationId xmlns:a16="http://schemas.microsoft.com/office/drawing/2014/main" id="{336B840B-D6A7-4C74-1909-707B88218497}"/>
              </a:ext>
            </a:extLst>
          </p:cNvPr>
          <p:cNvSpPr txBox="1"/>
          <p:nvPr/>
        </p:nvSpPr>
        <p:spPr>
          <a:xfrm>
            <a:off x="63854" y="36195"/>
            <a:ext cx="5009931" cy="4251164"/>
          </a:xfrm>
          <a:prstGeom prst="rect">
            <a:avLst/>
          </a:prstGeom>
          <a:noFill/>
        </p:spPr>
        <p:txBody>
          <a:bodyPr wrap="square">
            <a:spAutoFit/>
          </a:bodyPr>
          <a:lstStyle/>
          <a:p>
            <a:pPr algn="just">
              <a:lnSpc>
                <a:spcPct val="107000"/>
              </a:lnSpc>
              <a:spcBef>
                <a:spcPts val="1200"/>
              </a:spcBef>
              <a:spcAft>
                <a:spcPts val="800"/>
              </a:spcAft>
              <a:buNone/>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Montaż instalacji elektrycznej podtynkowej P/T w domu jednorodzinnym.</a:t>
            </a:r>
          </a:p>
          <a:p>
            <a:pPr algn="just">
              <a:lnSpc>
                <a:spcPct val="107000"/>
              </a:lnSpc>
              <a:spcBef>
                <a:spcPts val="1200"/>
              </a:spcBef>
              <a:spcAft>
                <a:spcPts val="800"/>
              </a:spcAft>
              <a:buNone/>
            </a:pPr>
            <a:endParaRPr lang="pl-PL" sz="2000" i="1" kern="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endParaRPr lang="pl-PL" sz="2000" i="1" kern="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endParaRPr lang="pl-PL" sz="2000" i="1" kern="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endParaRPr lang="pl-PL" sz="2000" i="1" kern="0" dirty="0">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Bef>
                <a:spcPts val="1200"/>
              </a:spcBef>
              <a:spcAft>
                <a:spcPts val="800"/>
              </a:spcAft>
              <a:buNone/>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EEF4FC54-C209-2BD6-99F7-37A7228C70C2}"/>
              </a:ext>
            </a:extLst>
          </p:cNvPr>
          <p:cNvSpPr>
            <a:spLocks noGrp="1"/>
          </p:cNvSpPr>
          <p:nvPr>
            <p:ph type="sldNum" sz="quarter" idx="12"/>
          </p:nvPr>
        </p:nvSpPr>
        <p:spPr/>
        <p:txBody>
          <a:bodyPr/>
          <a:lstStyle/>
          <a:p>
            <a:fld id="{B13EF961-FCAC-4A9A-A9A0-C51400629BF4}" type="slidenum">
              <a:rPr lang="pl-PL" smtClean="0"/>
              <a:t>56</a:t>
            </a:fld>
            <a:endParaRPr lang="pl-PL" dirty="0"/>
          </a:p>
        </p:txBody>
      </p:sp>
      <p:pic>
        <p:nvPicPr>
          <p:cNvPr id="6" name="Obraz 5">
            <a:extLst>
              <a:ext uri="{FF2B5EF4-FFF2-40B4-BE49-F238E27FC236}">
                <a16:creationId xmlns:a16="http://schemas.microsoft.com/office/drawing/2014/main" id="{B75AD048-F79D-97F7-157A-CADBB7FBB18D}"/>
              </a:ext>
            </a:extLst>
          </p:cNvPr>
          <p:cNvPicPr>
            <a:picLocks noChangeAspect="1"/>
          </p:cNvPicPr>
          <p:nvPr/>
        </p:nvPicPr>
        <p:blipFill>
          <a:blip r:embed="rId2"/>
          <a:stretch>
            <a:fillRect/>
          </a:stretch>
        </p:blipFill>
        <p:spPr>
          <a:xfrm>
            <a:off x="5073783" y="138313"/>
            <a:ext cx="6917771" cy="5172013"/>
          </a:xfrm>
          <a:prstGeom prst="rect">
            <a:avLst/>
          </a:prstGeom>
        </p:spPr>
      </p:pic>
      <p:sp>
        <p:nvSpPr>
          <p:cNvPr id="8" name="pole tekstowe 7">
            <a:extLst>
              <a:ext uri="{FF2B5EF4-FFF2-40B4-BE49-F238E27FC236}">
                <a16:creationId xmlns:a16="http://schemas.microsoft.com/office/drawing/2014/main" id="{D2E7FDA5-54A6-3612-2587-152AA53BAF9B}"/>
              </a:ext>
            </a:extLst>
          </p:cNvPr>
          <p:cNvSpPr txBox="1"/>
          <p:nvPr/>
        </p:nvSpPr>
        <p:spPr>
          <a:xfrm>
            <a:off x="8741728" y="6538912"/>
            <a:ext cx="2743200" cy="261610"/>
          </a:xfrm>
          <a:prstGeom prst="rect">
            <a:avLst/>
          </a:prstGeom>
          <a:noFill/>
        </p:spPr>
        <p:txBody>
          <a:bodyPr wrap="square">
            <a:spAutoFit/>
          </a:bodyPr>
          <a:lstStyle/>
          <a:p>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p>
        </p:txBody>
      </p:sp>
      <p:pic>
        <p:nvPicPr>
          <p:cNvPr id="10" name="Obraz 9">
            <a:extLst>
              <a:ext uri="{FF2B5EF4-FFF2-40B4-BE49-F238E27FC236}">
                <a16:creationId xmlns:a16="http://schemas.microsoft.com/office/drawing/2014/main" id="{CEF97AA0-89B4-B48D-68E5-9D0B4B0A5F9E}"/>
              </a:ext>
            </a:extLst>
          </p:cNvPr>
          <p:cNvPicPr>
            <a:picLocks noChangeAspect="1"/>
          </p:cNvPicPr>
          <p:nvPr/>
        </p:nvPicPr>
        <p:blipFill>
          <a:blip r:embed="rId3"/>
          <a:stretch>
            <a:fillRect/>
          </a:stretch>
        </p:blipFill>
        <p:spPr>
          <a:xfrm>
            <a:off x="200446" y="1173075"/>
            <a:ext cx="4736745" cy="5486845"/>
          </a:xfrm>
          <a:prstGeom prst="rect">
            <a:avLst/>
          </a:prstGeom>
        </p:spPr>
      </p:pic>
    </p:spTree>
    <p:extLst>
      <p:ext uri="{BB962C8B-B14F-4D97-AF65-F5344CB8AC3E}">
        <p14:creationId xmlns:p14="http://schemas.microsoft.com/office/powerpoint/2010/main" val="6243116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11334537-0582-8FEC-E237-BC37D93BAE35}"/>
              </a:ext>
            </a:extLst>
          </p:cNvPr>
          <p:cNvSpPr txBox="1"/>
          <p:nvPr/>
        </p:nvSpPr>
        <p:spPr>
          <a:xfrm>
            <a:off x="462776" y="296446"/>
            <a:ext cx="11000678" cy="1260345"/>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Dla zachowania czystości w puszkach instalacyjnych przy tynkowaniu  stosuje się zaślepki/pokrywki do puszek. Pomagają one w odszukaniu </a:t>
            </a:r>
            <a:r>
              <a:rPr lang="pl-PL" sz="2400" kern="0" dirty="0" err="1">
                <a:effectLst/>
                <a:latin typeface="Calibri" panose="020F0502020204030204" pitchFamily="34" charset="0"/>
                <a:ea typeface="Calibri" panose="020F0502020204030204" pitchFamily="34" charset="0"/>
                <a:cs typeface="Times New Roman" panose="02020603050405020304" pitchFamily="18" charset="0"/>
              </a:rPr>
              <a:t>zatykowanych</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całych puszek.</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4A6A3F34-53EF-5AA1-C06D-68EE806EB71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54021" y="1982160"/>
            <a:ext cx="5234474" cy="3493573"/>
          </a:xfrm>
          <a:prstGeom prst="rect">
            <a:avLst/>
          </a:prstGeom>
          <a:noFill/>
          <a:ln>
            <a:noFill/>
          </a:ln>
        </p:spPr>
      </p:pic>
      <p:sp>
        <p:nvSpPr>
          <p:cNvPr id="6" name="pole tekstowe 5">
            <a:extLst>
              <a:ext uri="{FF2B5EF4-FFF2-40B4-BE49-F238E27FC236}">
                <a16:creationId xmlns:a16="http://schemas.microsoft.com/office/drawing/2014/main" id="{CB93E46D-A002-7687-B9B3-D1FC7B134B2B}"/>
              </a:ext>
            </a:extLst>
          </p:cNvPr>
          <p:cNvSpPr txBox="1"/>
          <p:nvPr/>
        </p:nvSpPr>
        <p:spPr>
          <a:xfrm>
            <a:off x="6354021" y="6488756"/>
            <a:ext cx="4513157" cy="265457"/>
          </a:xfrm>
          <a:prstGeom prst="rect">
            <a:avLst/>
          </a:prstGeom>
          <a:noFill/>
        </p:spPr>
        <p:txBody>
          <a:bodyPr wrap="square">
            <a:spAutoFit/>
          </a:bodyPr>
          <a:lstStyle/>
          <a:p>
            <a:pPr algn="r">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https://www.napiecie.salama.pl/</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7A76A43F-103A-87BD-79E3-F3B54FAD5EE8}"/>
              </a:ext>
            </a:extLst>
          </p:cNvPr>
          <p:cNvSpPr>
            <a:spLocks noGrp="1"/>
          </p:cNvSpPr>
          <p:nvPr>
            <p:ph type="sldNum" sz="quarter" idx="12"/>
          </p:nvPr>
        </p:nvSpPr>
        <p:spPr/>
        <p:txBody>
          <a:bodyPr/>
          <a:lstStyle/>
          <a:p>
            <a:fld id="{B13EF961-FCAC-4A9A-A9A0-C51400629BF4}" type="slidenum">
              <a:rPr lang="pl-PL" smtClean="0"/>
              <a:t>57</a:t>
            </a:fld>
            <a:endParaRPr lang="pl-PL"/>
          </a:p>
        </p:txBody>
      </p:sp>
      <p:sp>
        <p:nvSpPr>
          <p:cNvPr id="7" name="pole tekstowe 6">
            <a:extLst>
              <a:ext uri="{FF2B5EF4-FFF2-40B4-BE49-F238E27FC236}">
                <a16:creationId xmlns:a16="http://schemas.microsoft.com/office/drawing/2014/main" id="{5CF1ABF0-462C-868D-4D0E-B520C609B715}"/>
              </a:ext>
            </a:extLst>
          </p:cNvPr>
          <p:cNvSpPr txBox="1"/>
          <p:nvPr/>
        </p:nvSpPr>
        <p:spPr>
          <a:xfrm>
            <a:off x="4257536" y="5711296"/>
            <a:ext cx="5965456" cy="461665"/>
          </a:xfrm>
          <a:prstGeom prst="rect">
            <a:avLst/>
          </a:prstGeom>
          <a:noFill/>
        </p:spPr>
        <p:txBody>
          <a:bodyPr wrap="square">
            <a:spAutoFit/>
          </a:bodyPr>
          <a:lstStyle/>
          <a:p>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Zaślepki do puszek podtynkowych. </a:t>
            </a:r>
            <a:endParaRPr lang="pl-PL" sz="2400" dirty="0"/>
          </a:p>
        </p:txBody>
      </p:sp>
      <p:pic>
        <p:nvPicPr>
          <p:cNvPr id="8" name="Obraz 7">
            <a:extLst>
              <a:ext uri="{FF2B5EF4-FFF2-40B4-BE49-F238E27FC236}">
                <a16:creationId xmlns:a16="http://schemas.microsoft.com/office/drawing/2014/main" id="{341528B9-DD25-83AD-B3C9-09B368FC19F6}"/>
              </a:ext>
            </a:extLst>
          </p:cNvPr>
          <p:cNvPicPr>
            <a:picLocks noChangeAspect="1"/>
          </p:cNvPicPr>
          <p:nvPr/>
        </p:nvPicPr>
        <p:blipFill>
          <a:blip r:embed="rId3"/>
          <a:stretch>
            <a:fillRect/>
          </a:stretch>
        </p:blipFill>
        <p:spPr>
          <a:xfrm>
            <a:off x="462776" y="1993686"/>
            <a:ext cx="5319943" cy="3470520"/>
          </a:xfrm>
          <a:prstGeom prst="rect">
            <a:avLst/>
          </a:prstGeom>
        </p:spPr>
      </p:pic>
    </p:spTree>
    <p:extLst>
      <p:ext uri="{BB962C8B-B14F-4D97-AF65-F5344CB8AC3E}">
        <p14:creationId xmlns:p14="http://schemas.microsoft.com/office/powerpoint/2010/main" val="17825444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947860EB-0E97-1570-695C-F5332B594FAC}"/>
              </a:ext>
            </a:extLst>
          </p:cNvPr>
          <p:cNvPicPr>
            <a:picLocks noChangeAspect="1"/>
          </p:cNvPicPr>
          <p:nvPr/>
        </p:nvPicPr>
        <p:blipFill>
          <a:blip r:embed="rId2"/>
          <a:stretch>
            <a:fillRect/>
          </a:stretch>
        </p:blipFill>
        <p:spPr>
          <a:xfrm>
            <a:off x="0" y="1833267"/>
            <a:ext cx="6431572" cy="3987760"/>
          </a:xfrm>
          <a:prstGeom prst="rect">
            <a:avLst/>
          </a:prstGeom>
        </p:spPr>
      </p:pic>
      <p:sp>
        <p:nvSpPr>
          <p:cNvPr id="4" name="pole tekstowe 3">
            <a:extLst>
              <a:ext uri="{FF2B5EF4-FFF2-40B4-BE49-F238E27FC236}">
                <a16:creationId xmlns:a16="http://schemas.microsoft.com/office/drawing/2014/main" id="{0615C6F4-4483-CA5C-EEB5-250119603AF9}"/>
              </a:ext>
            </a:extLst>
          </p:cNvPr>
          <p:cNvSpPr txBox="1"/>
          <p:nvPr/>
        </p:nvSpPr>
        <p:spPr>
          <a:xfrm>
            <a:off x="8204439" y="6404724"/>
            <a:ext cx="3149361" cy="344069"/>
          </a:xfrm>
          <a:prstGeom prst="rect">
            <a:avLst/>
          </a:prstGeom>
          <a:noFill/>
        </p:spPr>
        <p:txBody>
          <a:bodyPr wrap="square">
            <a:spAutoFit/>
          </a:bodyPr>
          <a:lstStyle/>
          <a:p>
            <a:pPr algn="just">
              <a:lnSpc>
                <a:spcPct val="107000"/>
              </a:lnSpc>
              <a:spcBef>
                <a:spcPts val="1200"/>
              </a:spcBef>
              <a:spcAft>
                <a:spcPts val="800"/>
              </a:spcAft>
            </a:pPr>
            <a:r>
              <a:rPr lang="pl-PL" sz="1600" i="1" kern="0" dirty="0">
                <a:effectLst/>
                <a:latin typeface="Calibri" panose="020F0502020204030204" pitchFamily="34" charset="0"/>
                <a:ea typeface="Calibri" panose="020F0502020204030204" pitchFamily="34" charset="0"/>
                <a:cs typeface="Times New Roman" panose="02020603050405020304" pitchFamily="18" charset="0"/>
              </a:rPr>
              <a:t>https://inzynierbudownictwa.pl/</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CACCCCCC-C05C-C037-F4EB-61A3943CA40B}"/>
              </a:ext>
            </a:extLst>
          </p:cNvPr>
          <p:cNvSpPr>
            <a:spLocks noGrp="1"/>
          </p:cNvSpPr>
          <p:nvPr>
            <p:ph type="sldNum" sz="quarter" idx="12"/>
          </p:nvPr>
        </p:nvSpPr>
        <p:spPr/>
        <p:txBody>
          <a:bodyPr/>
          <a:lstStyle/>
          <a:p>
            <a:fld id="{B13EF961-FCAC-4A9A-A9A0-C51400629BF4}" type="slidenum">
              <a:rPr lang="pl-PL" smtClean="0"/>
              <a:t>58</a:t>
            </a:fld>
            <a:endParaRPr lang="pl-PL"/>
          </a:p>
        </p:txBody>
      </p:sp>
      <p:sp>
        <p:nvSpPr>
          <p:cNvPr id="6" name="pole tekstowe 5">
            <a:extLst>
              <a:ext uri="{FF2B5EF4-FFF2-40B4-BE49-F238E27FC236}">
                <a16:creationId xmlns:a16="http://schemas.microsoft.com/office/drawing/2014/main" id="{362143AF-3DC4-6339-3413-85F05D3A2AFF}"/>
              </a:ext>
            </a:extLst>
          </p:cNvPr>
          <p:cNvSpPr txBox="1"/>
          <p:nvPr/>
        </p:nvSpPr>
        <p:spPr>
          <a:xfrm>
            <a:off x="369277" y="158262"/>
            <a:ext cx="6062296" cy="461665"/>
          </a:xfrm>
          <a:prstGeom prst="rect">
            <a:avLst/>
          </a:prstGeom>
          <a:noFill/>
        </p:spPr>
        <p:txBody>
          <a:bodyPr wrap="square">
            <a:spAutoFit/>
          </a:bodyPr>
          <a:lstStyle/>
          <a:p>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Strefy instalacyjne w posadzce. </a:t>
            </a:r>
            <a:endParaRPr lang="pl-PL" sz="2400" dirty="0"/>
          </a:p>
        </p:txBody>
      </p:sp>
      <p:pic>
        <p:nvPicPr>
          <p:cNvPr id="8" name="Obraz 7">
            <a:extLst>
              <a:ext uri="{FF2B5EF4-FFF2-40B4-BE49-F238E27FC236}">
                <a16:creationId xmlns:a16="http://schemas.microsoft.com/office/drawing/2014/main" id="{BB78CD1D-246D-CB4F-168D-FF1E98FA8307}"/>
              </a:ext>
            </a:extLst>
          </p:cNvPr>
          <p:cNvPicPr>
            <a:picLocks noChangeAspect="1"/>
          </p:cNvPicPr>
          <p:nvPr/>
        </p:nvPicPr>
        <p:blipFill>
          <a:blip r:embed="rId3"/>
          <a:stretch>
            <a:fillRect/>
          </a:stretch>
        </p:blipFill>
        <p:spPr>
          <a:xfrm>
            <a:off x="6572770" y="-36820"/>
            <a:ext cx="5619230" cy="5663898"/>
          </a:xfrm>
          <a:prstGeom prst="rect">
            <a:avLst/>
          </a:prstGeom>
        </p:spPr>
      </p:pic>
    </p:spTree>
    <p:extLst>
      <p:ext uri="{BB962C8B-B14F-4D97-AF65-F5344CB8AC3E}">
        <p14:creationId xmlns:p14="http://schemas.microsoft.com/office/powerpoint/2010/main" val="35969525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7A8E13C1-EEAB-3D44-6C0F-B13EDE2E892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6190665" y="856665"/>
            <a:ext cx="6858000" cy="5144671"/>
          </a:xfrm>
          <a:prstGeom prst="rect">
            <a:avLst/>
          </a:prstGeom>
          <a:noFill/>
          <a:ln>
            <a:noFill/>
          </a:ln>
        </p:spPr>
      </p:pic>
      <p:sp>
        <p:nvSpPr>
          <p:cNvPr id="4" name="pole tekstowe 3">
            <a:extLst>
              <a:ext uri="{FF2B5EF4-FFF2-40B4-BE49-F238E27FC236}">
                <a16:creationId xmlns:a16="http://schemas.microsoft.com/office/drawing/2014/main" id="{6726F717-4787-642A-22CF-850ED7D27D3F}"/>
              </a:ext>
            </a:extLst>
          </p:cNvPr>
          <p:cNvSpPr txBox="1"/>
          <p:nvPr/>
        </p:nvSpPr>
        <p:spPr>
          <a:xfrm>
            <a:off x="8610600" y="6552198"/>
            <a:ext cx="3152775" cy="261610"/>
          </a:xfrm>
          <a:prstGeom prst="rect">
            <a:avLst/>
          </a:prstGeom>
          <a:noFill/>
        </p:spPr>
        <p:txBody>
          <a:bodyPr wrap="square">
            <a:spAutoFit/>
          </a:bodyPr>
          <a:lstStyle/>
          <a:p>
            <a:r>
              <a:rPr lang="pl-PL" sz="1100" i="1" kern="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Zdjęcie autora: Ludwik Osmólski</a:t>
            </a:r>
          </a:p>
        </p:txBody>
      </p:sp>
      <p:sp>
        <p:nvSpPr>
          <p:cNvPr id="3" name="Symbol zastępczy numeru slajdu 2">
            <a:extLst>
              <a:ext uri="{FF2B5EF4-FFF2-40B4-BE49-F238E27FC236}">
                <a16:creationId xmlns:a16="http://schemas.microsoft.com/office/drawing/2014/main" id="{153735CE-ABBF-9C1D-D7D7-63380B7FDC61}"/>
              </a:ext>
            </a:extLst>
          </p:cNvPr>
          <p:cNvSpPr>
            <a:spLocks noGrp="1"/>
          </p:cNvSpPr>
          <p:nvPr>
            <p:ph type="sldNum" sz="quarter" idx="12"/>
          </p:nvPr>
        </p:nvSpPr>
        <p:spPr/>
        <p:txBody>
          <a:bodyPr/>
          <a:lstStyle/>
          <a:p>
            <a:fld id="{B13EF961-FCAC-4A9A-A9A0-C51400629BF4}" type="slidenum">
              <a:rPr lang="pl-PL" smtClean="0"/>
              <a:t>59</a:t>
            </a:fld>
            <a:endParaRPr lang="pl-PL" dirty="0"/>
          </a:p>
        </p:txBody>
      </p:sp>
      <p:sp>
        <p:nvSpPr>
          <p:cNvPr id="6" name="pole tekstowe 5">
            <a:extLst>
              <a:ext uri="{FF2B5EF4-FFF2-40B4-BE49-F238E27FC236}">
                <a16:creationId xmlns:a16="http://schemas.microsoft.com/office/drawing/2014/main" id="{ED01F9FD-CBA6-2401-31D4-8E26AE9A7580}"/>
              </a:ext>
            </a:extLst>
          </p:cNvPr>
          <p:cNvSpPr txBox="1"/>
          <p:nvPr/>
        </p:nvSpPr>
        <p:spPr>
          <a:xfrm>
            <a:off x="954261" y="167050"/>
            <a:ext cx="6093068" cy="707886"/>
          </a:xfrm>
          <a:prstGeom prst="rect">
            <a:avLst/>
          </a:prstGeom>
          <a:noFill/>
        </p:spPr>
        <p:txBody>
          <a:bodyPr wrap="square">
            <a:spAutoFit/>
          </a:bodyPr>
          <a:lstStyle/>
          <a:p>
            <a:pPr algn="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Układnie instalacji elektrycznej w  rurach karbowanych  o wzmocnionej wytrzymałości (750 N/5cm) w posadzce. </a:t>
            </a:r>
            <a:endParaRPr lang="pl-PL" sz="2000" dirty="0"/>
          </a:p>
        </p:txBody>
      </p:sp>
      <p:pic>
        <p:nvPicPr>
          <p:cNvPr id="8" name="Obraz 7">
            <a:extLst>
              <a:ext uri="{FF2B5EF4-FFF2-40B4-BE49-F238E27FC236}">
                <a16:creationId xmlns:a16="http://schemas.microsoft.com/office/drawing/2014/main" id="{159465DA-EA2B-5BB4-B105-64C661ED59E2}"/>
              </a:ext>
            </a:extLst>
          </p:cNvPr>
          <p:cNvPicPr>
            <a:picLocks noChangeAspect="1"/>
          </p:cNvPicPr>
          <p:nvPr/>
        </p:nvPicPr>
        <p:blipFill>
          <a:blip r:embed="rId3"/>
          <a:stretch>
            <a:fillRect/>
          </a:stretch>
        </p:blipFill>
        <p:spPr>
          <a:xfrm>
            <a:off x="46849" y="2290708"/>
            <a:ext cx="4387194" cy="4567292"/>
          </a:xfrm>
          <a:prstGeom prst="rect">
            <a:avLst/>
          </a:prstGeom>
        </p:spPr>
      </p:pic>
      <p:sp>
        <p:nvSpPr>
          <p:cNvPr id="11" name="pole tekstowe 10">
            <a:extLst>
              <a:ext uri="{FF2B5EF4-FFF2-40B4-BE49-F238E27FC236}">
                <a16:creationId xmlns:a16="http://schemas.microsoft.com/office/drawing/2014/main" id="{38B2C3F1-2BD2-308D-E27D-8FCD31565FFD}"/>
              </a:ext>
            </a:extLst>
          </p:cNvPr>
          <p:cNvSpPr txBox="1"/>
          <p:nvPr/>
        </p:nvSpPr>
        <p:spPr>
          <a:xfrm>
            <a:off x="46849" y="1582822"/>
            <a:ext cx="4613074" cy="707886"/>
          </a:xfrm>
          <a:prstGeom prst="rect">
            <a:avLst/>
          </a:prstGeom>
          <a:noFill/>
        </p:spPr>
        <p:txBody>
          <a:bodyPr wrap="square">
            <a:spAutoFit/>
          </a:bodyPr>
          <a:lstStyle/>
          <a:p>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Coraz częściej spotykany </a:t>
            </a:r>
            <a:r>
              <a:rPr lang="pl-PL" sz="2000" i="1" kern="0" dirty="0">
                <a:latin typeface="Calibri" panose="020F0502020204030204" pitchFamily="34" charset="0"/>
                <a:ea typeface="Calibri" panose="020F0502020204030204" pitchFamily="34" charset="0"/>
                <a:cs typeface="Times New Roman" panose="02020603050405020304" pitchFamily="18" charset="0"/>
              </a:rPr>
              <a:t>montaż instalacji w korytach PVC pod podłogą</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sz="2000" dirty="0"/>
          </a:p>
        </p:txBody>
      </p:sp>
    </p:spTree>
    <p:extLst>
      <p:ext uri="{BB962C8B-B14F-4D97-AF65-F5344CB8AC3E}">
        <p14:creationId xmlns:p14="http://schemas.microsoft.com/office/powerpoint/2010/main" val="34071124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B465E200-31D0-2C3B-448C-D35B83578B6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6385832" y="857250"/>
            <a:ext cx="6858001" cy="5143501"/>
          </a:xfrm>
          <a:prstGeom prst="rect">
            <a:avLst/>
          </a:prstGeom>
          <a:noFill/>
          <a:ln>
            <a:noFill/>
          </a:ln>
        </p:spPr>
      </p:pic>
      <p:sp>
        <p:nvSpPr>
          <p:cNvPr id="4" name="pole tekstowe 3">
            <a:extLst>
              <a:ext uri="{FF2B5EF4-FFF2-40B4-BE49-F238E27FC236}">
                <a16:creationId xmlns:a16="http://schemas.microsoft.com/office/drawing/2014/main" id="{1EAD5D7C-37DD-B7F2-01FD-315577BB7741}"/>
              </a:ext>
            </a:extLst>
          </p:cNvPr>
          <p:cNvSpPr txBox="1"/>
          <p:nvPr/>
        </p:nvSpPr>
        <p:spPr>
          <a:xfrm>
            <a:off x="381716" y="571988"/>
            <a:ext cx="6099716" cy="865173"/>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Instalacja elektryczna natynkowa w odrestaurowanych budynkach gospodarczych.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81B2AF7F-DC80-ABEE-09BF-FE318CE4148C}"/>
              </a:ext>
            </a:extLst>
          </p:cNvPr>
          <p:cNvSpPr>
            <a:spLocks noGrp="1"/>
          </p:cNvSpPr>
          <p:nvPr>
            <p:ph type="sldNum" sz="quarter" idx="12"/>
          </p:nvPr>
        </p:nvSpPr>
        <p:spPr/>
        <p:txBody>
          <a:bodyPr/>
          <a:lstStyle/>
          <a:p>
            <a:fld id="{B13EF961-FCAC-4A9A-A9A0-C51400629BF4}" type="slidenum">
              <a:rPr lang="pl-PL" smtClean="0"/>
              <a:t>60</a:t>
            </a:fld>
            <a:endParaRPr lang="pl-PL"/>
          </a:p>
        </p:txBody>
      </p:sp>
      <p:sp>
        <p:nvSpPr>
          <p:cNvPr id="6" name="pole tekstowe 5">
            <a:extLst>
              <a:ext uri="{FF2B5EF4-FFF2-40B4-BE49-F238E27FC236}">
                <a16:creationId xmlns:a16="http://schemas.microsoft.com/office/drawing/2014/main" id="{415F2A5F-B841-91B8-4EAB-AAB4896EFCC6}"/>
              </a:ext>
            </a:extLst>
          </p:cNvPr>
          <p:cNvSpPr txBox="1"/>
          <p:nvPr/>
        </p:nvSpPr>
        <p:spPr>
          <a:xfrm>
            <a:off x="8900746" y="6528128"/>
            <a:ext cx="3088716" cy="261610"/>
          </a:xfrm>
          <a:prstGeom prst="rect">
            <a:avLst/>
          </a:prstGeom>
          <a:noFill/>
        </p:spPr>
        <p:txBody>
          <a:bodyPr wrap="square">
            <a:spAutoFit/>
          </a:bodyPr>
          <a:lstStyle/>
          <a:p>
            <a:r>
              <a:rPr lang="pl-PL" sz="1100" i="1" kern="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Zdjęcie autora: Ludwik Osmólski</a:t>
            </a:r>
          </a:p>
        </p:txBody>
      </p:sp>
      <p:pic>
        <p:nvPicPr>
          <p:cNvPr id="7" name="Obraz 6">
            <a:extLst>
              <a:ext uri="{FF2B5EF4-FFF2-40B4-BE49-F238E27FC236}">
                <a16:creationId xmlns:a16="http://schemas.microsoft.com/office/drawing/2014/main" id="{3C56FE13-1B2A-502C-791D-CE3977047392}"/>
              </a:ext>
            </a:extLst>
          </p:cNvPr>
          <p:cNvPicPr>
            <a:picLocks noChangeAspect="1"/>
          </p:cNvPicPr>
          <p:nvPr/>
        </p:nvPicPr>
        <p:blipFill>
          <a:blip r:embed="rId3"/>
          <a:stretch>
            <a:fillRect/>
          </a:stretch>
        </p:blipFill>
        <p:spPr>
          <a:xfrm>
            <a:off x="1" y="1600200"/>
            <a:ext cx="3951616" cy="5257800"/>
          </a:xfrm>
          <a:prstGeom prst="rect">
            <a:avLst/>
          </a:prstGeom>
        </p:spPr>
      </p:pic>
    </p:spTree>
    <p:extLst>
      <p:ext uri="{BB962C8B-B14F-4D97-AF65-F5344CB8AC3E}">
        <p14:creationId xmlns:p14="http://schemas.microsoft.com/office/powerpoint/2010/main" val="34467653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60DB4769-D532-69B2-F5EB-1FCFFA7ADE9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11877" y="1053646"/>
            <a:ext cx="9093925" cy="5277787"/>
          </a:xfrm>
          <a:prstGeom prst="rect">
            <a:avLst/>
          </a:prstGeom>
          <a:noFill/>
          <a:ln>
            <a:noFill/>
          </a:ln>
        </p:spPr>
      </p:pic>
      <p:sp>
        <p:nvSpPr>
          <p:cNvPr id="6" name="pole tekstowe 5">
            <a:extLst>
              <a:ext uri="{FF2B5EF4-FFF2-40B4-BE49-F238E27FC236}">
                <a16:creationId xmlns:a16="http://schemas.microsoft.com/office/drawing/2014/main" id="{78519432-DFA3-2BA8-897B-1651DF5C71B0}"/>
              </a:ext>
            </a:extLst>
          </p:cNvPr>
          <p:cNvSpPr txBox="1"/>
          <p:nvPr/>
        </p:nvSpPr>
        <p:spPr>
          <a:xfrm>
            <a:off x="5285232" y="6406183"/>
            <a:ext cx="5712546"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Times New Roman" panose="02020603050405020304" pitchFamily="18" charset="0"/>
                <a:cs typeface="Calibri" panose="020F0502020204030204" pitchFamily="34" charset="0"/>
              </a:rPr>
              <a:t>Warunki techniczne wykonania i odbioru robót budowlanych. Roboty instalacyjne elektryczne. ITB</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FC6D9795-654F-A69F-79D6-018B03A6C50E}"/>
              </a:ext>
            </a:extLst>
          </p:cNvPr>
          <p:cNvSpPr>
            <a:spLocks noGrp="1"/>
          </p:cNvSpPr>
          <p:nvPr>
            <p:ph type="sldNum" sz="quarter" idx="12"/>
          </p:nvPr>
        </p:nvSpPr>
        <p:spPr/>
        <p:txBody>
          <a:bodyPr/>
          <a:lstStyle/>
          <a:p>
            <a:fld id="{B13EF961-FCAC-4A9A-A9A0-C51400629BF4}" type="slidenum">
              <a:rPr lang="pl-PL" smtClean="0"/>
              <a:t>61</a:t>
            </a:fld>
            <a:endParaRPr lang="pl-PL"/>
          </a:p>
        </p:txBody>
      </p:sp>
      <p:sp>
        <p:nvSpPr>
          <p:cNvPr id="5" name="pole tekstowe 4">
            <a:extLst>
              <a:ext uri="{FF2B5EF4-FFF2-40B4-BE49-F238E27FC236}">
                <a16:creationId xmlns:a16="http://schemas.microsoft.com/office/drawing/2014/main" id="{EE28CDEB-02A4-C22D-0BA4-397294160C28}"/>
              </a:ext>
            </a:extLst>
          </p:cNvPr>
          <p:cNvSpPr txBox="1"/>
          <p:nvPr/>
        </p:nvSpPr>
        <p:spPr>
          <a:xfrm>
            <a:off x="1126998" y="182153"/>
            <a:ext cx="6094476" cy="400110"/>
          </a:xfrm>
          <a:prstGeom prst="rect">
            <a:avLst/>
          </a:prstGeom>
          <a:noFill/>
        </p:spPr>
        <p:txBody>
          <a:bodyPr wrap="square">
            <a:spAutoFit/>
          </a:bodyPr>
          <a:lstStyle/>
          <a:p>
            <a:r>
              <a:rPr lang="pl-PL" sz="2000" b="1" kern="0" dirty="0">
                <a:effectLst/>
                <a:latin typeface="Calibri" panose="020F0502020204030204" pitchFamily="34" charset="0"/>
                <a:ea typeface="Times New Roman" panose="02020603050405020304" pitchFamily="18" charset="0"/>
                <a:cs typeface="Calibri" panose="020F0502020204030204" pitchFamily="34" charset="0"/>
              </a:rPr>
              <a:t>Sposób zasilania jednostek klimatyzacyjnych</a:t>
            </a:r>
            <a:endParaRPr lang="pl-PL" sz="2000" b="1" dirty="0"/>
          </a:p>
        </p:txBody>
      </p:sp>
    </p:spTree>
    <p:extLst>
      <p:ext uri="{BB962C8B-B14F-4D97-AF65-F5344CB8AC3E}">
        <p14:creationId xmlns:p14="http://schemas.microsoft.com/office/powerpoint/2010/main" val="23922648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878A1514-C59A-3643-5B9D-138D21662DEC}"/>
              </a:ext>
            </a:extLst>
          </p:cNvPr>
          <p:cNvSpPr txBox="1"/>
          <p:nvPr/>
        </p:nvSpPr>
        <p:spPr>
          <a:xfrm>
            <a:off x="239751" y="306659"/>
            <a:ext cx="6099716" cy="470000"/>
          </a:xfrm>
          <a:prstGeom prst="rect">
            <a:avLst/>
          </a:prstGeom>
          <a:noFill/>
        </p:spPr>
        <p:txBody>
          <a:bodyPr wrap="square">
            <a:spAutoFit/>
          </a:bodyPr>
          <a:lstStyle/>
          <a:p>
            <a:pPr algn="just">
              <a:lnSpc>
                <a:spcPct val="107000"/>
              </a:lnSpc>
              <a:spcBef>
                <a:spcPts val="1200"/>
              </a:spcBef>
              <a:spcAft>
                <a:spcPts val="800"/>
              </a:spcAft>
            </a:pPr>
            <a:r>
              <a:rPr lang="pl-PL" sz="2400" b="1" i="1" kern="0" dirty="0">
                <a:latin typeface="Calibri" panose="020F0502020204030204" pitchFamily="34" charset="0"/>
                <a:ea typeface="Calibri" panose="020F0502020204030204" pitchFamily="34" charset="0"/>
                <a:cs typeface="Times New Roman" panose="02020603050405020304" pitchFamily="18" charset="0"/>
              </a:rPr>
              <a:t>Instalacje w domach drewnianych</a:t>
            </a:r>
            <a:endParaRPr lang="pl-PL"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Obraz 5" descr="Obraz zawierający w pomieszczeniu, Instalacja elektryczna, Materiał kompozytowy, ściana&#10;&#10;Opis wygenerowany automatycznie">
            <a:extLst>
              <a:ext uri="{FF2B5EF4-FFF2-40B4-BE49-F238E27FC236}">
                <a16:creationId xmlns:a16="http://schemas.microsoft.com/office/drawing/2014/main" id="{C43439E7-54AB-82B9-743D-2A9B8DCB43F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86772" y="1104724"/>
            <a:ext cx="5769083" cy="4326812"/>
          </a:xfrm>
          <a:prstGeom prst="rect">
            <a:avLst/>
          </a:prstGeom>
          <a:noFill/>
          <a:ln>
            <a:noFill/>
          </a:ln>
        </p:spPr>
      </p:pic>
      <p:sp>
        <p:nvSpPr>
          <p:cNvPr id="8" name="pole tekstowe 7">
            <a:extLst>
              <a:ext uri="{FF2B5EF4-FFF2-40B4-BE49-F238E27FC236}">
                <a16:creationId xmlns:a16="http://schemas.microsoft.com/office/drawing/2014/main" id="{97937EF3-21BD-0029-2F45-BB6D2C4700E4}"/>
              </a:ext>
            </a:extLst>
          </p:cNvPr>
          <p:cNvSpPr txBox="1"/>
          <p:nvPr/>
        </p:nvSpPr>
        <p:spPr>
          <a:xfrm>
            <a:off x="8610600" y="6456018"/>
            <a:ext cx="2414016"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Zdjęcie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DF102BA9-1977-14C5-CE77-F660B97E5940}"/>
              </a:ext>
            </a:extLst>
          </p:cNvPr>
          <p:cNvSpPr>
            <a:spLocks noGrp="1"/>
          </p:cNvSpPr>
          <p:nvPr>
            <p:ph type="sldNum" sz="quarter" idx="12"/>
          </p:nvPr>
        </p:nvSpPr>
        <p:spPr/>
        <p:txBody>
          <a:bodyPr/>
          <a:lstStyle/>
          <a:p>
            <a:fld id="{B13EF961-FCAC-4A9A-A9A0-C51400629BF4}" type="slidenum">
              <a:rPr lang="pl-PL" smtClean="0"/>
              <a:t>62</a:t>
            </a:fld>
            <a:endParaRPr lang="pl-PL" dirty="0"/>
          </a:p>
        </p:txBody>
      </p:sp>
      <p:sp>
        <p:nvSpPr>
          <p:cNvPr id="7" name="pole tekstowe 6">
            <a:extLst>
              <a:ext uri="{FF2B5EF4-FFF2-40B4-BE49-F238E27FC236}">
                <a16:creationId xmlns:a16="http://schemas.microsoft.com/office/drawing/2014/main" id="{8C041A9E-B8CA-76CF-F97E-2A841023331C}"/>
              </a:ext>
            </a:extLst>
          </p:cNvPr>
          <p:cNvSpPr txBox="1"/>
          <p:nvPr/>
        </p:nvSpPr>
        <p:spPr>
          <a:xfrm>
            <a:off x="112509" y="1411898"/>
            <a:ext cx="6094476" cy="369332"/>
          </a:xfrm>
          <a:prstGeom prst="rect">
            <a:avLst/>
          </a:prstGeom>
          <a:noFill/>
        </p:spPr>
        <p:txBody>
          <a:bodyPr wrap="square">
            <a:spAutoFit/>
          </a:bodyPr>
          <a:lstStyle/>
          <a:p>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Instalacja eklektyczna w domu jednorodzinnym szkieletowym</a:t>
            </a:r>
            <a:endParaRPr lang="pl-PL" dirty="0"/>
          </a:p>
        </p:txBody>
      </p:sp>
      <p:pic>
        <p:nvPicPr>
          <p:cNvPr id="10" name="Obraz 9">
            <a:extLst>
              <a:ext uri="{FF2B5EF4-FFF2-40B4-BE49-F238E27FC236}">
                <a16:creationId xmlns:a16="http://schemas.microsoft.com/office/drawing/2014/main" id="{24A0F2DC-DF0D-C81A-8D97-13F3BBB21F53}"/>
              </a:ext>
            </a:extLst>
          </p:cNvPr>
          <p:cNvPicPr>
            <a:picLocks noChangeAspect="1"/>
          </p:cNvPicPr>
          <p:nvPr/>
        </p:nvPicPr>
        <p:blipFill>
          <a:blip r:embed="rId3"/>
          <a:stretch>
            <a:fillRect/>
          </a:stretch>
        </p:blipFill>
        <p:spPr>
          <a:xfrm>
            <a:off x="112509" y="2002536"/>
            <a:ext cx="3580495" cy="4718939"/>
          </a:xfrm>
          <a:prstGeom prst="rect">
            <a:avLst/>
          </a:prstGeom>
        </p:spPr>
      </p:pic>
    </p:spTree>
    <p:extLst>
      <p:ext uri="{BB962C8B-B14F-4D97-AF65-F5344CB8AC3E}">
        <p14:creationId xmlns:p14="http://schemas.microsoft.com/office/powerpoint/2010/main" val="6570724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descr="Obraz zawierający budynek, w pomieszczeniu, ściana, Belka&#10;&#10;Opis wygenerowany automatycznie">
            <a:extLst>
              <a:ext uri="{FF2B5EF4-FFF2-40B4-BE49-F238E27FC236}">
                <a16:creationId xmlns:a16="http://schemas.microsoft.com/office/drawing/2014/main" id="{05AAD50F-62B0-7824-7862-D78127AF66C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1240" y="173312"/>
            <a:ext cx="5877554" cy="4408166"/>
          </a:xfrm>
          <a:prstGeom prst="rect">
            <a:avLst/>
          </a:prstGeom>
          <a:noFill/>
          <a:ln>
            <a:noFill/>
          </a:ln>
        </p:spPr>
      </p:pic>
      <p:sp>
        <p:nvSpPr>
          <p:cNvPr id="7" name="pole tekstowe 6">
            <a:extLst>
              <a:ext uri="{FF2B5EF4-FFF2-40B4-BE49-F238E27FC236}">
                <a16:creationId xmlns:a16="http://schemas.microsoft.com/office/drawing/2014/main" id="{B9DB84D5-E293-2002-EE7C-539EF39F3A3C}"/>
              </a:ext>
            </a:extLst>
          </p:cNvPr>
          <p:cNvSpPr txBox="1"/>
          <p:nvPr/>
        </p:nvSpPr>
        <p:spPr>
          <a:xfrm>
            <a:off x="6241483" y="4831325"/>
            <a:ext cx="6099716" cy="736355"/>
          </a:xfrm>
          <a:prstGeom prst="rect">
            <a:avLst/>
          </a:prstGeom>
          <a:noFill/>
        </p:spPr>
        <p:txBody>
          <a:bodyPr wrap="square">
            <a:spAutoFit/>
          </a:bodyPr>
          <a:lstStyle/>
          <a:p>
            <a:pPr>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Instalacja eklektyczna w domu jednorodzinnym o konstrukcji szkieletowej.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9265F01B-618A-B155-A7D5-4742F9ACDB1A}"/>
              </a:ext>
            </a:extLst>
          </p:cNvPr>
          <p:cNvSpPr>
            <a:spLocks noGrp="1"/>
          </p:cNvSpPr>
          <p:nvPr>
            <p:ph type="sldNum" sz="quarter" idx="12"/>
          </p:nvPr>
        </p:nvSpPr>
        <p:spPr/>
        <p:txBody>
          <a:bodyPr/>
          <a:lstStyle/>
          <a:p>
            <a:fld id="{B13EF961-FCAC-4A9A-A9A0-C51400629BF4}" type="slidenum">
              <a:rPr lang="pl-PL" smtClean="0"/>
              <a:t>63</a:t>
            </a:fld>
            <a:endParaRPr lang="pl-PL" dirty="0"/>
          </a:p>
        </p:txBody>
      </p:sp>
      <p:pic>
        <p:nvPicPr>
          <p:cNvPr id="3" name="Obraz 2">
            <a:extLst>
              <a:ext uri="{FF2B5EF4-FFF2-40B4-BE49-F238E27FC236}">
                <a16:creationId xmlns:a16="http://schemas.microsoft.com/office/drawing/2014/main" id="{CE1F4912-E29A-2E2F-6C41-55BFB83C975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007" y="2424307"/>
            <a:ext cx="5728823" cy="4297168"/>
          </a:xfrm>
          <a:prstGeom prst="rect">
            <a:avLst/>
          </a:prstGeom>
          <a:noFill/>
          <a:ln>
            <a:noFill/>
          </a:ln>
        </p:spPr>
      </p:pic>
      <p:sp>
        <p:nvSpPr>
          <p:cNvPr id="8" name="pole tekstowe 7">
            <a:extLst>
              <a:ext uri="{FF2B5EF4-FFF2-40B4-BE49-F238E27FC236}">
                <a16:creationId xmlns:a16="http://schemas.microsoft.com/office/drawing/2014/main" id="{FF31765A-3E65-95F8-B9B3-3C96F2FCF51D}"/>
              </a:ext>
            </a:extLst>
          </p:cNvPr>
          <p:cNvSpPr txBox="1"/>
          <p:nvPr/>
        </p:nvSpPr>
        <p:spPr>
          <a:xfrm>
            <a:off x="147007" y="1466574"/>
            <a:ext cx="6094476" cy="707886"/>
          </a:xfrm>
          <a:prstGeom prst="rect">
            <a:avLst/>
          </a:prstGeom>
          <a:noFill/>
        </p:spPr>
        <p:txBody>
          <a:bodyPr wrap="square">
            <a:spAutoFit/>
          </a:bodyPr>
          <a:lstStyle/>
          <a:p>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Instalacja eklektyczna w domu drewnianym jednorodzinnym</a:t>
            </a:r>
            <a:endParaRPr lang="pl-PL" sz="2000" dirty="0"/>
          </a:p>
        </p:txBody>
      </p:sp>
      <p:sp>
        <p:nvSpPr>
          <p:cNvPr id="10" name="pole tekstowe 9">
            <a:extLst>
              <a:ext uri="{FF2B5EF4-FFF2-40B4-BE49-F238E27FC236}">
                <a16:creationId xmlns:a16="http://schemas.microsoft.com/office/drawing/2014/main" id="{17FF053B-E97B-06A7-4894-0E88EDFA4711}"/>
              </a:ext>
            </a:extLst>
          </p:cNvPr>
          <p:cNvSpPr txBox="1"/>
          <p:nvPr/>
        </p:nvSpPr>
        <p:spPr>
          <a:xfrm>
            <a:off x="7927848" y="6553883"/>
            <a:ext cx="3186684" cy="261610"/>
          </a:xfrm>
          <a:prstGeom prst="rect">
            <a:avLst/>
          </a:prstGeom>
          <a:noFill/>
        </p:spPr>
        <p:txBody>
          <a:bodyPr wrap="square">
            <a:spAutoFit/>
          </a:bodyPr>
          <a:lstStyle/>
          <a:p>
            <a:pPr algn="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Źródło: Zdjęcie autora </a:t>
            </a:r>
            <a:r>
              <a:rPr lang="pl-PL" sz="1100" i="1" kern="0" dirty="0">
                <a:latin typeface="Calibri" panose="020F0502020204030204" pitchFamily="34" charset="0"/>
                <a:ea typeface="Calibri" panose="020F0502020204030204" pitchFamily="34" charset="0"/>
                <a:cs typeface="Times New Roman" panose="02020603050405020304" pitchFamily="18" charset="0"/>
              </a:rPr>
              <a:t>Ludwik Osmólski</a:t>
            </a:r>
            <a:endParaRPr lang="pl-PL" sz="1100" dirty="0"/>
          </a:p>
        </p:txBody>
      </p:sp>
    </p:spTree>
    <p:extLst>
      <p:ext uri="{BB962C8B-B14F-4D97-AF65-F5344CB8AC3E}">
        <p14:creationId xmlns:p14="http://schemas.microsoft.com/office/powerpoint/2010/main" val="9128161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9A10453-01DF-351D-3429-45505F9866D6}"/>
              </a:ext>
            </a:extLst>
          </p:cNvPr>
          <p:cNvSpPr>
            <a:spLocks noGrp="1"/>
          </p:cNvSpPr>
          <p:nvPr>
            <p:ph type="sldNum" sz="quarter" idx="12"/>
          </p:nvPr>
        </p:nvSpPr>
        <p:spPr/>
        <p:txBody>
          <a:bodyPr/>
          <a:lstStyle/>
          <a:p>
            <a:fld id="{B13EF961-FCAC-4A9A-A9A0-C51400629BF4}" type="slidenum">
              <a:rPr lang="pl-PL" smtClean="0"/>
              <a:t>64</a:t>
            </a:fld>
            <a:endParaRPr lang="pl-PL"/>
          </a:p>
        </p:txBody>
      </p:sp>
      <p:pic>
        <p:nvPicPr>
          <p:cNvPr id="4" name="Obraz 3">
            <a:extLst>
              <a:ext uri="{FF2B5EF4-FFF2-40B4-BE49-F238E27FC236}">
                <a16:creationId xmlns:a16="http://schemas.microsoft.com/office/drawing/2014/main" id="{A56AD666-5148-CC14-5EA2-7D199CAAF11E}"/>
              </a:ext>
            </a:extLst>
          </p:cNvPr>
          <p:cNvPicPr>
            <a:picLocks noChangeAspect="1"/>
          </p:cNvPicPr>
          <p:nvPr/>
        </p:nvPicPr>
        <p:blipFill>
          <a:blip r:embed="rId2"/>
          <a:stretch>
            <a:fillRect/>
          </a:stretch>
        </p:blipFill>
        <p:spPr>
          <a:xfrm>
            <a:off x="7145215" y="0"/>
            <a:ext cx="5046785" cy="6859208"/>
          </a:xfrm>
          <a:prstGeom prst="rect">
            <a:avLst/>
          </a:prstGeom>
        </p:spPr>
      </p:pic>
      <p:sp>
        <p:nvSpPr>
          <p:cNvPr id="5" name="pole tekstowe 4">
            <a:extLst>
              <a:ext uri="{FF2B5EF4-FFF2-40B4-BE49-F238E27FC236}">
                <a16:creationId xmlns:a16="http://schemas.microsoft.com/office/drawing/2014/main" id="{08F0F36F-659A-9DEB-1B42-6E10E920C51F}"/>
              </a:ext>
            </a:extLst>
          </p:cNvPr>
          <p:cNvSpPr txBox="1"/>
          <p:nvPr/>
        </p:nvSpPr>
        <p:spPr>
          <a:xfrm>
            <a:off x="193431" y="151619"/>
            <a:ext cx="6836018" cy="369332"/>
          </a:xfrm>
          <a:prstGeom prst="rect">
            <a:avLst/>
          </a:prstGeom>
          <a:noFill/>
        </p:spPr>
        <p:txBody>
          <a:bodyPr wrap="square">
            <a:spAutoFit/>
          </a:bodyPr>
          <a:lstStyle/>
          <a:p>
            <a:r>
              <a:rPr lang="pl-PL" b="1" dirty="0"/>
              <a:t>ROZWIĄZANIA ELEKTROINSTALACYJNE DO OCIEPLEŃ BUDYNKÓW</a:t>
            </a:r>
          </a:p>
        </p:txBody>
      </p:sp>
      <p:sp>
        <p:nvSpPr>
          <p:cNvPr id="6" name="pole tekstowe 5">
            <a:extLst>
              <a:ext uri="{FF2B5EF4-FFF2-40B4-BE49-F238E27FC236}">
                <a16:creationId xmlns:a16="http://schemas.microsoft.com/office/drawing/2014/main" id="{1AA6D9F4-7349-11BF-EF58-B4309156B2C8}"/>
              </a:ext>
            </a:extLst>
          </p:cNvPr>
          <p:cNvSpPr txBox="1"/>
          <p:nvPr/>
        </p:nvSpPr>
        <p:spPr>
          <a:xfrm>
            <a:off x="9953625" y="6421009"/>
            <a:ext cx="2433270" cy="261610"/>
          </a:xfrm>
          <a:prstGeom prst="rect">
            <a:avLst/>
          </a:prstGeom>
          <a:noFill/>
        </p:spPr>
        <p:txBody>
          <a:bodyPr wrap="square">
            <a:spAutoFit/>
          </a:bodyPr>
          <a:lstStyle/>
          <a:p>
            <a:r>
              <a:rPr lang="pl-PL" sz="1100" dirty="0">
                <a:solidFill>
                  <a:schemeClr val="bg1"/>
                </a:solidFill>
              </a:rPr>
              <a:t>Zdjęcie autora: Ludwik Osmólski</a:t>
            </a:r>
          </a:p>
        </p:txBody>
      </p:sp>
      <p:pic>
        <p:nvPicPr>
          <p:cNvPr id="8" name="Obraz 7">
            <a:extLst>
              <a:ext uri="{FF2B5EF4-FFF2-40B4-BE49-F238E27FC236}">
                <a16:creationId xmlns:a16="http://schemas.microsoft.com/office/drawing/2014/main" id="{CA54D14C-5C38-0DA8-CB04-B3F78A471E79}"/>
              </a:ext>
            </a:extLst>
          </p:cNvPr>
          <p:cNvPicPr>
            <a:picLocks noChangeAspect="1"/>
          </p:cNvPicPr>
          <p:nvPr/>
        </p:nvPicPr>
        <p:blipFill>
          <a:blip r:embed="rId3"/>
          <a:stretch>
            <a:fillRect/>
          </a:stretch>
        </p:blipFill>
        <p:spPr>
          <a:xfrm>
            <a:off x="553969" y="1044641"/>
            <a:ext cx="1219370" cy="2553056"/>
          </a:xfrm>
          <a:prstGeom prst="rect">
            <a:avLst/>
          </a:prstGeom>
        </p:spPr>
      </p:pic>
      <p:pic>
        <p:nvPicPr>
          <p:cNvPr id="10" name="Obraz 9">
            <a:extLst>
              <a:ext uri="{FF2B5EF4-FFF2-40B4-BE49-F238E27FC236}">
                <a16:creationId xmlns:a16="http://schemas.microsoft.com/office/drawing/2014/main" id="{13BD4D78-0D23-FE68-245E-D2C31C23BDD1}"/>
              </a:ext>
            </a:extLst>
          </p:cNvPr>
          <p:cNvPicPr>
            <a:picLocks noChangeAspect="1"/>
          </p:cNvPicPr>
          <p:nvPr/>
        </p:nvPicPr>
        <p:blipFill>
          <a:blip r:embed="rId4"/>
          <a:stretch>
            <a:fillRect/>
          </a:stretch>
        </p:blipFill>
        <p:spPr>
          <a:xfrm>
            <a:off x="2173362" y="1609884"/>
            <a:ext cx="3486637" cy="1133633"/>
          </a:xfrm>
          <a:prstGeom prst="rect">
            <a:avLst/>
          </a:prstGeom>
        </p:spPr>
      </p:pic>
      <p:pic>
        <p:nvPicPr>
          <p:cNvPr id="12" name="Obraz 11">
            <a:extLst>
              <a:ext uri="{FF2B5EF4-FFF2-40B4-BE49-F238E27FC236}">
                <a16:creationId xmlns:a16="http://schemas.microsoft.com/office/drawing/2014/main" id="{A67E307E-5633-F4B8-01F2-611C996E7B5D}"/>
              </a:ext>
            </a:extLst>
          </p:cNvPr>
          <p:cNvPicPr>
            <a:picLocks noChangeAspect="1"/>
          </p:cNvPicPr>
          <p:nvPr/>
        </p:nvPicPr>
        <p:blipFill>
          <a:blip r:embed="rId5"/>
          <a:stretch>
            <a:fillRect/>
          </a:stretch>
        </p:blipFill>
        <p:spPr>
          <a:xfrm>
            <a:off x="5046786" y="3708030"/>
            <a:ext cx="1333686" cy="2648320"/>
          </a:xfrm>
          <a:prstGeom prst="rect">
            <a:avLst/>
          </a:prstGeom>
        </p:spPr>
      </p:pic>
      <p:pic>
        <p:nvPicPr>
          <p:cNvPr id="14" name="Obraz 13">
            <a:extLst>
              <a:ext uri="{FF2B5EF4-FFF2-40B4-BE49-F238E27FC236}">
                <a16:creationId xmlns:a16="http://schemas.microsoft.com/office/drawing/2014/main" id="{73F53C8D-559B-B566-55C9-EABF67C02DBF}"/>
              </a:ext>
            </a:extLst>
          </p:cNvPr>
          <p:cNvPicPr>
            <a:picLocks noChangeAspect="1"/>
          </p:cNvPicPr>
          <p:nvPr/>
        </p:nvPicPr>
        <p:blipFill>
          <a:blip r:embed="rId6"/>
          <a:stretch>
            <a:fillRect/>
          </a:stretch>
        </p:blipFill>
        <p:spPr>
          <a:xfrm>
            <a:off x="1400446" y="5308444"/>
            <a:ext cx="3315163" cy="1209844"/>
          </a:xfrm>
          <a:prstGeom prst="rect">
            <a:avLst/>
          </a:prstGeom>
        </p:spPr>
      </p:pic>
      <p:sp>
        <p:nvSpPr>
          <p:cNvPr id="16" name="pole tekstowe 15">
            <a:extLst>
              <a:ext uri="{FF2B5EF4-FFF2-40B4-BE49-F238E27FC236}">
                <a16:creationId xmlns:a16="http://schemas.microsoft.com/office/drawing/2014/main" id="{64AE0E1B-87C9-2911-0D45-DBD5D5D05FC1}"/>
              </a:ext>
            </a:extLst>
          </p:cNvPr>
          <p:cNvSpPr txBox="1"/>
          <p:nvPr/>
        </p:nvSpPr>
        <p:spPr>
          <a:xfrm>
            <a:off x="553969" y="4268404"/>
            <a:ext cx="6189784" cy="369332"/>
          </a:xfrm>
          <a:prstGeom prst="rect">
            <a:avLst/>
          </a:prstGeom>
          <a:noFill/>
        </p:spPr>
        <p:txBody>
          <a:bodyPr wrap="square">
            <a:spAutoFit/>
          </a:bodyPr>
          <a:lstStyle/>
          <a:p>
            <a:r>
              <a:rPr lang="pl-PL" dirty="0"/>
              <a:t>Płyta montażowa do dociepleń</a:t>
            </a:r>
          </a:p>
        </p:txBody>
      </p:sp>
      <p:sp>
        <p:nvSpPr>
          <p:cNvPr id="18" name="pole tekstowe 17">
            <a:extLst>
              <a:ext uri="{FF2B5EF4-FFF2-40B4-BE49-F238E27FC236}">
                <a16:creationId xmlns:a16="http://schemas.microsoft.com/office/drawing/2014/main" id="{CCCF28C6-FDF8-CBE6-029E-B33438F8BBD9}"/>
              </a:ext>
            </a:extLst>
          </p:cNvPr>
          <p:cNvSpPr txBox="1"/>
          <p:nvPr/>
        </p:nvSpPr>
        <p:spPr>
          <a:xfrm>
            <a:off x="2173362" y="1088933"/>
            <a:ext cx="6189784" cy="369332"/>
          </a:xfrm>
          <a:prstGeom prst="rect">
            <a:avLst/>
          </a:prstGeom>
          <a:noFill/>
        </p:spPr>
        <p:txBody>
          <a:bodyPr wrap="square">
            <a:spAutoFit/>
          </a:bodyPr>
          <a:lstStyle/>
          <a:p>
            <a:r>
              <a:rPr lang="pl-PL" dirty="0"/>
              <a:t>Puszka elektroinstalacyjna do dociepleń</a:t>
            </a:r>
          </a:p>
        </p:txBody>
      </p:sp>
      <p:sp>
        <p:nvSpPr>
          <p:cNvPr id="20" name="pole tekstowe 19">
            <a:extLst>
              <a:ext uri="{FF2B5EF4-FFF2-40B4-BE49-F238E27FC236}">
                <a16:creationId xmlns:a16="http://schemas.microsoft.com/office/drawing/2014/main" id="{DF2BD2B0-6E6A-2F83-8522-3B0F823B972C}"/>
              </a:ext>
            </a:extLst>
          </p:cNvPr>
          <p:cNvSpPr txBox="1"/>
          <p:nvPr/>
        </p:nvSpPr>
        <p:spPr>
          <a:xfrm>
            <a:off x="516548" y="6538912"/>
            <a:ext cx="6189784" cy="276999"/>
          </a:xfrm>
          <a:prstGeom prst="rect">
            <a:avLst/>
          </a:prstGeom>
          <a:noFill/>
        </p:spPr>
        <p:txBody>
          <a:bodyPr wrap="square">
            <a:spAutoFit/>
          </a:bodyPr>
          <a:lstStyle/>
          <a:p>
            <a:r>
              <a:rPr lang="pl-PL" sz="1200" dirty="0"/>
              <a:t>https://www.kopos.pl/sites/default/files/catalog/2022/08/systemy_do_zatepleni_pl.pdf</a:t>
            </a:r>
          </a:p>
        </p:txBody>
      </p:sp>
    </p:spTree>
    <p:extLst>
      <p:ext uri="{BB962C8B-B14F-4D97-AF65-F5344CB8AC3E}">
        <p14:creationId xmlns:p14="http://schemas.microsoft.com/office/powerpoint/2010/main" val="36185398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5900527-2AE8-C197-6579-AEA5C281B518}"/>
              </a:ext>
            </a:extLst>
          </p:cNvPr>
          <p:cNvSpPr txBox="1"/>
          <p:nvPr/>
        </p:nvSpPr>
        <p:spPr>
          <a:xfrm>
            <a:off x="0" y="258951"/>
            <a:ext cx="6099716" cy="523220"/>
          </a:xfrm>
          <a:prstGeom prst="rect">
            <a:avLst/>
          </a:prstGeom>
          <a:noFill/>
        </p:spPr>
        <p:txBody>
          <a:bodyPr wrap="square">
            <a:spAutoFit/>
          </a:bodyPr>
          <a:lstStyle/>
          <a:p>
            <a:pPr lvl="1" algn="just">
              <a:spcBef>
                <a:spcPts val="1200"/>
              </a:spcBef>
              <a:spcAft>
                <a:spcPts val="800"/>
              </a:spcAft>
            </a:pPr>
            <a:r>
              <a:rPr lang="pl-PL" sz="2400" b="1" u="sng" dirty="0">
                <a:effectLst/>
                <a:latin typeface="Calibri" panose="020F0502020204030204" pitchFamily="34" charset="0"/>
                <a:ea typeface="Calibri" panose="020F0502020204030204" pitchFamily="34" charset="0"/>
              </a:rPr>
              <a:t>Instalacja</a:t>
            </a:r>
            <a:r>
              <a:rPr lang="pl-PL" sz="2800" b="1" u="sng" dirty="0">
                <a:effectLst/>
                <a:latin typeface="Calibri" panose="020F0502020204030204" pitchFamily="34" charset="0"/>
                <a:ea typeface="Calibri" panose="020F0502020204030204" pitchFamily="34" charset="0"/>
              </a:rPr>
              <a:t> </a:t>
            </a:r>
            <a:r>
              <a:rPr lang="pl-PL" sz="2400" b="1" u="sng" dirty="0">
                <a:effectLst/>
                <a:latin typeface="Calibri" panose="020F0502020204030204" pitchFamily="34" charset="0"/>
                <a:ea typeface="Calibri" panose="020F0502020204030204" pitchFamily="34" charset="0"/>
              </a:rPr>
              <a:t>odgromowa</a:t>
            </a:r>
            <a:endParaRPr lang="pl-PL" sz="2800" b="1" u="sng" dirty="0">
              <a:effectLst/>
              <a:latin typeface="Calibri" panose="020F0502020204030204" pitchFamily="34" charset="0"/>
              <a:ea typeface="Calibri" panose="020F0502020204030204" pitchFamily="34" charset="0"/>
            </a:endParaRPr>
          </a:p>
        </p:txBody>
      </p:sp>
      <p:sp>
        <p:nvSpPr>
          <p:cNvPr id="5" name="pole tekstowe 4">
            <a:extLst>
              <a:ext uri="{FF2B5EF4-FFF2-40B4-BE49-F238E27FC236}">
                <a16:creationId xmlns:a16="http://schemas.microsoft.com/office/drawing/2014/main" id="{17F923DD-B92A-05FC-CD27-298A7F99AF8E}"/>
              </a:ext>
            </a:extLst>
          </p:cNvPr>
          <p:cNvSpPr txBox="1"/>
          <p:nvPr/>
        </p:nvSpPr>
        <p:spPr>
          <a:xfrm>
            <a:off x="450695" y="1138787"/>
            <a:ext cx="11290609" cy="4723537"/>
          </a:xfrm>
          <a:prstGeom prst="rect">
            <a:avLst/>
          </a:prstGeom>
          <a:noFill/>
        </p:spPr>
        <p:txBody>
          <a:bodyPr wrap="square">
            <a:spAutoFit/>
          </a:bodyPr>
          <a:lstStyle/>
          <a:p>
            <a:pPr algn="just">
              <a:lnSpc>
                <a:spcPct val="150000"/>
              </a:lnSpc>
              <a:spcBef>
                <a:spcPts val="1200"/>
              </a:spcBef>
              <a:spcAft>
                <a:spcPts val="800"/>
              </a:spcAft>
            </a:pPr>
            <a:r>
              <a:rPr lang="pl-PL" sz="2000" kern="100" dirty="0">
                <a:latin typeface="Calibri" panose="020F0502020204030204" pitchFamily="34" charset="0"/>
                <a:ea typeface="Calibri" panose="020F0502020204030204" pitchFamily="34" charset="0"/>
                <a:cs typeface="Times New Roman" panose="02020603050405020304" pitchFamily="18" charset="0"/>
              </a:rPr>
              <a:t>I</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nstalacja odgromowa ma za zadanie przechwycenie energii wyładowania atmosferycznego i bezpieczne odprowadzenie jej do ziemi. Zmniejsza ryzyko uszkodzenia konstrukcji budynku, urządzeń elektrycznych oraz zagrożenia dla ludzi. Dom jednorodzinny powinien być wyposażony w instalację odgromową, jeśli wskaźnik zagrożenia piorunowego, obliczany zgodnie z zasadami określonymi w normach, wskazuje na taką potrzebę. </a:t>
            </a:r>
          </a:p>
          <a:p>
            <a:pPr algn="just">
              <a:lnSpc>
                <a:spcPct val="150000"/>
              </a:lnSpc>
              <a:spcBef>
                <a:spcPts val="1200"/>
              </a:spcBef>
              <a:spcAft>
                <a:spcPts val="800"/>
              </a:spcAft>
            </a:pPr>
            <a:r>
              <a:rPr lang="pl-PL" sz="2400" kern="0" dirty="0">
                <a:latin typeface="Calibri" panose="020F0502020204030204" pitchFamily="34" charset="0"/>
                <a:ea typeface="Calibri" panose="020F0502020204030204" pitchFamily="34" charset="0"/>
                <a:cs typeface="Times New Roman" panose="02020603050405020304" pitchFamily="18" charset="0"/>
              </a:rPr>
              <a:t>Z</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apisy o konieczności instalacji odgromowej można również znaleźć na stronach niektórych firm ubezpieczeniowych.</a:t>
            </a:r>
          </a:p>
        </p:txBody>
      </p:sp>
      <p:sp>
        <p:nvSpPr>
          <p:cNvPr id="2" name="Symbol zastępczy numeru slajdu 1">
            <a:extLst>
              <a:ext uri="{FF2B5EF4-FFF2-40B4-BE49-F238E27FC236}">
                <a16:creationId xmlns:a16="http://schemas.microsoft.com/office/drawing/2014/main" id="{6B9DF677-32FF-04EF-9699-B9499C0C8E86}"/>
              </a:ext>
            </a:extLst>
          </p:cNvPr>
          <p:cNvSpPr>
            <a:spLocks noGrp="1"/>
          </p:cNvSpPr>
          <p:nvPr>
            <p:ph type="sldNum" sz="quarter" idx="12"/>
          </p:nvPr>
        </p:nvSpPr>
        <p:spPr/>
        <p:txBody>
          <a:bodyPr/>
          <a:lstStyle/>
          <a:p>
            <a:fld id="{B13EF961-FCAC-4A9A-A9A0-C51400629BF4}" type="slidenum">
              <a:rPr lang="pl-PL" smtClean="0"/>
              <a:t>65</a:t>
            </a:fld>
            <a:endParaRPr lang="pl-PL"/>
          </a:p>
        </p:txBody>
      </p:sp>
    </p:spTree>
    <p:extLst>
      <p:ext uri="{BB962C8B-B14F-4D97-AF65-F5344CB8AC3E}">
        <p14:creationId xmlns:p14="http://schemas.microsoft.com/office/powerpoint/2010/main" val="31623219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2CD9893C-AF70-3DCF-4EDA-47D30987DCF0}"/>
              </a:ext>
            </a:extLst>
          </p:cNvPr>
          <p:cNvPicPr>
            <a:picLocks noChangeAspect="1"/>
          </p:cNvPicPr>
          <p:nvPr/>
        </p:nvPicPr>
        <p:blipFill>
          <a:blip r:embed="rId2"/>
          <a:stretch>
            <a:fillRect/>
          </a:stretch>
        </p:blipFill>
        <p:spPr>
          <a:xfrm>
            <a:off x="7593386" y="-22100"/>
            <a:ext cx="4598614" cy="6902199"/>
          </a:xfrm>
          <a:prstGeom prst="rect">
            <a:avLst/>
          </a:prstGeom>
        </p:spPr>
      </p:pic>
      <p:sp>
        <p:nvSpPr>
          <p:cNvPr id="4" name="pole tekstowe 3">
            <a:extLst>
              <a:ext uri="{FF2B5EF4-FFF2-40B4-BE49-F238E27FC236}">
                <a16:creationId xmlns:a16="http://schemas.microsoft.com/office/drawing/2014/main" id="{975328F1-4CBB-A18C-C324-FC161B9F8F8E}"/>
              </a:ext>
            </a:extLst>
          </p:cNvPr>
          <p:cNvSpPr txBox="1"/>
          <p:nvPr/>
        </p:nvSpPr>
        <p:spPr>
          <a:xfrm>
            <a:off x="6538405" y="6598868"/>
            <a:ext cx="4915041" cy="281231"/>
          </a:xfrm>
          <a:prstGeom prst="rect">
            <a:avLst/>
          </a:prstGeom>
          <a:noFill/>
        </p:spPr>
        <p:txBody>
          <a:bodyPr wrap="square">
            <a:spAutoFit/>
          </a:bodyPr>
          <a:lstStyle/>
          <a:p>
            <a:pPr algn="r">
              <a:lnSpc>
                <a:spcPct val="107000"/>
              </a:lnSpc>
              <a:spcBef>
                <a:spcPts val="1200"/>
              </a:spcBef>
              <a:spcAft>
                <a:spcPts val="800"/>
              </a:spcAft>
            </a:pPr>
            <a:r>
              <a:rPr lang="pl-PL" sz="1200" i="1" kern="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 fot. Andrzej. T. Papliński. (Murator 10/450 Październik 2021).</a:t>
            </a:r>
            <a:endParaRPr lang="pl-PL"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96A65853-E1D7-A38D-1EBB-E251A8E7150E}"/>
              </a:ext>
            </a:extLst>
          </p:cNvPr>
          <p:cNvSpPr>
            <a:spLocks noGrp="1"/>
          </p:cNvSpPr>
          <p:nvPr>
            <p:ph type="sldNum" sz="quarter" idx="12"/>
          </p:nvPr>
        </p:nvSpPr>
        <p:spPr/>
        <p:txBody>
          <a:bodyPr/>
          <a:lstStyle/>
          <a:p>
            <a:fld id="{B13EF961-FCAC-4A9A-A9A0-C51400629BF4}" type="slidenum">
              <a:rPr lang="pl-PL" smtClean="0"/>
              <a:t>66</a:t>
            </a:fld>
            <a:endParaRPr lang="pl-PL"/>
          </a:p>
        </p:txBody>
      </p:sp>
      <p:sp>
        <p:nvSpPr>
          <p:cNvPr id="6" name="pole tekstowe 5">
            <a:extLst>
              <a:ext uri="{FF2B5EF4-FFF2-40B4-BE49-F238E27FC236}">
                <a16:creationId xmlns:a16="http://schemas.microsoft.com/office/drawing/2014/main" id="{5305D0C1-3215-EBD5-A038-D789CAEF02D1}"/>
              </a:ext>
            </a:extLst>
          </p:cNvPr>
          <p:cNvSpPr txBox="1"/>
          <p:nvPr/>
        </p:nvSpPr>
        <p:spPr>
          <a:xfrm>
            <a:off x="544908" y="1151503"/>
            <a:ext cx="6094476" cy="1938992"/>
          </a:xfrm>
          <a:prstGeom prst="rect">
            <a:avLst/>
          </a:prstGeom>
          <a:noFill/>
        </p:spPr>
        <p:txBody>
          <a:bodyPr wrap="square">
            <a:spAutoFit/>
          </a:bodyPr>
          <a:lstStyle/>
          <a:p>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Zwody ułożone wzdłuż kalenicy, krawędzi dachu i innych wystających elementów budynku są elementem instalacji, która może ochronić dom przed skutkami uderzenia pioruna.</a:t>
            </a:r>
            <a:endParaRPr lang="pl-PL" sz="2400" dirty="0"/>
          </a:p>
        </p:txBody>
      </p:sp>
      <p:sp>
        <p:nvSpPr>
          <p:cNvPr id="7" name="pole tekstowe 6">
            <a:extLst>
              <a:ext uri="{FF2B5EF4-FFF2-40B4-BE49-F238E27FC236}">
                <a16:creationId xmlns:a16="http://schemas.microsoft.com/office/drawing/2014/main" id="{47BD4269-E2EB-A39C-7E4E-DB8BDF7F1422}"/>
              </a:ext>
            </a:extLst>
          </p:cNvPr>
          <p:cNvSpPr txBox="1"/>
          <p:nvPr/>
        </p:nvSpPr>
        <p:spPr>
          <a:xfrm>
            <a:off x="0" y="258951"/>
            <a:ext cx="6099716" cy="892552"/>
          </a:xfrm>
          <a:prstGeom prst="rect">
            <a:avLst/>
          </a:prstGeom>
          <a:noFill/>
        </p:spPr>
        <p:txBody>
          <a:bodyPr wrap="square">
            <a:spAutoFit/>
          </a:bodyPr>
          <a:lstStyle/>
          <a:p>
            <a:pPr lvl="1" algn="just">
              <a:spcBef>
                <a:spcPts val="1200"/>
              </a:spcBef>
              <a:spcAft>
                <a:spcPts val="800"/>
              </a:spcAft>
            </a:pPr>
            <a:r>
              <a:rPr lang="pl-PL" sz="2400" b="1" u="sng" dirty="0">
                <a:effectLst/>
                <a:latin typeface="Calibri" panose="020F0502020204030204" pitchFamily="34" charset="0"/>
                <a:ea typeface="Calibri" panose="020F0502020204030204" pitchFamily="34" charset="0"/>
              </a:rPr>
              <a:t>Instalacja</a:t>
            </a:r>
            <a:r>
              <a:rPr lang="pl-PL" sz="2800" b="1" u="sng" dirty="0">
                <a:effectLst/>
                <a:latin typeface="Calibri" panose="020F0502020204030204" pitchFamily="34" charset="0"/>
                <a:ea typeface="Calibri" panose="020F0502020204030204" pitchFamily="34" charset="0"/>
              </a:rPr>
              <a:t> </a:t>
            </a:r>
            <a:r>
              <a:rPr lang="pl-PL" sz="2400" b="1" u="sng" dirty="0">
                <a:effectLst/>
                <a:latin typeface="Calibri" panose="020F0502020204030204" pitchFamily="34" charset="0"/>
                <a:ea typeface="Calibri" panose="020F0502020204030204" pitchFamily="34" charset="0"/>
              </a:rPr>
              <a:t>odgromowa w budynkach jednorodzinnych</a:t>
            </a:r>
            <a:endParaRPr lang="pl-PL" sz="2800" b="1" u="sng" dirty="0">
              <a:effectLst/>
              <a:latin typeface="Calibri" panose="020F0502020204030204" pitchFamily="34" charset="0"/>
              <a:ea typeface="Calibri" panose="020F0502020204030204" pitchFamily="34" charset="0"/>
            </a:endParaRPr>
          </a:p>
        </p:txBody>
      </p:sp>
      <p:pic>
        <p:nvPicPr>
          <p:cNvPr id="8" name="Obraz 7" descr="Obraz zawierający niebo, na wolnym powietrzu, budynek, dach&#10;&#10;Opis wygenerowany automatycznie">
            <a:extLst>
              <a:ext uri="{FF2B5EF4-FFF2-40B4-BE49-F238E27FC236}">
                <a16:creationId xmlns:a16="http://schemas.microsoft.com/office/drawing/2014/main" id="{4C215AA9-0F07-4B16-55B3-AC26CD57F1C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908" y="3090496"/>
            <a:ext cx="4919967" cy="3689800"/>
          </a:xfrm>
          <a:prstGeom prst="rect">
            <a:avLst/>
          </a:prstGeom>
          <a:noFill/>
          <a:ln>
            <a:noFill/>
          </a:ln>
        </p:spPr>
      </p:pic>
    </p:spTree>
    <p:extLst>
      <p:ext uri="{BB962C8B-B14F-4D97-AF65-F5344CB8AC3E}">
        <p14:creationId xmlns:p14="http://schemas.microsoft.com/office/powerpoint/2010/main" val="26706207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9352C3BF-4E0C-E106-AEE6-1CEC3B74300B}"/>
              </a:ext>
            </a:extLst>
          </p:cNvPr>
          <p:cNvSpPr txBox="1"/>
          <p:nvPr/>
        </p:nvSpPr>
        <p:spPr>
          <a:xfrm>
            <a:off x="743271" y="1248508"/>
            <a:ext cx="10281425" cy="4477316"/>
          </a:xfrm>
          <a:prstGeom prst="rect">
            <a:avLst/>
          </a:prstGeom>
          <a:noFill/>
        </p:spPr>
        <p:txBody>
          <a:bodyPr wrap="square">
            <a:spAutoFit/>
          </a:bodyPr>
          <a:lstStyle/>
          <a:p>
            <a:pPr algn="just">
              <a:lnSpc>
                <a:spcPct val="150000"/>
              </a:lnSpc>
              <a:spcBef>
                <a:spcPts val="1200"/>
              </a:spcBef>
              <a:spcAft>
                <a:spcPts val="800"/>
              </a:spcAft>
              <a:buNone/>
            </a:pPr>
            <a:r>
              <a:rPr lang="pl-PL" sz="2400" kern="0" dirty="0">
                <a:effectLst/>
                <a:latin typeface="Calibri" panose="020F0502020204030204" pitchFamily="34" charset="0"/>
                <a:ea typeface="Times New Roman" panose="02020603050405020304" pitchFamily="18" charset="0"/>
                <a:cs typeface="Calibri" panose="020F0502020204030204" pitchFamily="34" charset="0"/>
              </a:rPr>
              <a:t>Niektóre lokalizacje narażają budynki na większe ryzyko uderzenia pioruna, co zwiększa potrzebę instalacji ochrony odgromowej:</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obszary otwarte - domy położone na terenach otwartych, takich jak pola, łąki czy wzgórza, są bardziej narażone na uderzenia pioruna ze względu na brak innych wysokich obiektów w pobliżu,</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tereny wysokogórskie - budynki znajdujące się w górach lub na wzniesieniach,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800"/>
              </a:spcAft>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strefy o wysokiej aktywności burzowej.</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415A6A5D-F5F7-9EC7-5B54-7CB1A6F6A615}"/>
              </a:ext>
            </a:extLst>
          </p:cNvPr>
          <p:cNvSpPr>
            <a:spLocks noGrp="1"/>
          </p:cNvSpPr>
          <p:nvPr>
            <p:ph type="sldNum" sz="quarter" idx="12"/>
          </p:nvPr>
        </p:nvSpPr>
        <p:spPr/>
        <p:txBody>
          <a:bodyPr/>
          <a:lstStyle/>
          <a:p>
            <a:fld id="{B13EF961-FCAC-4A9A-A9A0-C51400629BF4}" type="slidenum">
              <a:rPr lang="pl-PL" smtClean="0"/>
              <a:t>67</a:t>
            </a:fld>
            <a:endParaRPr lang="pl-PL"/>
          </a:p>
        </p:txBody>
      </p:sp>
      <p:sp>
        <p:nvSpPr>
          <p:cNvPr id="4" name="pole tekstowe 3">
            <a:extLst>
              <a:ext uri="{FF2B5EF4-FFF2-40B4-BE49-F238E27FC236}">
                <a16:creationId xmlns:a16="http://schemas.microsoft.com/office/drawing/2014/main" id="{F6D9B1B4-B68F-65C3-B7C4-64C197CC0D90}"/>
              </a:ext>
            </a:extLst>
          </p:cNvPr>
          <p:cNvSpPr txBox="1"/>
          <p:nvPr/>
        </p:nvSpPr>
        <p:spPr>
          <a:xfrm>
            <a:off x="0" y="258951"/>
            <a:ext cx="6099716" cy="523220"/>
          </a:xfrm>
          <a:prstGeom prst="rect">
            <a:avLst/>
          </a:prstGeom>
          <a:noFill/>
        </p:spPr>
        <p:txBody>
          <a:bodyPr wrap="square">
            <a:spAutoFit/>
          </a:bodyPr>
          <a:lstStyle/>
          <a:p>
            <a:pPr lvl="1" algn="just">
              <a:spcBef>
                <a:spcPts val="1200"/>
              </a:spcBef>
              <a:spcAft>
                <a:spcPts val="800"/>
              </a:spcAft>
            </a:pPr>
            <a:r>
              <a:rPr lang="pl-PL" sz="2400" b="1" u="sng" dirty="0">
                <a:effectLst/>
                <a:latin typeface="Calibri" panose="020F0502020204030204" pitchFamily="34" charset="0"/>
                <a:ea typeface="Calibri" panose="020F0502020204030204" pitchFamily="34" charset="0"/>
              </a:rPr>
              <a:t>Instalacja</a:t>
            </a:r>
            <a:r>
              <a:rPr lang="pl-PL" sz="2800" b="1" u="sng" dirty="0">
                <a:effectLst/>
                <a:latin typeface="Calibri" panose="020F0502020204030204" pitchFamily="34" charset="0"/>
                <a:ea typeface="Calibri" panose="020F0502020204030204" pitchFamily="34" charset="0"/>
              </a:rPr>
              <a:t> </a:t>
            </a:r>
            <a:r>
              <a:rPr lang="pl-PL" sz="2400" b="1" u="sng" dirty="0">
                <a:effectLst/>
                <a:latin typeface="Calibri" panose="020F0502020204030204" pitchFamily="34" charset="0"/>
                <a:ea typeface="Calibri" panose="020F0502020204030204" pitchFamily="34" charset="0"/>
              </a:rPr>
              <a:t>odgromowa</a:t>
            </a:r>
            <a:endParaRPr lang="pl-PL" sz="2800" b="1" u="sng"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8100977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F8F2C353-4ABE-6D55-E670-CFCC3B9BD459}"/>
              </a:ext>
            </a:extLst>
          </p:cNvPr>
          <p:cNvPicPr>
            <a:picLocks noChangeAspect="1"/>
          </p:cNvPicPr>
          <p:nvPr/>
        </p:nvPicPr>
        <p:blipFill>
          <a:blip r:embed="rId2"/>
          <a:srcRect l="5200" r="5975"/>
          <a:stretch/>
        </p:blipFill>
        <p:spPr>
          <a:xfrm>
            <a:off x="0" y="8761"/>
            <a:ext cx="7408984" cy="5092404"/>
          </a:xfrm>
          <a:prstGeom prst="rect">
            <a:avLst/>
          </a:prstGeom>
        </p:spPr>
      </p:pic>
      <p:sp>
        <p:nvSpPr>
          <p:cNvPr id="4" name="pole tekstowe 3">
            <a:extLst>
              <a:ext uri="{FF2B5EF4-FFF2-40B4-BE49-F238E27FC236}">
                <a16:creationId xmlns:a16="http://schemas.microsoft.com/office/drawing/2014/main" id="{4D3B6D67-C0B0-3BE4-91BF-36ECE76210FE}"/>
              </a:ext>
            </a:extLst>
          </p:cNvPr>
          <p:cNvSpPr txBox="1"/>
          <p:nvPr/>
        </p:nvSpPr>
        <p:spPr>
          <a:xfrm>
            <a:off x="0" y="5153988"/>
            <a:ext cx="4097215" cy="1260345"/>
          </a:xfrm>
          <a:prstGeom prst="rect">
            <a:avLst/>
          </a:prstGeom>
          <a:noFill/>
        </p:spPr>
        <p:txBody>
          <a:bodyPr wrap="square">
            <a:spAutoFit/>
          </a:bodyPr>
          <a:lstStyle/>
          <a:p>
            <a:pPr algn="just">
              <a:lnSpc>
                <a:spcPct val="107000"/>
              </a:lnSpc>
              <a:spcAft>
                <a:spcPts val="800"/>
              </a:spcAft>
            </a:pPr>
            <a:r>
              <a:rPr lang="pl-PL" sz="2400" b="1" i="1" kern="100" dirty="0">
                <a:effectLst/>
                <a:latin typeface="Calibri" panose="020F0502020204030204" pitchFamily="34" charset="0"/>
                <a:ea typeface="Calibri" panose="020F0502020204030204" pitchFamily="34" charset="0"/>
                <a:cs typeface="Times New Roman" panose="02020603050405020304" pitchFamily="18" charset="0"/>
              </a:rPr>
              <a:t>Zewnętrzne urządzenie ochronne na budynku mieszkalnym</a:t>
            </a: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pole tekstowe 5">
            <a:extLst>
              <a:ext uri="{FF2B5EF4-FFF2-40B4-BE49-F238E27FC236}">
                <a16:creationId xmlns:a16="http://schemas.microsoft.com/office/drawing/2014/main" id="{E98F7B9C-9ED9-796E-0B6D-B799BA907EDC}"/>
              </a:ext>
            </a:extLst>
          </p:cNvPr>
          <p:cNvSpPr txBox="1"/>
          <p:nvPr/>
        </p:nvSpPr>
        <p:spPr>
          <a:xfrm>
            <a:off x="7417778" y="105084"/>
            <a:ext cx="4774222" cy="6853158"/>
          </a:xfrm>
          <a:prstGeom prst="rect">
            <a:avLst/>
          </a:prstGeom>
          <a:noFill/>
        </p:spPr>
        <p:txBody>
          <a:bodyPr wrap="square">
            <a:spAutoFit/>
          </a:bodyPr>
          <a:lstStyle/>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3 - wspornik dachowy </a:t>
            </a:r>
            <a:r>
              <a:rPr lang="pl-PL" sz="1600" kern="100" dirty="0" err="1">
                <a:effectLst/>
                <a:latin typeface="Arial" panose="020B0604020202020204" pitchFamily="34" charset="0"/>
                <a:ea typeface="Times New Roman" panose="02020603050405020304" pitchFamily="18" charset="0"/>
                <a:cs typeface="Arial" panose="020B0604020202020204" pitchFamily="34" charset="0"/>
              </a:rPr>
              <a:t>St</a:t>
            </a:r>
            <a:r>
              <a:rPr lang="pl-PL" sz="1600" kern="100" dirty="0">
                <a:effectLst/>
                <a:latin typeface="Arial" panose="020B0604020202020204" pitchFamily="34" charset="0"/>
                <a:ea typeface="Times New Roman" panose="02020603050405020304" pitchFamily="18" charset="0"/>
                <a:cs typeface="Arial" panose="020B0604020202020204" pitchFamily="34" charset="0"/>
              </a:rPr>
              <a:t>/</a:t>
            </a:r>
            <a:r>
              <a:rPr lang="pl-PL" sz="1600" kern="100" dirty="0" err="1">
                <a:effectLst/>
                <a:latin typeface="Arial" panose="020B0604020202020204" pitchFamily="34" charset="0"/>
                <a:ea typeface="Times New Roman" panose="02020603050405020304" pitchFamily="18" charset="0"/>
                <a:cs typeface="Arial" panose="020B0604020202020204" pitchFamily="34" charset="0"/>
              </a:rPr>
              <a:t>tZn</a:t>
            </a:r>
            <a:r>
              <a:rPr lang="pl-PL" sz="1600" kern="100" dirty="0">
                <a:effectLst/>
                <a:latin typeface="Arial" panose="020B0604020202020204" pitchFamily="34" charset="0"/>
                <a:ea typeface="Times New Roman" panose="02020603050405020304" pitchFamily="18" charset="0"/>
                <a:cs typeface="Arial" panose="020B0604020202020204" pitchFamily="34" charset="0"/>
              </a:rPr>
              <a:t> na dachówki i kalenice,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4 - wspornik dachowy,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5 - wspornik z podstawką plastikową, wspornik do izolacji,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6 - zacisk do rynny, 7 - zacisk,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8 - zacisk do kraty przeciwśniegowej,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9 - obejma do rur spustowych,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11 - łącznik elastyczny, taśma łącząca,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12 - zacisk probierczy z przekładką, drut – płaskownik,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13 - wspornik do płaskownika,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14 - oznacznik złącza kontrolnego z numerem, </a:t>
            </a:r>
            <a:endParaRPr lang="pl-PL" sz="1600" kern="100" dirty="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15 - zacisk krzyżowy z przekładką,</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16 - iglica odgromowa z zaciskiem. </a:t>
            </a:r>
            <a:endParaRPr lang="pl-PL" sz="1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Symbol zastępczy numeru slajdu 2">
            <a:extLst>
              <a:ext uri="{FF2B5EF4-FFF2-40B4-BE49-F238E27FC236}">
                <a16:creationId xmlns:a16="http://schemas.microsoft.com/office/drawing/2014/main" id="{2268FEE0-C219-8D93-59AF-4D8BD521C886}"/>
              </a:ext>
            </a:extLst>
          </p:cNvPr>
          <p:cNvSpPr>
            <a:spLocks noGrp="1"/>
          </p:cNvSpPr>
          <p:nvPr>
            <p:ph type="sldNum" sz="quarter" idx="12"/>
          </p:nvPr>
        </p:nvSpPr>
        <p:spPr>
          <a:xfrm>
            <a:off x="433754" y="6431853"/>
            <a:ext cx="2743200" cy="365125"/>
          </a:xfrm>
        </p:spPr>
        <p:txBody>
          <a:bodyPr/>
          <a:lstStyle/>
          <a:p>
            <a:fld id="{B13EF961-FCAC-4A9A-A9A0-C51400629BF4}" type="slidenum">
              <a:rPr lang="pl-PL" smtClean="0"/>
              <a:t>68</a:t>
            </a:fld>
            <a:endParaRPr lang="pl-PL" dirty="0"/>
          </a:p>
        </p:txBody>
      </p:sp>
      <p:sp>
        <p:nvSpPr>
          <p:cNvPr id="7" name="pole tekstowe 6">
            <a:extLst>
              <a:ext uri="{FF2B5EF4-FFF2-40B4-BE49-F238E27FC236}">
                <a16:creationId xmlns:a16="http://schemas.microsoft.com/office/drawing/2014/main" id="{47F838CC-BDCE-E556-8DE5-DE8D2CA9CEB9}"/>
              </a:ext>
            </a:extLst>
          </p:cNvPr>
          <p:cNvSpPr txBox="1"/>
          <p:nvPr/>
        </p:nvSpPr>
        <p:spPr>
          <a:xfrm>
            <a:off x="325315" y="6537499"/>
            <a:ext cx="2743200" cy="276999"/>
          </a:xfrm>
          <a:prstGeom prst="rect">
            <a:avLst/>
          </a:prstGeom>
          <a:noFill/>
        </p:spPr>
        <p:txBody>
          <a:bodyPr wrap="square">
            <a:spAutoFit/>
          </a:bodyPr>
          <a:lstStyle/>
          <a:p>
            <a:r>
              <a:rPr lang="pl-PL" sz="1200" i="1" kern="100" dirty="0">
                <a:effectLst/>
                <a:latin typeface="Calibri" panose="020F0502020204030204" pitchFamily="34" charset="0"/>
                <a:ea typeface="Calibri" panose="020F0502020204030204" pitchFamily="34" charset="0"/>
                <a:cs typeface="Times New Roman" panose="02020603050405020304" pitchFamily="18" charset="0"/>
              </a:rPr>
              <a:t>Poradnik ochrony odgromowej DEHN </a:t>
            </a:r>
            <a:endParaRPr lang="pl-PL" sz="1200" dirty="0"/>
          </a:p>
        </p:txBody>
      </p:sp>
      <p:sp>
        <p:nvSpPr>
          <p:cNvPr id="9" name="pole tekstowe 8">
            <a:extLst>
              <a:ext uri="{FF2B5EF4-FFF2-40B4-BE49-F238E27FC236}">
                <a16:creationId xmlns:a16="http://schemas.microsoft.com/office/drawing/2014/main" id="{C09A1476-845F-A200-D619-CC9D67B8FB56}"/>
              </a:ext>
            </a:extLst>
          </p:cNvPr>
          <p:cNvSpPr txBox="1"/>
          <p:nvPr/>
        </p:nvSpPr>
        <p:spPr>
          <a:xfrm>
            <a:off x="4205654" y="5096050"/>
            <a:ext cx="3320563" cy="1846659"/>
          </a:xfrm>
          <a:prstGeom prst="rect">
            <a:avLst/>
          </a:prstGeom>
          <a:noFill/>
        </p:spPr>
        <p:txBody>
          <a:bodyPr wrap="square">
            <a:spAutoFit/>
          </a:bodyPr>
          <a:lstStyle/>
          <a:p>
            <a:pPr>
              <a:spcBef>
                <a:spcPts val="1200"/>
              </a:spcBef>
              <a:spcAft>
                <a:spcPts val="800"/>
              </a:spcAft>
            </a:pPr>
            <a:r>
              <a:rPr lang="pl-PL" sz="1600" u="sng" kern="100" dirty="0">
                <a:effectLst/>
                <a:latin typeface="Arial" panose="020B0604020202020204" pitchFamily="34" charset="0"/>
                <a:ea typeface="Times New Roman" panose="02020603050405020304" pitchFamily="18" charset="0"/>
                <a:cs typeface="Arial" panose="020B0604020202020204" pitchFamily="34" charset="0"/>
              </a:rPr>
              <a:t>Elementy instalacji odgromowej: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GSU- główna szyna uziemiająca,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1 - drut okrągły Ø 8 mm, </a:t>
            </a:r>
          </a:p>
          <a:p>
            <a:pPr>
              <a:spcBef>
                <a:spcPts val="1200"/>
              </a:spcBef>
              <a:spcAft>
                <a:spcPts val="800"/>
              </a:spcAft>
            </a:pPr>
            <a:r>
              <a:rPr lang="pl-PL" sz="1600" kern="100" dirty="0">
                <a:effectLst/>
                <a:latin typeface="Arial" panose="020B0604020202020204" pitchFamily="34" charset="0"/>
                <a:ea typeface="Times New Roman" panose="02020603050405020304" pitchFamily="18" charset="0"/>
                <a:cs typeface="Arial" panose="020B0604020202020204" pitchFamily="34" charset="0"/>
              </a:rPr>
              <a:t>2 -płaskownik 30 x 4 mm </a:t>
            </a:r>
            <a:r>
              <a:rPr lang="pl-PL" sz="1600" kern="100" dirty="0" err="1">
                <a:effectLst/>
                <a:latin typeface="Arial" panose="020B0604020202020204" pitchFamily="34" charset="0"/>
                <a:ea typeface="Times New Roman" panose="02020603050405020304" pitchFamily="18" charset="0"/>
                <a:cs typeface="Arial" panose="020B0604020202020204" pitchFamily="34" charset="0"/>
              </a:rPr>
              <a:t>St</a:t>
            </a:r>
            <a:r>
              <a:rPr lang="pl-PL" sz="1600" kern="100" dirty="0">
                <a:effectLst/>
                <a:latin typeface="Arial" panose="020B0604020202020204" pitchFamily="34" charset="0"/>
                <a:ea typeface="Times New Roman" panose="02020603050405020304" pitchFamily="18" charset="0"/>
                <a:cs typeface="Arial" panose="020B0604020202020204" pitchFamily="34" charset="0"/>
              </a:rPr>
              <a:t>/</a:t>
            </a:r>
            <a:r>
              <a:rPr lang="pl-PL" sz="1600" kern="100" dirty="0" err="1">
                <a:effectLst/>
                <a:latin typeface="Arial" panose="020B0604020202020204" pitchFamily="34" charset="0"/>
                <a:ea typeface="Times New Roman" panose="02020603050405020304" pitchFamily="18" charset="0"/>
                <a:cs typeface="Arial" panose="020B0604020202020204" pitchFamily="34" charset="0"/>
              </a:rPr>
              <a:t>tZn</a:t>
            </a:r>
            <a:r>
              <a:rPr lang="pl-PL" sz="1600" kern="100" dirty="0">
                <a:effectLst/>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29418505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CD52F906-E90D-5958-6B82-C299E7A6209C}"/>
              </a:ext>
            </a:extLst>
          </p:cNvPr>
          <p:cNvSpPr txBox="1"/>
          <p:nvPr/>
        </p:nvSpPr>
        <p:spPr>
          <a:xfrm>
            <a:off x="602166" y="599472"/>
            <a:ext cx="11262732" cy="5073377"/>
          </a:xfrm>
          <a:prstGeom prst="rect">
            <a:avLst/>
          </a:prstGeom>
          <a:noFill/>
        </p:spPr>
        <p:txBody>
          <a:bodyPr wrap="square">
            <a:spAutoFit/>
          </a:bodyPr>
          <a:lstStyle/>
          <a:p>
            <a:pPr algn="just">
              <a:lnSpc>
                <a:spcPct val="107000"/>
              </a:lnSpc>
              <a:spcBef>
                <a:spcPts val="1200"/>
              </a:spcBef>
              <a:spcAft>
                <a:spcPts val="800"/>
              </a:spcAft>
              <a:buNone/>
            </a:pPr>
            <a:r>
              <a:rPr lang="pl-PL" sz="2400" kern="0" dirty="0">
                <a:effectLst/>
                <a:latin typeface="Calibri" panose="020F0502020204030204" pitchFamily="34" charset="0"/>
                <a:ea typeface="Times New Roman" panose="02020603050405020304" pitchFamily="18" charset="0"/>
                <a:cs typeface="Calibri" panose="020F0502020204030204" pitchFamily="34" charset="0"/>
              </a:rPr>
              <a:t>Instalacja odgromowa nie ochroni nas przed wyładowaniem, ale jedynie zabezpiecza przed jego szkodliwymi skutkami, redukując szkody fizyczne, jakie mogą się w związku z nim pojawić. Podstawowym zadaniem urządzenia piorunochronnego jest przejęcie i odprowadzenie do ziemi wyładowania elektrycznego w sposób bezpieczny dla ludzi oraz eliminujący możliwość uszkodzenia chronionego obiektu budowlanego i zainstalowanych w nim urządzeń. Obowiązujące obecnie zasady ochrony odgromowej są zawarte w czterech normach serii PN-EN 62305.</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pl-PL" sz="2400" kern="0" dirty="0">
                <a:effectLst/>
                <a:latin typeface="Calibri" panose="020F0502020204030204" pitchFamily="34" charset="0"/>
                <a:ea typeface="Times New Roman" panose="02020603050405020304" pitchFamily="18" charset="0"/>
                <a:cs typeface="Calibri" panose="020F0502020204030204" pitchFamily="34" charset="0"/>
              </a:rPr>
              <a:t>W budynkach, w których zainstalowana jest duża ilość wrażliwej elektroniki, stosowanie jednego ogranicznika przepięć na wejściu instalacji do budynku może okazać się niewystarczające. Spełnia to minimalne wymagania, podejście takie może nie zapewniać odpowiedniej ochrony. Skuteczna odległość działania ochrony przepięciowej (SPD) jest ograniczona do około </a:t>
            </a:r>
            <a:r>
              <a:rPr lang="pl-PL" sz="2400" b="1" kern="0" dirty="0">
                <a:effectLst/>
                <a:latin typeface="Calibri" panose="020F0502020204030204" pitchFamily="34" charset="0"/>
                <a:ea typeface="Times New Roman" panose="02020603050405020304" pitchFamily="18" charset="0"/>
                <a:cs typeface="Calibri" panose="020F0502020204030204" pitchFamily="34" charset="0"/>
              </a:rPr>
              <a:t>10 metrów od zainstalowanego ogranicznika</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805D5177-0A35-F82E-6914-FADA5E9FE06A}"/>
              </a:ext>
            </a:extLst>
          </p:cNvPr>
          <p:cNvSpPr>
            <a:spLocks noGrp="1"/>
          </p:cNvSpPr>
          <p:nvPr>
            <p:ph type="sldNum" sz="quarter" idx="12"/>
          </p:nvPr>
        </p:nvSpPr>
        <p:spPr/>
        <p:txBody>
          <a:bodyPr/>
          <a:lstStyle/>
          <a:p>
            <a:fld id="{B13EF961-FCAC-4A9A-A9A0-C51400629BF4}" type="slidenum">
              <a:rPr lang="pl-PL" smtClean="0"/>
              <a:t>69</a:t>
            </a:fld>
            <a:endParaRPr lang="pl-PL"/>
          </a:p>
        </p:txBody>
      </p:sp>
    </p:spTree>
    <p:extLst>
      <p:ext uri="{BB962C8B-B14F-4D97-AF65-F5344CB8AC3E}">
        <p14:creationId xmlns:p14="http://schemas.microsoft.com/office/powerpoint/2010/main" val="19041090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FDEBE4CD-8656-368B-728A-A4615370A8DA}"/>
              </a:ext>
            </a:extLst>
          </p:cNvPr>
          <p:cNvSpPr txBox="1"/>
          <p:nvPr/>
        </p:nvSpPr>
        <p:spPr>
          <a:xfrm>
            <a:off x="665356" y="423746"/>
            <a:ext cx="10861287" cy="2768835"/>
          </a:xfrm>
          <a:prstGeom prst="rect">
            <a:avLst/>
          </a:prstGeom>
          <a:noFill/>
        </p:spPr>
        <p:txBody>
          <a:bodyPr wrap="square">
            <a:spAutoFit/>
          </a:bodyPr>
          <a:lstStyle/>
          <a:p>
            <a:pPr algn="just">
              <a:lnSpc>
                <a:spcPct val="107000"/>
              </a:lnSpc>
              <a:spcBef>
                <a:spcPts val="1200"/>
              </a:spcBef>
              <a:spcAft>
                <a:spcPts val="800"/>
              </a:spcAft>
              <a:buNone/>
            </a:pPr>
            <a:r>
              <a:rPr lang="pl-PL" sz="2400" kern="100" dirty="0">
                <a:effectLst/>
                <a:latin typeface="Calibri" panose="020F0502020204030204" pitchFamily="34" charset="0"/>
                <a:ea typeface="Times New Roman" panose="02020603050405020304" pitchFamily="18" charset="0"/>
                <a:cs typeface="Calibri" panose="020F0502020204030204" pitchFamily="34" charset="0"/>
              </a:rPr>
              <a:t>Niektóre  cechy domów również czynią instalację odgromową szczególnie istotną:</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elementy wysokie jak kominy, maszty antenowe, panele fotowoltaiczne,</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dachy wykonane z materiałów łatwopalnych jak strzecha lub gonty,</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drogie i zaawansowane wyposażenie,</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800"/>
              </a:spcAft>
              <a:buFont typeface="Symbol" panose="05050102010706020507" pitchFamily="18" charset="2"/>
              <a:buChar char=""/>
            </a:pPr>
            <a:r>
              <a:rPr lang="pl-PL" sz="2400" dirty="0">
                <a:effectLst/>
                <a:latin typeface="Calibri" panose="020F0502020204030204" pitchFamily="34" charset="0"/>
                <a:ea typeface="Times New Roman" panose="02020603050405020304" pitchFamily="18" charset="0"/>
                <a:cs typeface="Calibri" panose="020F0502020204030204" pitchFamily="34" charset="0"/>
              </a:rPr>
              <a:t>duże nagromadzenie systemów elektronicznych.</a:t>
            </a:r>
            <a:endParaRPr lang="pl-PL"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7B4D93D6-3F72-BD7F-8DC3-296F9BEBF949}"/>
              </a:ext>
            </a:extLst>
          </p:cNvPr>
          <p:cNvSpPr>
            <a:spLocks noGrp="1"/>
          </p:cNvSpPr>
          <p:nvPr>
            <p:ph type="sldNum" sz="quarter" idx="12"/>
          </p:nvPr>
        </p:nvSpPr>
        <p:spPr/>
        <p:txBody>
          <a:bodyPr/>
          <a:lstStyle/>
          <a:p>
            <a:fld id="{B13EF961-FCAC-4A9A-A9A0-C51400629BF4}" type="slidenum">
              <a:rPr lang="pl-PL" smtClean="0"/>
              <a:t>70</a:t>
            </a:fld>
            <a:endParaRPr lang="pl-PL"/>
          </a:p>
        </p:txBody>
      </p:sp>
    </p:spTree>
    <p:extLst>
      <p:ext uri="{BB962C8B-B14F-4D97-AF65-F5344CB8AC3E}">
        <p14:creationId xmlns:p14="http://schemas.microsoft.com/office/powerpoint/2010/main" val="75959060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9A555E3A-6098-C4DE-7DC8-D7F5E8A33BE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4395" y="896816"/>
            <a:ext cx="7616454" cy="5824660"/>
          </a:xfrm>
          <a:prstGeom prst="rect">
            <a:avLst/>
          </a:prstGeom>
          <a:noFill/>
          <a:ln>
            <a:noFill/>
          </a:ln>
        </p:spPr>
      </p:pic>
      <p:sp>
        <p:nvSpPr>
          <p:cNvPr id="4" name="pole tekstowe 3">
            <a:extLst>
              <a:ext uri="{FF2B5EF4-FFF2-40B4-BE49-F238E27FC236}">
                <a16:creationId xmlns:a16="http://schemas.microsoft.com/office/drawing/2014/main" id="{D8023E63-F9ED-AAC2-8AA0-22F86C582DA0}"/>
              </a:ext>
            </a:extLst>
          </p:cNvPr>
          <p:cNvSpPr txBox="1"/>
          <p:nvPr/>
        </p:nvSpPr>
        <p:spPr>
          <a:xfrm>
            <a:off x="7332784" y="6398296"/>
            <a:ext cx="3133421" cy="281231"/>
          </a:xfrm>
          <a:prstGeom prst="rect">
            <a:avLst/>
          </a:prstGeom>
          <a:noFill/>
        </p:spPr>
        <p:txBody>
          <a:bodyPr wrap="square">
            <a:spAutoFit/>
          </a:bodyPr>
          <a:lstStyle/>
          <a:p>
            <a:pPr algn="r">
              <a:lnSpc>
                <a:spcPct val="107000"/>
              </a:lnSpc>
              <a:spcBef>
                <a:spcPts val="1200"/>
              </a:spcBef>
              <a:spcAft>
                <a:spcPts val="800"/>
              </a:spcAft>
            </a:pPr>
            <a:r>
              <a:rPr lang="pl-PL" sz="1200" i="1" kern="0" dirty="0">
                <a:effectLst/>
                <a:latin typeface="Calibri" panose="020F0502020204030204" pitchFamily="34" charset="0"/>
                <a:ea typeface="Times New Roman" panose="02020603050405020304" pitchFamily="18" charset="0"/>
                <a:cs typeface="Calibri" panose="020F0502020204030204" pitchFamily="34" charset="0"/>
              </a:rPr>
              <a:t>https://sonepar.pl/496-fotowoltaika.html</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48F8F18E-ACB2-2740-1DD8-454D7380C59F}"/>
              </a:ext>
            </a:extLst>
          </p:cNvPr>
          <p:cNvSpPr>
            <a:spLocks noGrp="1"/>
          </p:cNvSpPr>
          <p:nvPr>
            <p:ph type="sldNum" sz="quarter" idx="12"/>
          </p:nvPr>
        </p:nvSpPr>
        <p:spPr/>
        <p:txBody>
          <a:bodyPr/>
          <a:lstStyle/>
          <a:p>
            <a:fld id="{B13EF961-FCAC-4A9A-A9A0-C51400629BF4}" type="slidenum">
              <a:rPr lang="pl-PL" smtClean="0"/>
              <a:t>71</a:t>
            </a:fld>
            <a:endParaRPr lang="pl-PL"/>
          </a:p>
        </p:txBody>
      </p:sp>
      <p:sp>
        <p:nvSpPr>
          <p:cNvPr id="6" name="pole tekstowe 5">
            <a:extLst>
              <a:ext uri="{FF2B5EF4-FFF2-40B4-BE49-F238E27FC236}">
                <a16:creationId xmlns:a16="http://schemas.microsoft.com/office/drawing/2014/main" id="{7B9368E3-1379-A770-6F9E-31DD4731DA4B}"/>
              </a:ext>
            </a:extLst>
          </p:cNvPr>
          <p:cNvSpPr txBox="1"/>
          <p:nvPr/>
        </p:nvSpPr>
        <p:spPr>
          <a:xfrm>
            <a:off x="617962" y="239543"/>
            <a:ext cx="11128561" cy="461665"/>
          </a:xfrm>
          <a:prstGeom prst="rect">
            <a:avLst/>
          </a:prstGeom>
          <a:noFill/>
        </p:spPr>
        <p:txBody>
          <a:bodyPr wrap="square">
            <a:spAutoFit/>
          </a:bodyPr>
          <a:lstStyle/>
          <a:p>
            <a:r>
              <a:rPr lang="pl-PL" sz="2400" b="1" i="1" kern="0" dirty="0">
                <a:effectLst/>
                <a:latin typeface="Calibri" panose="020F0502020204030204" pitchFamily="34" charset="0"/>
                <a:ea typeface="Times New Roman" panose="02020603050405020304" pitchFamily="18" charset="0"/>
                <a:cs typeface="Calibri" panose="020F0502020204030204" pitchFamily="34" charset="0"/>
              </a:rPr>
              <a:t>Poglądowy schemat rozmieszczenia ochrony przepięciowej dla budynku mieszkalnego. </a:t>
            </a:r>
            <a:endParaRPr lang="pl-PL" sz="2400" b="1" dirty="0"/>
          </a:p>
        </p:txBody>
      </p:sp>
    </p:spTree>
    <p:extLst>
      <p:ext uri="{BB962C8B-B14F-4D97-AF65-F5344CB8AC3E}">
        <p14:creationId xmlns:p14="http://schemas.microsoft.com/office/powerpoint/2010/main" val="727910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9" name="Symbol zastępczy zawartości 3"/>
          <p:cNvPicPr/>
          <p:nvPr/>
        </p:nvPicPr>
        <p:blipFill>
          <a:blip r:embed="rId2"/>
          <a:stretch/>
        </p:blipFill>
        <p:spPr>
          <a:xfrm>
            <a:off x="0" y="1815696"/>
            <a:ext cx="4723713" cy="5041943"/>
          </a:xfrm>
          <a:prstGeom prst="rect">
            <a:avLst/>
          </a:prstGeom>
          <a:ln w="0">
            <a:noFill/>
          </a:ln>
        </p:spPr>
      </p:pic>
      <p:pic>
        <p:nvPicPr>
          <p:cNvPr id="450" name="Obraz 4"/>
          <p:cNvPicPr/>
          <p:nvPr/>
        </p:nvPicPr>
        <p:blipFill>
          <a:blip r:embed="rId3"/>
          <a:stretch/>
        </p:blipFill>
        <p:spPr>
          <a:xfrm>
            <a:off x="4723713" y="1811894"/>
            <a:ext cx="6925492" cy="5045745"/>
          </a:xfrm>
          <a:prstGeom prst="rect">
            <a:avLst/>
          </a:prstGeom>
          <a:ln w="0">
            <a:noFill/>
          </a:ln>
        </p:spPr>
      </p:pic>
      <p:sp>
        <p:nvSpPr>
          <p:cNvPr id="2" name="pole tekstowe 1">
            <a:extLst>
              <a:ext uri="{FF2B5EF4-FFF2-40B4-BE49-F238E27FC236}">
                <a16:creationId xmlns:a16="http://schemas.microsoft.com/office/drawing/2014/main" id="{715D3DB1-5AD0-7BFE-554E-358E6E8976F9}"/>
              </a:ext>
            </a:extLst>
          </p:cNvPr>
          <p:cNvSpPr txBox="1"/>
          <p:nvPr/>
        </p:nvSpPr>
        <p:spPr>
          <a:xfrm>
            <a:off x="1929008" y="527642"/>
            <a:ext cx="8564912" cy="461665"/>
          </a:xfrm>
          <a:prstGeom prst="rect">
            <a:avLst/>
          </a:prstGeom>
          <a:noFill/>
        </p:spPr>
        <p:txBody>
          <a:bodyPr wrap="square">
            <a:spAutoFit/>
          </a:bodyPr>
          <a:lstStyle/>
          <a:p>
            <a:r>
              <a:rPr lang="pl-PL" sz="2400" b="1" i="1" kern="0" dirty="0">
                <a:latin typeface="Calibri" panose="020F0502020204030204" pitchFamily="34" charset="0"/>
                <a:ea typeface="Times New Roman" panose="02020603050405020304" pitchFamily="18" charset="0"/>
                <a:cs typeface="Calibri" panose="020F0502020204030204" pitchFamily="34" charset="0"/>
              </a:rPr>
              <a:t>Przykład niewłaściwego zabezpieczenia złącza krzyżowego</a:t>
            </a:r>
            <a:r>
              <a:rPr lang="pl-PL" sz="2400" b="1" i="1" kern="0" dirty="0">
                <a:effectLst/>
                <a:latin typeface="Calibri" panose="020F0502020204030204" pitchFamily="34" charset="0"/>
                <a:ea typeface="Times New Roman" panose="02020603050405020304" pitchFamily="18" charset="0"/>
                <a:cs typeface="Calibri" panose="020F0502020204030204" pitchFamily="34" charset="0"/>
              </a:rPr>
              <a:t> </a:t>
            </a:r>
            <a:endParaRPr lang="pl-PL" sz="2400" b="1"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zrzut ekranu, Równolegle, schody, zima&#10;&#10;Opis wygenerowany automatycznie">
            <a:extLst>
              <a:ext uri="{FF2B5EF4-FFF2-40B4-BE49-F238E27FC236}">
                <a16:creationId xmlns:a16="http://schemas.microsoft.com/office/drawing/2014/main" id="{9AA97652-2DA3-4C99-816D-B6AC095A90EF}"/>
              </a:ext>
            </a:extLst>
          </p:cNvPr>
          <p:cNvPicPr>
            <a:picLocks noChangeAspect="1"/>
          </p:cNvPicPr>
          <p:nvPr/>
        </p:nvPicPr>
        <p:blipFill>
          <a:blip r:embed="rId2"/>
          <a:stretch>
            <a:fillRect/>
          </a:stretch>
        </p:blipFill>
        <p:spPr>
          <a:xfrm>
            <a:off x="1045210" y="1169467"/>
            <a:ext cx="10308590" cy="4484827"/>
          </a:xfrm>
          <a:prstGeom prst="rect">
            <a:avLst/>
          </a:prstGeom>
        </p:spPr>
      </p:pic>
      <p:sp>
        <p:nvSpPr>
          <p:cNvPr id="4" name="pole tekstowe 3">
            <a:extLst>
              <a:ext uri="{FF2B5EF4-FFF2-40B4-BE49-F238E27FC236}">
                <a16:creationId xmlns:a16="http://schemas.microsoft.com/office/drawing/2014/main" id="{B0BD048F-224E-5D13-4176-DE93B7D0D318}"/>
              </a:ext>
            </a:extLst>
          </p:cNvPr>
          <p:cNvSpPr txBox="1"/>
          <p:nvPr/>
        </p:nvSpPr>
        <p:spPr>
          <a:xfrm>
            <a:off x="4185138" y="6538912"/>
            <a:ext cx="6754780" cy="281231"/>
          </a:xfrm>
          <a:prstGeom prst="rect">
            <a:avLst/>
          </a:prstGeom>
          <a:noFill/>
        </p:spPr>
        <p:txBody>
          <a:bodyPr wrap="square">
            <a:spAutoFit/>
          </a:bodyPr>
          <a:lstStyle/>
          <a:p>
            <a:pPr algn="r">
              <a:lnSpc>
                <a:spcPct val="107000"/>
              </a:lnSpc>
              <a:spcBef>
                <a:spcPts val="1200"/>
              </a:spcBef>
              <a:spcAft>
                <a:spcPts val="800"/>
              </a:spcAft>
            </a:pPr>
            <a:r>
              <a:rPr lang="pl-PL" sz="1200" i="1" kern="100" dirty="0">
                <a:effectLst/>
                <a:latin typeface="Calibri" panose="020F0502020204030204" pitchFamily="34" charset="0"/>
                <a:ea typeface="Times New Roman" panose="02020603050405020304" pitchFamily="18" charset="0"/>
                <a:cs typeface="Calibri" panose="020F0502020204030204" pitchFamily="34" charset="0"/>
              </a:rPr>
              <a:t>https://rst.pl/podstawowe-bledy-przy-projektowaniu-i-budowie-uziomow-fundamentowych</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FD01D49C-92E4-5A94-56A8-A635E2D55D05}"/>
              </a:ext>
            </a:extLst>
          </p:cNvPr>
          <p:cNvSpPr>
            <a:spLocks noGrp="1"/>
          </p:cNvSpPr>
          <p:nvPr>
            <p:ph type="sldNum" sz="quarter" idx="12"/>
          </p:nvPr>
        </p:nvSpPr>
        <p:spPr/>
        <p:txBody>
          <a:bodyPr/>
          <a:lstStyle/>
          <a:p>
            <a:fld id="{B13EF961-FCAC-4A9A-A9A0-C51400629BF4}" type="slidenum">
              <a:rPr lang="pl-PL" smtClean="0"/>
              <a:t>73</a:t>
            </a:fld>
            <a:endParaRPr lang="pl-PL"/>
          </a:p>
        </p:txBody>
      </p:sp>
      <p:sp>
        <p:nvSpPr>
          <p:cNvPr id="6" name="pole tekstowe 5">
            <a:extLst>
              <a:ext uri="{FF2B5EF4-FFF2-40B4-BE49-F238E27FC236}">
                <a16:creationId xmlns:a16="http://schemas.microsoft.com/office/drawing/2014/main" id="{98E334CC-5069-10BB-D343-AAC5DC34076C}"/>
              </a:ext>
            </a:extLst>
          </p:cNvPr>
          <p:cNvSpPr txBox="1"/>
          <p:nvPr/>
        </p:nvSpPr>
        <p:spPr>
          <a:xfrm>
            <a:off x="861646" y="179972"/>
            <a:ext cx="8563707" cy="470000"/>
          </a:xfrm>
          <a:prstGeom prst="rect">
            <a:avLst/>
          </a:prstGeom>
          <a:noFill/>
        </p:spPr>
        <p:txBody>
          <a:bodyPr wrap="square">
            <a:spAutoFit/>
          </a:bodyPr>
          <a:lstStyle/>
          <a:p>
            <a:pPr algn="just">
              <a:lnSpc>
                <a:spcPct val="107000"/>
              </a:lnSpc>
              <a:spcBef>
                <a:spcPts val="1200"/>
              </a:spcBef>
              <a:spcAft>
                <a:spcPts val="800"/>
              </a:spcAft>
            </a:pPr>
            <a:r>
              <a:rPr lang="pl-PL" sz="2400" b="1" i="1" kern="100" dirty="0">
                <a:effectLst/>
                <a:latin typeface="Calibri" panose="020F0502020204030204" pitchFamily="34" charset="0"/>
                <a:ea typeface="Times New Roman" panose="02020603050405020304" pitchFamily="18" charset="0"/>
                <a:cs typeface="Calibri" panose="020F0502020204030204" pitchFamily="34" charset="0"/>
              </a:rPr>
              <a:t>Sztuczny uziom fundamentowy dla instalacji odgromowej. </a:t>
            </a:r>
          </a:p>
        </p:txBody>
      </p:sp>
    </p:spTree>
    <p:extLst>
      <p:ext uri="{BB962C8B-B14F-4D97-AF65-F5344CB8AC3E}">
        <p14:creationId xmlns:p14="http://schemas.microsoft.com/office/powerpoint/2010/main" val="10093054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szkic, rysowanie, linia, Równolegle&#10;&#10;Opis wygenerowany automatycznie">
            <a:extLst>
              <a:ext uri="{FF2B5EF4-FFF2-40B4-BE49-F238E27FC236}">
                <a16:creationId xmlns:a16="http://schemas.microsoft.com/office/drawing/2014/main" id="{361A7DA3-F6E0-4F8F-3B87-35961441C72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5551" y="1852218"/>
            <a:ext cx="5605415" cy="3528674"/>
          </a:xfrm>
          <a:prstGeom prst="rect">
            <a:avLst/>
          </a:prstGeom>
          <a:noFill/>
          <a:ln>
            <a:noFill/>
          </a:ln>
        </p:spPr>
      </p:pic>
      <p:sp>
        <p:nvSpPr>
          <p:cNvPr id="4" name="pole tekstowe 3">
            <a:extLst>
              <a:ext uri="{FF2B5EF4-FFF2-40B4-BE49-F238E27FC236}">
                <a16:creationId xmlns:a16="http://schemas.microsoft.com/office/drawing/2014/main" id="{E86AA944-F0D2-2A07-80C3-09F0B35146E7}"/>
              </a:ext>
            </a:extLst>
          </p:cNvPr>
          <p:cNvSpPr txBox="1"/>
          <p:nvPr/>
        </p:nvSpPr>
        <p:spPr>
          <a:xfrm>
            <a:off x="-621895" y="6435407"/>
            <a:ext cx="7778833" cy="281231"/>
          </a:xfrm>
          <a:prstGeom prst="rect">
            <a:avLst/>
          </a:prstGeom>
          <a:noFill/>
        </p:spPr>
        <p:txBody>
          <a:bodyPr wrap="square">
            <a:spAutoFit/>
          </a:bodyPr>
          <a:lstStyle/>
          <a:p>
            <a:pPr algn="r">
              <a:lnSpc>
                <a:spcPct val="107000"/>
              </a:lnSpc>
              <a:spcBef>
                <a:spcPts val="1200"/>
              </a:spcBef>
              <a:spcAft>
                <a:spcPts val="800"/>
              </a:spcAft>
            </a:pPr>
            <a:r>
              <a:rPr lang="pl-PL" sz="1200" i="1" kern="100" dirty="0">
                <a:effectLst/>
                <a:latin typeface="Calibri" panose="020F0502020204030204" pitchFamily="34" charset="0"/>
                <a:ea typeface="Calibri" panose="020F0502020204030204" pitchFamily="34" charset="0"/>
                <a:cs typeface="Times New Roman" panose="02020603050405020304" pitchFamily="18" charset="0"/>
              </a:rPr>
              <a:t>https://inzynierbudownictwa.pl/uziom-fundamentowy-projektowanie-i-budowa-zgodnie-z-polskimi-normami/</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3045DDCD-F6A2-9B20-7A2F-BF303C190A51}"/>
              </a:ext>
            </a:extLst>
          </p:cNvPr>
          <p:cNvSpPr>
            <a:spLocks noGrp="1"/>
          </p:cNvSpPr>
          <p:nvPr>
            <p:ph type="sldNum" sz="quarter" idx="12"/>
          </p:nvPr>
        </p:nvSpPr>
        <p:spPr/>
        <p:txBody>
          <a:bodyPr/>
          <a:lstStyle/>
          <a:p>
            <a:fld id="{B13EF961-FCAC-4A9A-A9A0-C51400629BF4}" type="slidenum">
              <a:rPr lang="pl-PL" smtClean="0"/>
              <a:t>74</a:t>
            </a:fld>
            <a:endParaRPr lang="pl-PL" dirty="0"/>
          </a:p>
        </p:txBody>
      </p:sp>
      <p:pic>
        <p:nvPicPr>
          <p:cNvPr id="6" name="Obraz 5">
            <a:extLst>
              <a:ext uri="{FF2B5EF4-FFF2-40B4-BE49-F238E27FC236}">
                <a16:creationId xmlns:a16="http://schemas.microsoft.com/office/drawing/2014/main" id="{9706F0D3-7167-AB56-2B1A-4C9E85DE2DFF}"/>
              </a:ext>
            </a:extLst>
          </p:cNvPr>
          <p:cNvPicPr>
            <a:picLocks noChangeAspect="1"/>
          </p:cNvPicPr>
          <p:nvPr/>
        </p:nvPicPr>
        <p:blipFill>
          <a:blip r:embed="rId3"/>
          <a:stretch>
            <a:fillRect/>
          </a:stretch>
        </p:blipFill>
        <p:spPr>
          <a:xfrm>
            <a:off x="5730966" y="987980"/>
            <a:ext cx="5759267" cy="5324605"/>
          </a:xfrm>
          <a:prstGeom prst="rect">
            <a:avLst/>
          </a:prstGeom>
        </p:spPr>
      </p:pic>
      <p:sp>
        <p:nvSpPr>
          <p:cNvPr id="8" name="pole tekstowe 7">
            <a:extLst>
              <a:ext uri="{FF2B5EF4-FFF2-40B4-BE49-F238E27FC236}">
                <a16:creationId xmlns:a16="http://schemas.microsoft.com/office/drawing/2014/main" id="{C5046ADF-BC00-5AAF-1082-A2DF6BE07D68}"/>
              </a:ext>
            </a:extLst>
          </p:cNvPr>
          <p:cNvSpPr txBox="1"/>
          <p:nvPr/>
        </p:nvSpPr>
        <p:spPr>
          <a:xfrm>
            <a:off x="329712" y="136525"/>
            <a:ext cx="10537580" cy="830997"/>
          </a:xfrm>
          <a:prstGeom prst="rect">
            <a:avLst/>
          </a:prstGeom>
          <a:noFill/>
        </p:spPr>
        <p:txBody>
          <a:bodyPr wrap="square">
            <a:spAutoFit/>
          </a:bodyPr>
          <a:lstStyle/>
          <a:p>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Szkielet zbrojenia ławy ze sztucznym uziomem fundamentowym rozszerzonym o dodatkowe uziomy w gruncie</a:t>
            </a:r>
            <a:endParaRPr lang="pl-PL" sz="2400" dirty="0"/>
          </a:p>
        </p:txBody>
      </p:sp>
      <p:sp>
        <p:nvSpPr>
          <p:cNvPr id="9" name="pole tekstowe 8">
            <a:extLst>
              <a:ext uri="{FF2B5EF4-FFF2-40B4-BE49-F238E27FC236}">
                <a16:creationId xmlns:a16="http://schemas.microsoft.com/office/drawing/2014/main" id="{51034BD3-6327-E590-9D8E-254C5B3C2AC0}"/>
              </a:ext>
            </a:extLst>
          </p:cNvPr>
          <p:cNvSpPr txBox="1"/>
          <p:nvPr/>
        </p:nvSpPr>
        <p:spPr>
          <a:xfrm>
            <a:off x="8248651" y="5859398"/>
            <a:ext cx="3105149" cy="276999"/>
          </a:xfrm>
          <a:prstGeom prst="rect">
            <a:avLst/>
          </a:prstGeom>
          <a:noFill/>
        </p:spPr>
        <p:txBody>
          <a:bodyPr wrap="square">
            <a:spAutoFit/>
          </a:bodyPr>
          <a:lstStyle/>
          <a:p>
            <a:pPr algn="r"/>
            <a:r>
              <a:rPr lang="pl-PL" sz="12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Zdjęcie autora: Ludwik Osmólski</a:t>
            </a:r>
          </a:p>
        </p:txBody>
      </p:sp>
    </p:spTree>
    <p:extLst>
      <p:ext uri="{BB962C8B-B14F-4D97-AF65-F5344CB8AC3E}">
        <p14:creationId xmlns:p14="http://schemas.microsoft.com/office/powerpoint/2010/main" val="133124091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9272C2E-5E70-3E4B-2F4F-2CA824E50FA7}"/>
              </a:ext>
            </a:extLst>
          </p:cNvPr>
          <p:cNvSpPr>
            <a:spLocks noGrp="1"/>
          </p:cNvSpPr>
          <p:nvPr>
            <p:ph type="sldNum" sz="quarter" idx="12"/>
          </p:nvPr>
        </p:nvSpPr>
        <p:spPr/>
        <p:txBody>
          <a:bodyPr/>
          <a:lstStyle/>
          <a:p>
            <a:fld id="{B13EF961-FCAC-4A9A-A9A0-C51400629BF4}" type="slidenum">
              <a:rPr lang="pl-PL" smtClean="0"/>
              <a:t>75</a:t>
            </a:fld>
            <a:endParaRPr lang="pl-PL"/>
          </a:p>
        </p:txBody>
      </p:sp>
      <p:pic>
        <p:nvPicPr>
          <p:cNvPr id="4" name="Obraz 3">
            <a:extLst>
              <a:ext uri="{FF2B5EF4-FFF2-40B4-BE49-F238E27FC236}">
                <a16:creationId xmlns:a16="http://schemas.microsoft.com/office/drawing/2014/main" id="{BA00A274-3681-BF43-2312-ECD1BEF4777E}"/>
              </a:ext>
            </a:extLst>
          </p:cNvPr>
          <p:cNvPicPr>
            <a:picLocks noChangeAspect="1"/>
          </p:cNvPicPr>
          <p:nvPr/>
        </p:nvPicPr>
        <p:blipFill>
          <a:blip r:embed="rId2"/>
          <a:stretch>
            <a:fillRect/>
          </a:stretch>
        </p:blipFill>
        <p:spPr>
          <a:xfrm>
            <a:off x="7493374" y="1221614"/>
            <a:ext cx="3973547" cy="4350288"/>
          </a:xfrm>
          <a:prstGeom prst="rect">
            <a:avLst/>
          </a:prstGeom>
        </p:spPr>
      </p:pic>
      <p:sp>
        <p:nvSpPr>
          <p:cNvPr id="6" name="pole tekstowe 5">
            <a:extLst>
              <a:ext uri="{FF2B5EF4-FFF2-40B4-BE49-F238E27FC236}">
                <a16:creationId xmlns:a16="http://schemas.microsoft.com/office/drawing/2014/main" id="{D3FCE364-F60E-F5C4-42AA-95DD25722A8A}"/>
              </a:ext>
            </a:extLst>
          </p:cNvPr>
          <p:cNvSpPr txBox="1"/>
          <p:nvPr/>
        </p:nvSpPr>
        <p:spPr>
          <a:xfrm>
            <a:off x="7493374" y="471003"/>
            <a:ext cx="4598858" cy="646331"/>
          </a:xfrm>
          <a:prstGeom prst="rect">
            <a:avLst/>
          </a:prstGeom>
          <a:noFill/>
        </p:spPr>
        <p:txBody>
          <a:bodyPr wrap="square">
            <a:spAutoFit/>
          </a:bodyPr>
          <a:lstStyle/>
          <a:p>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Uziemienie ogrodzenia budowy domu wielorodzinnego</a:t>
            </a:r>
            <a:endParaRPr lang="pl-PL" dirty="0"/>
          </a:p>
        </p:txBody>
      </p:sp>
      <p:sp>
        <p:nvSpPr>
          <p:cNvPr id="7" name="pole tekstowe 6">
            <a:extLst>
              <a:ext uri="{FF2B5EF4-FFF2-40B4-BE49-F238E27FC236}">
                <a16:creationId xmlns:a16="http://schemas.microsoft.com/office/drawing/2014/main" id="{EB9DFF6E-DA6B-F175-2FD2-BAE725F40F09}"/>
              </a:ext>
            </a:extLst>
          </p:cNvPr>
          <p:cNvSpPr txBox="1"/>
          <p:nvPr/>
        </p:nvSpPr>
        <p:spPr>
          <a:xfrm>
            <a:off x="7927848" y="6553883"/>
            <a:ext cx="3186684" cy="261610"/>
          </a:xfrm>
          <a:prstGeom prst="rect">
            <a:avLst/>
          </a:prstGeom>
          <a:noFill/>
        </p:spPr>
        <p:txBody>
          <a:bodyPr wrap="square">
            <a:spAutoFit/>
          </a:bodyPr>
          <a:lstStyle/>
          <a:p>
            <a:pPr algn="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Źródło: Zdjęcie autora </a:t>
            </a:r>
            <a:r>
              <a:rPr lang="pl-PL" sz="1100" i="1" kern="0" dirty="0">
                <a:latin typeface="Calibri" panose="020F0502020204030204" pitchFamily="34" charset="0"/>
                <a:ea typeface="Calibri" panose="020F0502020204030204" pitchFamily="34" charset="0"/>
                <a:cs typeface="Times New Roman" panose="02020603050405020304" pitchFamily="18" charset="0"/>
              </a:rPr>
              <a:t>Ludwik Osmólski</a:t>
            </a:r>
            <a:endParaRPr lang="pl-PL" sz="1100" dirty="0"/>
          </a:p>
        </p:txBody>
      </p:sp>
      <p:pic>
        <p:nvPicPr>
          <p:cNvPr id="9" name="Obraz 8">
            <a:extLst>
              <a:ext uri="{FF2B5EF4-FFF2-40B4-BE49-F238E27FC236}">
                <a16:creationId xmlns:a16="http://schemas.microsoft.com/office/drawing/2014/main" id="{CD6BC51E-1501-AE89-22BA-AD542B235C89}"/>
              </a:ext>
            </a:extLst>
          </p:cNvPr>
          <p:cNvPicPr>
            <a:picLocks noChangeAspect="1"/>
          </p:cNvPicPr>
          <p:nvPr/>
        </p:nvPicPr>
        <p:blipFill>
          <a:blip r:embed="rId3"/>
          <a:stretch>
            <a:fillRect/>
          </a:stretch>
        </p:blipFill>
        <p:spPr>
          <a:xfrm>
            <a:off x="511404" y="655669"/>
            <a:ext cx="4095311" cy="2661719"/>
          </a:xfrm>
          <a:prstGeom prst="rect">
            <a:avLst/>
          </a:prstGeom>
        </p:spPr>
      </p:pic>
      <p:sp>
        <p:nvSpPr>
          <p:cNvPr id="11" name="pole tekstowe 10">
            <a:extLst>
              <a:ext uri="{FF2B5EF4-FFF2-40B4-BE49-F238E27FC236}">
                <a16:creationId xmlns:a16="http://schemas.microsoft.com/office/drawing/2014/main" id="{AC7FCB16-B3E8-3478-A25B-A873C3815C04}"/>
              </a:ext>
            </a:extLst>
          </p:cNvPr>
          <p:cNvSpPr txBox="1"/>
          <p:nvPr/>
        </p:nvSpPr>
        <p:spPr>
          <a:xfrm>
            <a:off x="511404" y="286337"/>
            <a:ext cx="6094428" cy="369332"/>
          </a:xfrm>
          <a:prstGeom prst="rect">
            <a:avLst/>
          </a:prstGeom>
          <a:noFill/>
        </p:spPr>
        <p:txBody>
          <a:bodyPr wrap="square">
            <a:spAutoFit/>
          </a:bodyPr>
          <a:lstStyle/>
          <a:p>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Uziemienie konstrukcji budynku biurowego</a:t>
            </a:r>
            <a:endParaRPr lang="pl-PL" dirty="0"/>
          </a:p>
        </p:txBody>
      </p:sp>
      <p:pic>
        <p:nvPicPr>
          <p:cNvPr id="13" name="Obraz 12">
            <a:extLst>
              <a:ext uri="{FF2B5EF4-FFF2-40B4-BE49-F238E27FC236}">
                <a16:creationId xmlns:a16="http://schemas.microsoft.com/office/drawing/2014/main" id="{AAAF4F36-6F56-F537-D35B-83B0C7F59141}"/>
              </a:ext>
            </a:extLst>
          </p:cNvPr>
          <p:cNvPicPr>
            <a:picLocks noChangeAspect="1"/>
          </p:cNvPicPr>
          <p:nvPr/>
        </p:nvPicPr>
        <p:blipFill>
          <a:blip r:embed="rId4"/>
          <a:stretch>
            <a:fillRect/>
          </a:stretch>
        </p:blipFill>
        <p:spPr>
          <a:xfrm>
            <a:off x="3824395" y="3982930"/>
            <a:ext cx="3576855" cy="2701758"/>
          </a:xfrm>
          <a:prstGeom prst="rect">
            <a:avLst/>
          </a:prstGeom>
        </p:spPr>
      </p:pic>
      <p:pic>
        <p:nvPicPr>
          <p:cNvPr id="15" name="Obraz 14">
            <a:extLst>
              <a:ext uri="{FF2B5EF4-FFF2-40B4-BE49-F238E27FC236}">
                <a16:creationId xmlns:a16="http://schemas.microsoft.com/office/drawing/2014/main" id="{FF5D2514-C1F2-851C-60D0-9D84DAF7482D}"/>
              </a:ext>
            </a:extLst>
          </p:cNvPr>
          <p:cNvPicPr>
            <a:picLocks noChangeAspect="1"/>
          </p:cNvPicPr>
          <p:nvPr/>
        </p:nvPicPr>
        <p:blipFill>
          <a:blip r:embed="rId5"/>
          <a:stretch>
            <a:fillRect/>
          </a:stretch>
        </p:blipFill>
        <p:spPr>
          <a:xfrm>
            <a:off x="152424" y="3982930"/>
            <a:ext cx="3552312" cy="2701758"/>
          </a:xfrm>
          <a:prstGeom prst="rect">
            <a:avLst/>
          </a:prstGeom>
        </p:spPr>
      </p:pic>
      <p:sp>
        <p:nvSpPr>
          <p:cNvPr id="17" name="pole tekstowe 16">
            <a:extLst>
              <a:ext uri="{FF2B5EF4-FFF2-40B4-BE49-F238E27FC236}">
                <a16:creationId xmlns:a16="http://schemas.microsoft.com/office/drawing/2014/main" id="{E2DE8CDE-E0EF-4A61-FE5E-EE4CAA04EE51}"/>
              </a:ext>
            </a:extLst>
          </p:cNvPr>
          <p:cNvSpPr txBox="1"/>
          <p:nvPr/>
        </p:nvSpPr>
        <p:spPr>
          <a:xfrm>
            <a:off x="150042" y="3362523"/>
            <a:ext cx="7251208" cy="646331"/>
          </a:xfrm>
          <a:prstGeom prst="rect">
            <a:avLst/>
          </a:prstGeom>
          <a:noFill/>
        </p:spPr>
        <p:txBody>
          <a:bodyPr wrap="square">
            <a:spAutoFit/>
          </a:bodyPr>
          <a:lstStyle/>
          <a:p>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Połączenia poprzez </a:t>
            </a:r>
            <a:r>
              <a:rPr lang="pl-PL" i="1" kern="100" dirty="0">
                <a:latin typeface="Calibri" panose="020F0502020204030204" pitchFamily="34" charset="0"/>
                <a:ea typeface="Calibri" panose="020F0502020204030204" pitchFamily="34" charset="0"/>
                <a:cs typeface="Times New Roman" panose="02020603050405020304" pitchFamily="18" charset="0"/>
              </a:rPr>
              <a:t>zgrzewanie taśm stalowych</a:t>
            </a:r>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 miedzianych (bednarek) używanych do jako uziemienie- najwyższej jakości </a:t>
            </a:r>
            <a:endParaRPr lang="pl-PL" dirty="0"/>
          </a:p>
        </p:txBody>
      </p:sp>
    </p:spTree>
    <p:extLst>
      <p:ext uri="{BB962C8B-B14F-4D97-AF65-F5344CB8AC3E}">
        <p14:creationId xmlns:p14="http://schemas.microsoft.com/office/powerpoint/2010/main" val="314249856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diagram, zrzut ekranu, Równolegle&#10;&#10;Opis wygenerowany automatycznie">
            <a:extLst>
              <a:ext uri="{FF2B5EF4-FFF2-40B4-BE49-F238E27FC236}">
                <a16:creationId xmlns:a16="http://schemas.microsoft.com/office/drawing/2014/main" id="{160AD453-E73D-F303-498C-B2B0C23E1605}"/>
              </a:ext>
            </a:extLst>
          </p:cNvPr>
          <p:cNvPicPr>
            <a:picLocks noChangeAspect="1"/>
          </p:cNvPicPr>
          <p:nvPr/>
        </p:nvPicPr>
        <p:blipFill>
          <a:blip r:embed="rId2"/>
          <a:stretch>
            <a:fillRect/>
          </a:stretch>
        </p:blipFill>
        <p:spPr>
          <a:xfrm>
            <a:off x="591139" y="813775"/>
            <a:ext cx="11003859" cy="5725137"/>
          </a:xfrm>
          <a:prstGeom prst="rect">
            <a:avLst/>
          </a:prstGeom>
        </p:spPr>
      </p:pic>
      <p:sp>
        <p:nvSpPr>
          <p:cNvPr id="4" name="pole tekstowe 3">
            <a:extLst>
              <a:ext uri="{FF2B5EF4-FFF2-40B4-BE49-F238E27FC236}">
                <a16:creationId xmlns:a16="http://schemas.microsoft.com/office/drawing/2014/main" id="{9ED63EB6-F768-A4F3-441F-4529A361676B}"/>
              </a:ext>
            </a:extLst>
          </p:cNvPr>
          <p:cNvSpPr txBox="1"/>
          <p:nvPr/>
        </p:nvSpPr>
        <p:spPr>
          <a:xfrm>
            <a:off x="5153025" y="6565150"/>
            <a:ext cx="6441973" cy="265457"/>
          </a:xfrm>
          <a:prstGeom prst="rect">
            <a:avLst/>
          </a:prstGeom>
          <a:noFill/>
        </p:spPr>
        <p:txBody>
          <a:bodyPr wrap="square">
            <a:spAutoFit/>
          </a:bodyPr>
          <a:lstStyle/>
          <a:p>
            <a:pPr algn="just">
              <a:lnSpc>
                <a:spcPct val="107000"/>
              </a:lnSpc>
              <a:spcBef>
                <a:spcPts val="1200"/>
              </a:spcBef>
              <a:spcAft>
                <a:spcPts val="800"/>
              </a:spcAft>
            </a:pPr>
            <a:r>
              <a:rPr lang="fr-FR" sz="1100" i="1" kern="0" dirty="0">
                <a:effectLst/>
                <a:latin typeface="Calibri" panose="020F0502020204030204" pitchFamily="34" charset="0"/>
                <a:ea typeface="Times New Roman" panose="02020603050405020304" pitchFamily="18" charset="0"/>
                <a:cs typeface="Calibri" panose="020F0502020204030204" pitchFamily="34" charset="0"/>
              </a:rPr>
              <a:t>http://w.ptpiree.pl/konferencje/ochrona/2023/materialy/materialy_porazeniowka_2023_z_okl.pdf</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700FCCC3-FEB2-71F1-95E2-15C5EB7A6852}"/>
              </a:ext>
            </a:extLst>
          </p:cNvPr>
          <p:cNvSpPr>
            <a:spLocks noGrp="1"/>
          </p:cNvSpPr>
          <p:nvPr>
            <p:ph type="sldNum" sz="quarter" idx="12"/>
          </p:nvPr>
        </p:nvSpPr>
        <p:spPr/>
        <p:txBody>
          <a:bodyPr/>
          <a:lstStyle/>
          <a:p>
            <a:fld id="{B13EF961-FCAC-4A9A-A9A0-C51400629BF4}" type="slidenum">
              <a:rPr lang="pl-PL" smtClean="0"/>
              <a:t>76</a:t>
            </a:fld>
            <a:endParaRPr lang="pl-PL"/>
          </a:p>
        </p:txBody>
      </p:sp>
      <p:sp>
        <p:nvSpPr>
          <p:cNvPr id="6" name="pole tekstowe 5">
            <a:extLst>
              <a:ext uri="{FF2B5EF4-FFF2-40B4-BE49-F238E27FC236}">
                <a16:creationId xmlns:a16="http://schemas.microsoft.com/office/drawing/2014/main" id="{B5C12A1D-9DB4-3006-D58F-5E717EED8703}"/>
              </a:ext>
            </a:extLst>
          </p:cNvPr>
          <p:cNvSpPr txBox="1"/>
          <p:nvPr/>
        </p:nvSpPr>
        <p:spPr>
          <a:xfrm>
            <a:off x="272007" y="1"/>
            <a:ext cx="11919991" cy="830997"/>
          </a:xfrm>
          <a:prstGeom prst="rect">
            <a:avLst/>
          </a:prstGeom>
          <a:noFill/>
        </p:spPr>
        <p:txBody>
          <a:bodyPr wrap="square">
            <a:spAutoFit/>
          </a:bodyPr>
          <a:lstStyle/>
          <a:p>
            <a:r>
              <a:rPr lang="pl-PL" sz="2400" b="1" i="1" kern="0" dirty="0">
                <a:effectLst/>
                <a:latin typeface="Calibri" panose="020F0502020204030204" pitchFamily="34" charset="0"/>
                <a:ea typeface="Times New Roman" panose="02020603050405020304" pitchFamily="18" charset="0"/>
                <a:cs typeface="Calibri" panose="020F0502020204030204" pitchFamily="34" charset="0"/>
              </a:rPr>
              <a:t>Typowe rozwiązanie systemowe ochrony przepięciowej w systemie TN-C-S wg. </a:t>
            </a:r>
            <a:r>
              <a:rPr lang="fr-FR" sz="2400" b="1" i="1" kern="0" dirty="0">
                <a:effectLst/>
                <a:latin typeface="Calibri" panose="020F0502020204030204" pitchFamily="34" charset="0"/>
                <a:ea typeface="Times New Roman" panose="02020603050405020304" pitchFamily="18" charset="0"/>
                <a:cs typeface="Calibri" panose="020F0502020204030204" pitchFamily="34" charset="0"/>
              </a:rPr>
              <a:t>PN-EN 62305-4 oraz</a:t>
            </a:r>
            <a:r>
              <a:rPr lang="pl-PL" sz="2400" b="1" i="1" kern="0" dirty="0">
                <a:effectLst/>
                <a:latin typeface="Calibri" panose="020F0502020204030204" pitchFamily="34" charset="0"/>
                <a:ea typeface="Times New Roman" panose="02020603050405020304" pitchFamily="18" charset="0"/>
                <a:cs typeface="Calibri" panose="020F0502020204030204" pitchFamily="34" charset="0"/>
              </a:rPr>
              <a:t> </a:t>
            </a:r>
            <a:r>
              <a:rPr lang="fr-FR" sz="2400" b="1" i="1" kern="0" dirty="0">
                <a:effectLst/>
                <a:latin typeface="Calibri" panose="020F0502020204030204" pitchFamily="34" charset="0"/>
                <a:ea typeface="Times New Roman" panose="02020603050405020304" pitchFamily="18" charset="0"/>
                <a:cs typeface="Calibri" panose="020F0502020204030204" pitchFamily="34" charset="0"/>
              </a:rPr>
              <a:t>PN-HD60364-4-443.</a:t>
            </a:r>
            <a:endParaRPr lang="pl-PL" sz="2400" b="1" dirty="0"/>
          </a:p>
        </p:txBody>
      </p:sp>
    </p:spTree>
    <p:extLst>
      <p:ext uri="{BB962C8B-B14F-4D97-AF65-F5344CB8AC3E}">
        <p14:creationId xmlns:p14="http://schemas.microsoft.com/office/powerpoint/2010/main" val="25204894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1" name="Symbol zastępczy zawartości 6"/>
          <p:cNvPicPr/>
          <p:nvPr/>
        </p:nvPicPr>
        <p:blipFill>
          <a:blip r:embed="rId2"/>
          <a:srcRect l="2509" r="2509"/>
          <a:stretch/>
        </p:blipFill>
        <p:spPr>
          <a:xfrm>
            <a:off x="3809520" y="240300"/>
            <a:ext cx="8076960" cy="6377400"/>
          </a:xfrm>
          <a:prstGeom prst="rect">
            <a:avLst/>
          </a:prstGeom>
          <a:ln w="0">
            <a:noFill/>
          </a:ln>
        </p:spPr>
      </p:pic>
      <p:sp>
        <p:nvSpPr>
          <p:cNvPr id="452" name="PlaceHolder 1"/>
          <p:cNvSpPr>
            <a:spLocks noGrp="1"/>
          </p:cNvSpPr>
          <p:nvPr>
            <p:ph/>
          </p:nvPr>
        </p:nvSpPr>
        <p:spPr>
          <a:xfrm>
            <a:off x="228600" y="659520"/>
            <a:ext cx="3580920" cy="5209200"/>
          </a:xfrm>
          <a:prstGeom prst="rect">
            <a:avLst/>
          </a:prstGeom>
          <a:noFill/>
          <a:ln w="0">
            <a:noFill/>
          </a:ln>
        </p:spPr>
        <p:txBody>
          <a:bodyPr lIns="91440" tIns="45720" rIns="91440" bIns="45720" anchor="t">
            <a:normAutofit/>
          </a:bodyPr>
          <a:lstStyle/>
          <a:p>
            <a:pPr indent="0" defTabSz="914400">
              <a:lnSpc>
                <a:spcPct val="90000"/>
              </a:lnSpc>
              <a:spcBef>
                <a:spcPts val="1001"/>
              </a:spcBef>
              <a:buNone/>
              <a:tabLst>
                <a:tab pos="0" algn="l"/>
              </a:tabLst>
            </a:pPr>
            <a:r>
              <a:rPr lang="pl-PL" b="0" strike="noStrike" spc="-1" dirty="0">
                <a:solidFill>
                  <a:schemeClr val="dk1"/>
                </a:solidFill>
                <a:latin typeface="Calibri"/>
              </a:rPr>
              <a:t>10/350 przystosowany do bezpośredniego wyładowania</a:t>
            </a:r>
          </a:p>
          <a:p>
            <a:pPr indent="0" defTabSz="914400">
              <a:lnSpc>
                <a:spcPct val="90000"/>
              </a:lnSpc>
              <a:spcBef>
                <a:spcPts val="1001"/>
              </a:spcBef>
              <a:buNone/>
              <a:tabLst>
                <a:tab pos="0" algn="l"/>
              </a:tabLst>
            </a:pPr>
            <a:endParaRPr lang="pl-PL" b="0" strike="noStrike" spc="-1" dirty="0">
              <a:solidFill>
                <a:schemeClr val="dk1"/>
              </a:solidFill>
              <a:latin typeface="Calibri"/>
            </a:endParaRPr>
          </a:p>
          <a:p>
            <a:pPr indent="0" defTabSz="914400">
              <a:lnSpc>
                <a:spcPct val="90000"/>
              </a:lnSpc>
              <a:spcBef>
                <a:spcPts val="1001"/>
              </a:spcBef>
              <a:buNone/>
              <a:tabLst>
                <a:tab pos="0" algn="l"/>
              </a:tabLst>
            </a:pPr>
            <a:r>
              <a:rPr lang="pl-PL" b="0" strike="noStrike" spc="-1" dirty="0">
                <a:solidFill>
                  <a:schemeClr val="dk1"/>
                </a:solidFill>
                <a:latin typeface="Calibri"/>
              </a:rPr>
              <a:t>8/20 jest przystosowany prądów indukowanych</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D2A96E9-6F1F-3C93-2997-667F2C9636A0}"/>
              </a:ext>
            </a:extLst>
          </p:cNvPr>
          <p:cNvSpPr txBox="1"/>
          <p:nvPr/>
        </p:nvSpPr>
        <p:spPr>
          <a:xfrm>
            <a:off x="369277" y="312235"/>
            <a:ext cx="11451016" cy="1655518"/>
          </a:xfrm>
          <a:prstGeom prst="rect">
            <a:avLst/>
          </a:prstGeom>
          <a:noFill/>
        </p:spPr>
        <p:txBody>
          <a:bodyPr wrap="square">
            <a:spAutoFit/>
          </a:bodyPr>
          <a:lstStyle/>
          <a:p>
            <a:pPr algn="just">
              <a:lnSpc>
                <a:spcPct val="107000"/>
              </a:lnSpc>
              <a:spcBef>
                <a:spcPts val="1200"/>
              </a:spcBef>
              <a:spcAft>
                <a:spcPts val="800"/>
              </a:spcAft>
            </a:pPr>
            <a:r>
              <a:rPr lang="pl-PL" sz="2400" b="1" kern="0" dirty="0">
                <a:effectLst/>
                <a:latin typeface="Calibri" panose="020F0502020204030204" pitchFamily="34" charset="0"/>
                <a:ea typeface="Times New Roman" panose="02020603050405020304" pitchFamily="18" charset="0"/>
                <a:cs typeface="Calibri" panose="020F0502020204030204" pitchFamily="34" charset="0"/>
              </a:rPr>
              <a:t>Ochronniki Typu 3 </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często zabudowane są  w  listwach  zasilających  do zasilania najbardziej wrażliwych urządzeń np. urządzenia komputerowe lub sprzęt telewizyjny. Listwa zabezpiecza przed szkodliwymi skutkami przepięć w sieci elektrycznej podłączonych do niego odbiorników</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0755884E-12CA-BD5B-5F1E-9CBE65506E9A}"/>
              </a:ext>
            </a:extLst>
          </p:cNvPr>
          <p:cNvPicPr>
            <a:picLocks noChangeAspect="1"/>
          </p:cNvPicPr>
          <p:nvPr/>
        </p:nvPicPr>
        <p:blipFill rotWithShape="1">
          <a:blip r:embed="rId2">
            <a:extLst>
              <a:ext uri="{28A0092B-C50C-407E-A947-70E740481C1C}">
                <a14:useLocalDpi xmlns:a14="http://schemas.microsoft.com/office/drawing/2010/main" val="0"/>
              </a:ext>
            </a:extLst>
          </a:blip>
          <a:srcRect l="37245" t="1" r="38671" b="1490"/>
          <a:stretch/>
        </p:blipFill>
        <p:spPr bwMode="auto">
          <a:xfrm rot="5400000">
            <a:off x="4996817" y="-348555"/>
            <a:ext cx="2254619" cy="6887236"/>
          </a:xfrm>
          <a:prstGeom prst="rect">
            <a:avLst/>
          </a:prstGeom>
          <a:noFill/>
          <a:ln>
            <a:noFill/>
          </a:ln>
          <a:extLst>
            <a:ext uri="{53640926-AAD7-44D8-BBD7-CCE9431645EC}">
              <a14:shadowObscured xmlns:a14="http://schemas.microsoft.com/office/drawing/2010/main"/>
            </a:ext>
          </a:extLst>
        </p:spPr>
      </p:pic>
      <p:sp>
        <p:nvSpPr>
          <p:cNvPr id="6" name="pole tekstowe 5">
            <a:extLst>
              <a:ext uri="{FF2B5EF4-FFF2-40B4-BE49-F238E27FC236}">
                <a16:creationId xmlns:a16="http://schemas.microsoft.com/office/drawing/2014/main" id="{6EED4B50-AC85-7BC5-ECD3-B0F1E0019640}"/>
              </a:ext>
            </a:extLst>
          </p:cNvPr>
          <p:cNvSpPr txBox="1"/>
          <p:nvPr/>
        </p:nvSpPr>
        <p:spPr>
          <a:xfrm>
            <a:off x="730405" y="4493959"/>
            <a:ext cx="11089888" cy="1200329"/>
          </a:xfrm>
          <a:prstGeom prst="rect">
            <a:avLst/>
          </a:prstGeom>
          <a:noFill/>
        </p:spPr>
        <p:txBody>
          <a:bodyPr wrap="square">
            <a:spAutoFit/>
          </a:bodyPr>
          <a:lstStyle/>
          <a:p>
            <a:r>
              <a:rPr lang="pl-PL" sz="2400" i="1" dirty="0"/>
              <a:t>Listwa przeciwprzepięciowa Z5 z uziemieniem z warystorem 6kA – 8/20 </a:t>
            </a:r>
            <a:r>
              <a:rPr lang="pl-PL" sz="2400" i="1" dirty="0" err="1"/>
              <a:t>μs</a:t>
            </a:r>
            <a:r>
              <a:rPr lang="pl-PL" sz="2400" i="1" dirty="0"/>
              <a:t>/ 196J zabezpieczony bezpiecznikiem termicznym, o napięciowym poziomie ochronny </a:t>
            </a:r>
            <a:r>
              <a:rPr lang="pl-PL" sz="2400" i="1" dirty="0" err="1"/>
              <a:t>Up</a:t>
            </a:r>
            <a:r>
              <a:rPr lang="pl-PL" sz="2400" i="1" dirty="0"/>
              <a:t> ≤1,2kV, bezpiecznik automatyczny o charakterystyce zwłocznej 10A/250V. </a:t>
            </a:r>
          </a:p>
        </p:txBody>
      </p:sp>
      <p:sp>
        <p:nvSpPr>
          <p:cNvPr id="2" name="Symbol zastępczy numeru slajdu 1">
            <a:extLst>
              <a:ext uri="{FF2B5EF4-FFF2-40B4-BE49-F238E27FC236}">
                <a16:creationId xmlns:a16="http://schemas.microsoft.com/office/drawing/2014/main" id="{34EA4C9A-C262-B6E2-008C-9D61EDCE2D0F}"/>
              </a:ext>
            </a:extLst>
          </p:cNvPr>
          <p:cNvSpPr>
            <a:spLocks noGrp="1"/>
          </p:cNvSpPr>
          <p:nvPr>
            <p:ph type="sldNum" sz="quarter" idx="12"/>
          </p:nvPr>
        </p:nvSpPr>
        <p:spPr/>
        <p:txBody>
          <a:bodyPr/>
          <a:lstStyle/>
          <a:p>
            <a:fld id="{B13EF961-FCAC-4A9A-A9A0-C51400629BF4}" type="slidenum">
              <a:rPr lang="pl-PL" smtClean="0"/>
              <a:t>78</a:t>
            </a:fld>
            <a:endParaRPr lang="pl-PL" dirty="0"/>
          </a:p>
        </p:txBody>
      </p:sp>
      <p:sp>
        <p:nvSpPr>
          <p:cNvPr id="7" name="pole tekstowe 6">
            <a:extLst>
              <a:ext uri="{FF2B5EF4-FFF2-40B4-BE49-F238E27FC236}">
                <a16:creationId xmlns:a16="http://schemas.microsoft.com/office/drawing/2014/main" id="{17E8F614-4FB3-7F5E-A314-4FEF858ACFAE}"/>
              </a:ext>
            </a:extLst>
          </p:cNvPr>
          <p:cNvSpPr txBox="1"/>
          <p:nvPr/>
        </p:nvSpPr>
        <p:spPr>
          <a:xfrm>
            <a:off x="8365397" y="6444476"/>
            <a:ext cx="2404696" cy="276999"/>
          </a:xfrm>
          <a:prstGeom prst="rect">
            <a:avLst/>
          </a:prstGeom>
          <a:noFill/>
        </p:spPr>
        <p:txBody>
          <a:bodyPr wrap="square">
            <a:spAutoFit/>
          </a:bodyPr>
          <a:lstStyle/>
          <a:p>
            <a:pPr algn="r"/>
            <a:r>
              <a:rPr lang="pl-PL" sz="1200" i="1" dirty="0"/>
              <a:t>https://armac.pl</a:t>
            </a:r>
            <a:endParaRPr lang="pl-PL" sz="1200" dirty="0"/>
          </a:p>
        </p:txBody>
      </p:sp>
    </p:spTree>
    <p:extLst>
      <p:ext uri="{BB962C8B-B14F-4D97-AF65-F5344CB8AC3E}">
        <p14:creationId xmlns:p14="http://schemas.microsoft.com/office/powerpoint/2010/main" val="368361535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AAA25EFF-26A3-4108-2103-1720E88D8AC1}"/>
              </a:ext>
            </a:extLst>
          </p:cNvPr>
          <p:cNvPicPr>
            <a:picLocks noChangeAspect="1"/>
          </p:cNvPicPr>
          <p:nvPr/>
        </p:nvPicPr>
        <p:blipFill>
          <a:blip r:embed="rId2"/>
          <a:stretch>
            <a:fillRect/>
          </a:stretch>
        </p:blipFill>
        <p:spPr>
          <a:xfrm>
            <a:off x="6904608" y="2049903"/>
            <a:ext cx="3765391" cy="3438974"/>
          </a:xfrm>
          <a:prstGeom prst="rect">
            <a:avLst/>
          </a:prstGeom>
        </p:spPr>
      </p:pic>
      <p:sp>
        <p:nvSpPr>
          <p:cNvPr id="4" name="pole tekstowe 3">
            <a:extLst>
              <a:ext uri="{FF2B5EF4-FFF2-40B4-BE49-F238E27FC236}">
                <a16:creationId xmlns:a16="http://schemas.microsoft.com/office/drawing/2014/main" id="{AB0E77EF-02AE-35BA-2908-7D8F464F3230}"/>
              </a:ext>
            </a:extLst>
          </p:cNvPr>
          <p:cNvSpPr txBox="1"/>
          <p:nvPr/>
        </p:nvSpPr>
        <p:spPr>
          <a:xfrm>
            <a:off x="3112477" y="6449016"/>
            <a:ext cx="6325745" cy="281231"/>
          </a:xfrm>
          <a:prstGeom prst="rect">
            <a:avLst/>
          </a:prstGeom>
          <a:noFill/>
        </p:spPr>
        <p:txBody>
          <a:bodyPr wrap="square">
            <a:spAutoFit/>
          </a:bodyPr>
          <a:lstStyle/>
          <a:p>
            <a:pPr algn="r">
              <a:lnSpc>
                <a:spcPct val="107000"/>
              </a:lnSpc>
              <a:spcBef>
                <a:spcPts val="1200"/>
              </a:spcBef>
              <a:spcAft>
                <a:spcPts val="800"/>
              </a:spcAft>
            </a:pPr>
            <a:r>
              <a:rPr lang="pl-PL" sz="1200" kern="0" dirty="0">
                <a:effectLst/>
                <a:latin typeface="Calibri" panose="020F0502020204030204" pitchFamily="34" charset="0"/>
                <a:ea typeface="Times New Roman" panose="02020603050405020304" pitchFamily="18" charset="0"/>
                <a:cs typeface="Calibri" panose="020F0502020204030204" pitchFamily="34" charset="0"/>
              </a:rPr>
              <a:t>https://www.dehn.pl/store/p/pl-DE/F32809/dehnprotector , https://www.eaton.com/pl/pl-pl</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0BA20E03-768E-5D45-B6C6-9D85D658338D}"/>
              </a:ext>
            </a:extLst>
          </p:cNvPr>
          <p:cNvSpPr>
            <a:spLocks noGrp="1"/>
          </p:cNvSpPr>
          <p:nvPr>
            <p:ph type="sldNum" sz="quarter" idx="12"/>
          </p:nvPr>
        </p:nvSpPr>
        <p:spPr>
          <a:xfrm>
            <a:off x="5975839" y="6338806"/>
            <a:ext cx="4988169" cy="501650"/>
          </a:xfrm>
        </p:spPr>
        <p:txBody>
          <a:bodyPr/>
          <a:lstStyle/>
          <a:p>
            <a:fld id="{B13EF961-FCAC-4A9A-A9A0-C51400629BF4}" type="slidenum">
              <a:rPr lang="pl-PL" smtClean="0"/>
              <a:t>79</a:t>
            </a:fld>
            <a:endParaRPr lang="pl-PL" dirty="0"/>
          </a:p>
        </p:txBody>
      </p:sp>
      <p:sp>
        <p:nvSpPr>
          <p:cNvPr id="6" name="pole tekstowe 5">
            <a:extLst>
              <a:ext uri="{FF2B5EF4-FFF2-40B4-BE49-F238E27FC236}">
                <a16:creationId xmlns:a16="http://schemas.microsoft.com/office/drawing/2014/main" id="{183EE6C4-8589-6CF6-ADBD-E4826A20AF52}"/>
              </a:ext>
            </a:extLst>
          </p:cNvPr>
          <p:cNvSpPr txBox="1"/>
          <p:nvPr/>
        </p:nvSpPr>
        <p:spPr>
          <a:xfrm>
            <a:off x="514350" y="379142"/>
            <a:ext cx="10563957" cy="1260345"/>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Gniazdo z ochroną przepięciową Eaton </a:t>
            </a:r>
            <a:r>
              <a:rPr lang="pl-PL" sz="2400" i="1" kern="0" dirty="0" err="1">
                <a:effectLst/>
                <a:latin typeface="Calibri" panose="020F0502020204030204" pitchFamily="34" charset="0"/>
                <a:ea typeface="Times New Roman" panose="02020603050405020304" pitchFamily="18" charset="0"/>
                <a:cs typeface="Calibri" panose="020F0502020204030204" pitchFamily="34" charset="0"/>
              </a:rPr>
              <a:t>Protection</a:t>
            </a: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 Box filtruje i chroni je przed przepięciami, zakłóceniami i pośrednimi skutkami uderzenia pioruna</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IEC 61643-11, 1.2/50µs; 8/20μs.  </a:t>
            </a:r>
          </a:p>
        </p:txBody>
      </p:sp>
      <p:pic>
        <p:nvPicPr>
          <p:cNvPr id="10" name="Obraz 9">
            <a:extLst>
              <a:ext uri="{FF2B5EF4-FFF2-40B4-BE49-F238E27FC236}">
                <a16:creationId xmlns:a16="http://schemas.microsoft.com/office/drawing/2014/main" id="{F8667ED8-5261-41C1-7455-5470B563B7AB}"/>
              </a:ext>
            </a:extLst>
          </p:cNvPr>
          <p:cNvPicPr>
            <a:picLocks noChangeAspect="1"/>
          </p:cNvPicPr>
          <p:nvPr/>
        </p:nvPicPr>
        <p:blipFill>
          <a:blip r:embed="rId3"/>
          <a:stretch>
            <a:fillRect/>
          </a:stretch>
        </p:blipFill>
        <p:spPr>
          <a:xfrm>
            <a:off x="1522001" y="2307083"/>
            <a:ext cx="4115374" cy="3181794"/>
          </a:xfrm>
          <a:prstGeom prst="rect">
            <a:avLst/>
          </a:prstGeom>
        </p:spPr>
      </p:pic>
    </p:spTree>
    <p:extLst>
      <p:ext uri="{BB962C8B-B14F-4D97-AF65-F5344CB8AC3E}">
        <p14:creationId xmlns:p14="http://schemas.microsoft.com/office/powerpoint/2010/main" val="342497801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F93D65EB-C6E1-F979-FDE5-B12127D5DF9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51994" y="2795227"/>
            <a:ext cx="4991108" cy="3743685"/>
          </a:xfrm>
          <a:prstGeom prst="rect">
            <a:avLst/>
          </a:prstGeom>
          <a:noFill/>
        </p:spPr>
      </p:pic>
      <p:sp>
        <p:nvSpPr>
          <p:cNvPr id="4" name="pole tekstowe 3">
            <a:extLst>
              <a:ext uri="{FF2B5EF4-FFF2-40B4-BE49-F238E27FC236}">
                <a16:creationId xmlns:a16="http://schemas.microsoft.com/office/drawing/2014/main" id="{8EBEB82E-C5B6-83E3-A760-CCC9F88B6FC4}"/>
              </a:ext>
            </a:extLst>
          </p:cNvPr>
          <p:cNvSpPr txBox="1"/>
          <p:nvPr/>
        </p:nvSpPr>
        <p:spPr>
          <a:xfrm>
            <a:off x="4167554" y="6398652"/>
            <a:ext cx="6672452" cy="281231"/>
          </a:xfrm>
          <a:prstGeom prst="rect">
            <a:avLst/>
          </a:prstGeom>
          <a:noFill/>
        </p:spPr>
        <p:txBody>
          <a:bodyPr wrap="square">
            <a:spAutoFit/>
          </a:bodyPr>
          <a:lstStyle/>
          <a:p>
            <a:pPr algn="r">
              <a:lnSpc>
                <a:spcPct val="107000"/>
              </a:lnSpc>
              <a:spcBef>
                <a:spcPts val="1200"/>
              </a:spcBef>
              <a:spcAft>
                <a:spcPts val="800"/>
              </a:spcAft>
            </a:pPr>
            <a:r>
              <a:rPr lang="pl-PL" sz="1200" i="1" kern="0" dirty="0">
                <a:effectLst/>
                <a:latin typeface="Calibri" panose="020F0502020204030204" pitchFamily="34" charset="0"/>
                <a:ea typeface="Times New Roman" panose="02020603050405020304" pitchFamily="18" charset="0"/>
                <a:cs typeface="Calibri" panose="020F0502020204030204" pitchFamily="34" charset="0"/>
              </a:rPr>
              <a:t>https://jeanmueller.pl/21ogranicznik-przepiecmsb6-400-c561302</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69609A15-1814-6CDD-E616-EFCCE4F4FF5A}"/>
              </a:ext>
            </a:extLst>
          </p:cNvPr>
          <p:cNvSpPr>
            <a:spLocks noGrp="1"/>
          </p:cNvSpPr>
          <p:nvPr>
            <p:ph type="sldNum" sz="quarter" idx="12"/>
          </p:nvPr>
        </p:nvSpPr>
        <p:spPr/>
        <p:txBody>
          <a:bodyPr/>
          <a:lstStyle/>
          <a:p>
            <a:fld id="{B13EF961-FCAC-4A9A-A9A0-C51400629BF4}" type="slidenum">
              <a:rPr lang="pl-PL" smtClean="0"/>
              <a:t>80</a:t>
            </a:fld>
            <a:endParaRPr lang="pl-PL"/>
          </a:p>
        </p:txBody>
      </p:sp>
      <p:sp>
        <p:nvSpPr>
          <p:cNvPr id="6" name="pole tekstowe 5">
            <a:extLst>
              <a:ext uri="{FF2B5EF4-FFF2-40B4-BE49-F238E27FC236}">
                <a16:creationId xmlns:a16="http://schemas.microsoft.com/office/drawing/2014/main" id="{14FECE36-C708-CE7B-D88F-55BCA8B9B46F}"/>
              </a:ext>
            </a:extLst>
          </p:cNvPr>
          <p:cNvSpPr txBox="1"/>
          <p:nvPr/>
        </p:nvSpPr>
        <p:spPr>
          <a:xfrm>
            <a:off x="707780" y="393284"/>
            <a:ext cx="10646019" cy="2308324"/>
          </a:xfrm>
          <a:prstGeom prst="rect">
            <a:avLst/>
          </a:prstGeom>
          <a:noFill/>
        </p:spPr>
        <p:txBody>
          <a:bodyPr wrap="square">
            <a:spAutoFit/>
          </a:bodyPr>
          <a:lstStyle/>
          <a:p>
            <a:pPr algn="just"/>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Ogranicznik przepięć do montażu w puszkach pod gniazdami - Typ 3 MSB6-400, </a:t>
            </a:r>
            <a:r>
              <a:rPr lang="pl-PL" sz="2400" i="1" kern="100" dirty="0">
                <a:effectLst/>
                <a:latin typeface="Calibri" panose="020F0502020204030204" pitchFamily="34" charset="0"/>
                <a:ea typeface="Calibri" panose="020F0502020204030204" pitchFamily="34" charset="0"/>
                <a:cs typeface="Calibri" panose="020F0502020204030204" pitchFamily="34" charset="0"/>
              </a:rPr>
              <a:t> firmy CITEL, gdzie jako elementy zabezpieczające zastosowano warystory oraz iskiernik  gazowy,  przeznaczony do zabezpieczania światła LED wewnątrz budynków oraz gniazd elektrycznych  jako 3-ci stopień zabezpieczeń przeciwko przepięciom indukowanym, wyposażony  w alarm dźwiękowy, n</a:t>
            </a: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apięcie znamionowe </a:t>
            </a:r>
            <a:r>
              <a:rPr lang="pl-PL" sz="2400" i="1" kern="0" dirty="0" err="1">
                <a:effectLst/>
                <a:latin typeface="Calibri" panose="020F0502020204030204" pitchFamily="34" charset="0"/>
                <a:ea typeface="Times New Roman" panose="02020603050405020304" pitchFamily="18" charset="0"/>
                <a:cs typeface="Calibri" panose="020F0502020204030204" pitchFamily="34" charset="0"/>
              </a:rPr>
              <a:t>U</a:t>
            </a:r>
            <a:r>
              <a:rPr lang="pl-PL" sz="2400" i="1" kern="0" baseline="-25000" dirty="0" err="1">
                <a:effectLst/>
                <a:latin typeface="Calibri" panose="020F0502020204030204" pitchFamily="34" charset="0"/>
                <a:ea typeface="Times New Roman" panose="02020603050405020304" pitchFamily="18" charset="0"/>
                <a:cs typeface="Calibri" panose="020F0502020204030204" pitchFamily="34" charset="0"/>
              </a:rPr>
              <a:t>n</a:t>
            </a: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=230V AC, maksymalny prąd wyładowczy (8/20µs) </a:t>
            </a:r>
            <a:r>
              <a:rPr lang="pl-PL" sz="2400" i="1" kern="0" dirty="0" err="1">
                <a:effectLst/>
                <a:latin typeface="Calibri" panose="020F0502020204030204" pitchFamily="34" charset="0"/>
                <a:ea typeface="Times New Roman" panose="02020603050405020304" pitchFamily="18" charset="0"/>
                <a:cs typeface="Calibri" panose="020F0502020204030204" pitchFamily="34" charset="0"/>
              </a:rPr>
              <a:t>I</a:t>
            </a:r>
            <a:r>
              <a:rPr lang="pl-PL" sz="2400" i="1" kern="0" baseline="-25000" dirty="0" err="1">
                <a:effectLst/>
                <a:latin typeface="Calibri" panose="020F0502020204030204" pitchFamily="34" charset="0"/>
                <a:ea typeface="Times New Roman" panose="02020603050405020304" pitchFamily="18" charset="0"/>
                <a:cs typeface="Calibri" panose="020F0502020204030204" pitchFamily="34" charset="0"/>
              </a:rPr>
              <a:t>max</a:t>
            </a: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=6kA.</a:t>
            </a:r>
            <a:endParaRPr lang="pl-PL" sz="2400" dirty="0"/>
          </a:p>
        </p:txBody>
      </p:sp>
    </p:spTree>
    <p:extLst>
      <p:ext uri="{BB962C8B-B14F-4D97-AF65-F5344CB8AC3E}">
        <p14:creationId xmlns:p14="http://schemas.microsoft.com/office/powerpoint/2010/main" val="35613525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E3B9CCF3-A2C1-8D84-274F-56F81B670C0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1658" y="1879872"/>
            <a:ext cx="9108683" cy="3764736"/>
          </a:xfrm>
          <a:prstGeom prst="rect">
            <a:avLst/>
          </a:prstGeom>
          <a:noFill/>
          <a:ln>
            <a:noFill/>
          </a:ln>
        </p:spPr>
      </p:pic>
      <p:sp>
        <p:nvSpPr>
          <p:cNvPr id="4" name="pole tekstowe 3">
            <a:extLst>
              <a:ext uri="{FF2B5EF4-FFF2-40B4-BE49-F238E27FC236}">
                <a16:creationId xmlns:a16="http://schemas.microsoft.com/office/drawing/2014/main" id="{E70C83DD-E57B-F5FD-F67D-0C18A8B5925A}"/>
              </a:ext>
            </a:extLst>
          </p:cNvPr>
          <p:cNvSpPr txBox="1"/>
          <p:nvPr/>
        </p:nvSpPr>
        <p:spPr>
          <a:xfrm>
            <a:off x="4814537" y="6277089"/>
            <a:ext cx="5835804" cy="312650"/>
          </a:xfrm>
          <a:prstGeom prst="rect">
            <a:avLst/>
          </a:prstGeom>
          <a:noFill/>
        </p:spPr>
        <p:txBody>
          <a:bodyPr wrap="square">
            <a:spAutoFit/>
          </a:bodyPr>
          <a:lstStyle/>
          <a:p>
            <a:pPr algn="r">
              <a:lnSpc>
                <a:spcPct val="107000"/>
              </a:lnSpc>
              <a:spcBef>
                <a:spcPts val="1200"/>
              </a:spcBef>
              <a:spcAft>
                <a:spcPts val="800"/>
              </a:spcAft>
            </a:pPr>
            <a:r>
              <a:rPr lang="pl-PL" sz="1400" i="1" kern="0" dirty="0">
                <a:effectLst/>
                <a:latin typeface="Calibri" panose="020F0502020204030204" pitchFamily="34" charset="0"/>
                <a:ea typeface="Times New Roman" panose="02020603050405020304" pitchFamily="18" charset="0"/>
                <a:cs typeface="Calibri" panose="020F0502020204030204" pitchFamily="34" charset="0"/>
              </a:rPr>
              <a:t>Adam DZIEDZICKI,  Krzysztof WINCENCIK, INPE Nr. 302-303</a:t>
            </a:r>
            <a:endParaRPr lang="pl-PL"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0C3057C5-42DB-746A-76FB-E4D3F6CA151F}"/>
              </a:ext>
            </a:extLst>
          </p:cNvPr>
          <p:cNvSpPr>
            <a:spLocks noGrp="1"/>
          </p:cNvSpPr>
          <p:nvPr>
            <p:ph type="sldNum" sz="quarter" idx="12"/>
          </p:nvPr>
        </p:nvSpPr>
        <p:spPr/>
        <p:txBody>
          <a:bodyPr/>
          <a:lstStyle/>
          <a:p>
            <a:fld id="{B13EF961-FCAC-4A9A-A9A0-C51400629BF4}" type="slidenum">
              <a:rPr lang="pl-PL" smtClean="0"/>
              <a:t>81</a:t>
            </a:fld>
            <a:endParaRPr lang="pl-PL"/>
          </a:p>
        </p:txBody>
      </p:sp>
      <p:sp>
        <p:nvSpPr>
          <p:cNvPr id="6" name="pole tekstowe 5">
            <a:extLst>
              <a:ext uri="{FF2B5EF4-FFF2-40B4-BE49-F238E27FC236}">
                <a16:creationId xmlns:a16="http://schemas.microsoft.com/office/drawing/2014/main" id="{AD084C5B-C4DC-E059-1419-03A5E074FF11}"/>
              </a:ext>
            </a:extLst>
          </p:cNvPr>
          <p:cNvSpPr txBox="1"/>
          <p:nvPr/>
        </p:nvSpPr>
        <p:spPr>
          <a:xfrm>
            <a:off x="619858" y="461478"/>
            <a:ext cx="10487757" cy="865173"/>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Kompleksowa ochrona stacji ładowania pojazdów elektrycznych – dodatkowe ograniczniki przepięć zainstalowane w garażu. </a:t>
            </a:r>
          </a:p>
        </p:txBody>
      </p:sp>
    </p:spTree>
    <p:extLst>
      <p:ext uri="{BB962C8B-B14F-4D97-AF65-F5344CB8AC3E}">
        <p14:creationId xmlns:p14="http://schemas.microsoft.com/office/powerpoint/2010/main" val="219743777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1" name="Symbol zastępczy zawartości 6"/>
          <p:cNvPicPr/>
          <p:nvPr/>
        </p:nvPicPr>
        <p:blipFill>
          <a:blip r:embed="rId2"/>
          <a:srcRect l="2509" r="2509"/>
          <a:stretch/>
        </p:blipFill>
        <p:spPr>
          <a:xfrm>
            <a:off x="4114800" y="0"/>
            <a:ext cx="8076960" cy="6377400"/>
          </a:xfrm>
          <a:prstGeom prst="rect">
            <a:avLst/>
          </a:prstGeom>
          <a:ln w="0">
            <a:noFill/>
          </a:ln>
        </p:spPr>
      </p:pic>
      <p:sp>
        <p:nvSpPr>
          <p:cNvPr id="452" name="PlaceHolder 1"/>
          <p:cNvSpPr>
            <a:spLocks noGrp="1"/>
          </p:cNvSpPr>
          <p:nvPr>
            <p:ph/>
          </p:nvPr>
        </p:nvSpPr>
        <p:spPr>
          <a:xfrm>
            <a:off x="228600" y="659520"/>
            <a:ext cx="3580920" cy="5209200"/>
          </a:xfrm>
          <a:prstGeom prst="rect">
            <a:avLst/>
          </a:prstGeom>
          <a:noFill/>
          <a:ln w="0">
            <a:noFill/>
          </a:ln>
        </p:spPr>
        <p:txBody>
          <a:bodyPr lIns="91440" tIns="45720" rIns="91440" bIns="45720" anchor="t">
            <a:normAutofit/>
          </a:bodyPr>
          <a:lstStyle/>
          <a:p>
            <a:pPr indent="0" defTabSz="914400">
              <a:lnSpc>
                <a:spcPct val="90000"/>
              </a:lnSpc>
              <a:spcBef>
                <a:spcPts val="1001"/>
              </a:spcBef>
              <a:buNone/>
              <a:tabLst>
                <a:tab pos="0" algn="l"/>
              </a:tabLst>
            </a:pPr>
            <a:r>
              <a:rPr lang="pl-PL" sz="3200" b="0" strike="noStrike" spc="-1" dirty="0">
                <a:solidFill>
                  <a:schemeClr val="dk1"/>
                </a:solidFill>
                <a:latin typeface="Calibri"/>
              </a:rPr>
              <a:t>10/350 przystosowany do bezpośredniego wyładowania</a:t>
            </a:r>
          </a:p>
          <a:p>
            <a:pPr indent="0" defTabSz="914400">
              <a:lnSpc>
                <a:spcPct val="90000"/>
              </a:lnSpc>
              <a:spcBef>
                <a:spcPts val="1001"/>
              </a:spcBef>
              <a:buNone/>
              <a:tabLst>
                <a:tab pos="0" algn="l"/>
              </a:tabLst>
            </a:pPr>
            <a:endParaRPr lang="pl-PL" sz="3200" b="0" strike="noStrike" spc="-1" dirty="0">
              <a:solidFill>
                <a:schemeClr val="dk1"/>
              </a:solidFill>
              <a:latin typeface="Calibri"/>
            </a:endParaRPr>
          </a:p>
          <a:p>
            <a:pPr indent="0" defTabSz="914400">
              <a:lnSpc>
                <a:spcPct val="90000"/>
              </a:lnSpc>
              <a:spcBef>
                <a:spcPts val="1001"/>
              </a:spcBef>
              <a:buNone/>
              <a:tabLst>
                <a:tab pos="0" algn="l"/>
              </a:tabLst>
            </a:pPr>
            <a:r>
              <a:rPr lang="pl-PL" sz="3200" b="0" strike="noStrike" spc="-1" dirty="0">
                <a:solidFill>
                  <a:schemeClr val="dk1"/>
                </a:solidFill>
                <a:latin typeface="Calibri"/>
              </a:rPr>
              <a:t>8/20 jest przystosowany prądów indukowanych</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3" name="Obraz 9" descr="Obraz zawierający tekst, diagram, zrzut ekranu, Równolegle"/>
          <p:cNvPicPr/>
          <p:nvPr/>
        </p:nvPicPr>
        <p:blipFill>
          <a:blip r:embed="rId2"/>
          <a:stretch/>
        </p:blipFill>
        <p:spPr>
          <a:xfrm>
            <a:off x="0" y="183600"/>
            <a:ext cx="12191760" cy="5307840"/>
          </a:xfrm>
          <a:prstGeom prst="rect">
            <a:avLst/>
          </a:prstGeom>
          <a:ln w="0">
            <a:noFill/>
          </a:ln>
        </p:spPr>
      </p:pic>
      <p:sp>
        <p:nvSpPr>
          <p:cNvPr id="455" name="pole tekstowe 12"/>
          <p:cNvSpPr/>
          <p:nvPr/>
        </p:nvSpPr>
        <p:spPr>
          <a:xfrm>
            <a:off x="5762880" y="6315840"/>
            <a:ext cx="6428880" cy="26015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pl-PL" sz="1100" b="0" strike="noStrike" spc="-1" dirty="0">
                <a:solidFill>
                  <a:schemeClr val="dk1"/>
                </a:solidFill>
                <a:latin typeface="Calibri"/>
              </a:rPr>
              <a:t>Źródło: https://blog.phoenixcontact.com/marketing-pl/sezon-burz/</a:t>
            </a:r>
            <a:endParaRPr lang="pl-PL" sz="1100" b="0" strike="noStrike" spc="-1" dirty="0">
              <a:solidFill>
                <a:srgbClr val="000000"/>
              </a:solidFill>
              <a:latin typeface="Arial"/>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a:buNone/>
            </a:pPr>
            <a:endParaRPr lang="pl-PL" sz="3200" b="0" strike="noStrike" spc="-1">
              <a:solidFill>
                <a:schemeClr val="dk1"/>
              </a:solidFill>
              <a:latin typeface="Calibri Light"/>
            </a:endParaRPr>
          </a:p>
        </p:txBody>
      </p:sp>
      <p:pic>
        <p:nvPicPr>
          <p:cNvPr id="457" name="Symbol zastępczy obrazu 2"/>
          <p:cNvPicPr/>
          <p:nvPr/>
        </p:nvPicPr>
        <p:blipFill>
          <a:blip r:embed="rId2"/>
          <a:stretch/>
        </p:blipFill>
        <p:spPr>
          <a:xfrm>
            <a:off x="5183280" y="987480"/>
            <a:ext cx="6171840" cy="4873320"/>
          </a:xfrm>
          <a:prstGeom prst="rect">
            <a:avLst/>
          </a:prstGeom>
          <a:ln w="0">
            <a:noFill/>
          </a:ln>
        </p:spPr>
      </p:pic>
      <p:sp>
        <p:nvSpPr>
          <p:cNvPr id="458" name="PlaceHolder 2"/>
          <p:cNvSpPr>
            <a:spLocks noGrp="1"/>
          </p:cNvSpPr>
          <p:nvPr>
            <p:ph/>
          </p:nvPr>
        </p:nvSpPr>
        <p:spPr>
          <a:xfrm>
            <a:off x="839880" y="2057400"/>
            <a:ext cx="3931920" cy="3811320"/>
          </a:xfrm>
          <a:prstGeom prst="rect">
            <a:avLst/>
          </a:prstGeom>
          <a:noFill/>
          <a:ln w="0">
            <a:noFill/>
          </a:ln>
        </p:spPr>
        <p:txBody>
          <a:bodyPr lIns="91440" tIns="45720" rIns="91440" bIns="45720" anchor="t">
            <a:noAutofit/>
          </a:bodyPr>
          <a:lstStyle/>
          <a:p>
            <a:pPr indent="0">
              <a:lnSpc>
                <a:spcPct val="90000"/>
              </a:lnSpc>
              <a:spcBef>
                <a:spcPts val="1417"/>
              </a:spcBef>
              <a:buNone/>
            </a:pPr>
            <a:endParaRPr lang="pl-PL" sz="1600" b="0" strike="noStrike" spc="-1">
              <a:solidFill>
                <a:schemeClr val="dk1"/>
              </a:solidFill>
              <a:latin typeface="Calibri"/>
            </a:endParaRPr>
          </a:p>
        </p:txBody>
      </p:sp>
      <p:pic>
        <p:nvPicPr>
          <p:cNvPr id="459" name="Obraz 5"/>
          <p:cNvPicPr/>
          <p:nvPr/>
        </p:nvPicPr>
        <p:blipFill>
          <a:blip r:embed="rId3"/>
          <a:stretch/>
        </p:blipFill>
        <p:spPr>
          <a:xfrm>
            <a:off x="1497960" y="-4680"/>
            <a:ext cx="9499320" cy="6857640"/>
          </a:xfrm>
          <a:prstGeom prst="rect">
            <a:avLst/>
          </a:prstGeom>
          <a:ln w="0">
            <a:noFill/>
          </a:ln>
        </p:spPr>
      </p:pic>
      <p:sp>
        <p:nvSpPr>
          <p:cNvPr id="460" name="pole tekstowe 8"/>
          <p:cNvSpPr/>
          <p:nvPr/>
        </p:nvSpPr>
        <p:spPr>
          <a:xfrm>
            <a:off x="5515491" y="6577415"/>
            <a:ext cx="6428880" cy="27554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pl-PL" sz="1200" b="0" strike="noStrike" spc="-1" dirty="0">
                <a:solidFill>
                  <a:schemeClr val="dk1"/>
                </a:solidFill>
                <a:latin typeface="Calibri"/>
              </a:rPr>
              <a:t>Źródło: https://</a:t>
            </a:r>
            <a:r>
              <a:rPr lang="pl-PL" sz="1050" b="0" strike="noStrike" spc="-1" dirty="0">
                <a:solidFill>
                  <a:schemeClr val="dk1"/>
                </a:solidFill>
                <a:latin typeface="Calibri"/>
              </a:rPr>
              <a:t>blog</a:t>
            </a:r>
            <a:r>
              <a:rPr lang="pl-PL" sz="1200" b="0" strike="noStrike" spc="-1" dirty="0">
                <a:solidFill>
                  <a:schemeClr val="dk1"/>
                </a:solidFill>
                <a:latin typeface="Calibri"/>
              </a:rPr>
              <a:t>.phoenixcontact.com/marketing-pl/sezon-burz/</a:t>
            </a:r>
            <a:endParaRPr lang="pl-PL" sz="1200" b="0" strike="noStrike" spc="-1" dirty="0">
              <a:solidFill>
                <a:srgbClr val="000000"/>
              </a:solidFill>
              <a:latin typeface="Arial"/>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2" name="Symbol zastępczy obrazu 2"/>
          <p:cNvPicPr/>
          <p:nvPr/>
        </p:nvPicPr>
        <p:blipFill>
          <a:blip r:embed="rId2"/>
          <a:stretch/>
        </p:blipFill>
        <p:spPr>
          <a:xfrm>
            <a:off x="5183280" y="987480"/>
            <a:ext cx="6171840" cy="4873320"/>
          </a:xfrm>
          <a:prstGeom prst="rect">
            <a:avLst/>
          </a:prstGeom>
          <a:ln w="0">
            <a:noFill/>
          </a:ln>
        </p:spPr>
      </p:pic>
      <p:pic>
        <p:nvPicPr>
          <p:cNvPr id="464" name="Obraz 4"/>
          <p:cNvPicPr/>
          <p:nvPr/>
        </p:nvPicPr>
        <p:blipFill>
          <a:blip r:embed="rId3"/>
          <a:stretch/>
        </p:blipFill>
        <p:spPr>
          <a:xfrm>
            <a:off x="952560" y="50760"/>
            <a:ext cx="9932558" cy="6575536"/>
          </a:xfrm>
          <a:prstGeom prst="rect">
            <a:avLst/>
          </a:prstGeom>
          <a:ln w="0">
            <a:noFill/>
          </a:ln>
        </p:spPr>
      </p:pic>
      <p:sp>
        <p:nvSpPr>
          <p:cNvPr id="465" name="pole tekstowe 5"/>
          <p:cNvSpPr/>
          <p:nvPr/>
        </p:nvSpPr>
        <p:spPr>
          <a:xfrm>
            <a:off x="5386192" y="6626296"/>
            <a:ext cx="6428880" cy="27554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r" defTabSz="914400">
              <a:lnSpc>
                <a:spcPct val="100000"/>
              </a:lnSpc>
            </a:pPr>
            <a:r>
              <a:rPr lang="pl-PL" sz="1200" b="0" strike="noStrike" spc="-1" dirty="0">
                <a:solidFill>
                  <a:schemeClr val="dk1"/>
                </a:solidFill>
                <a:latin typeface="Calibri"/>
              </a:rPr>
              <a:t>Źródło: https://blog.phoenixcontact.com/marketing-pl/sezon-burz/</a:t>
            </a:r>
            <a:endParaRPr lang="pl-PL" sz="1200" b="0" strike="noStrike" spc="-1" dirty="0">
              <a:solidFill>
                <a:srgbClr val="000000"/>
              </a:solidFill>
              <a:latin typeface="Arial"/>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a:buNone/>
            </a:pPr>
            <a:endParaRPr lang="pl-PL" sz="3200" b="0" strike="noStrike" spc="-1">
              <a:solidFill>
                <a:schemeClr val="dk1"/>
              </a:solidFill>
              <a:latin typeface="Calibri Light"/>
            </a:endParaRPr>
          </a:p>
        </p:txBody>
      </p:sp>
      <p:pic>
        <p:nvPicPr>
          <p:cNvPr id="467" name="Symbol zastępczy obrazu 2"/>
          <p:cNvPicPr/>
          <p:nvPr/>
        </p:nvPicPr>
        <p:blipFill>
          <a:blip r:embed="rId2"/>
          <a:stretch/>
        </p:blipFill>
        <p:spPr>
          <a:xfrm>
            <a:off x="5183280" y="987480"/>
            <a:ext cx="6171840" cy="4873320"/>
          </a:xfrm>
          <a:prstGeom prst="rect">
            <a:avLst/>
          </a:prstGeom>
          <a:ln w="0">
            <a:noFill/>
          </a:ln>
        </p:spPr>
      </p:pic>
      <p:sp>
        <p:nvSpPr>
          <p:cNvPr id="468" name="PlaceHolder 2"/>
          <p:cNvSpPr>
            <a:spLocks noGrp="1"/>
          </p:cNvSpPr>
          <p:nvPr>
            <p:ph/>
          </p:nvPr>
        </p:nvSpPr>
        <p:spPr>
          <a:xfrm>
            <a:off x="839880" y="2057400"/>
            <a:ext cx="3931920" cy="3811320"/>
          </a:xfrm>
          <a:prstGeom prst="rect">
            <a:avLst/>
          </a:prstGeom>
          <a:noFill/>
          <a:ln w="0">
            <a:noFill/>
          </a:ln>
        </p:spPr>
        <p:txBody>
          <a:bodyPr lIns="91440" tIns="45720" rIns="91440" bIns="45720" anchor="t">
            <a:noAutofit/>
          </a:bodyPr>
          <a:lstStyle/>
          <a:p>
            <a:pPr indent="0">
              <a:lnSpc>
                <a:spcPct val="90000"/>
              </a:lnSpc>
              <a:spcBef>
                <a:spcPts val="1417"/>
              </a:spcBef>
              <a:buNone/>
            </a:pPr>
            <a:endParaRPr lang="pl-PL" sz="1600" b="0" strike="noStrike" spc="-1">
              <a:solidFill>
                <a:schemeClr val="dk1"/>
              </a:solidFill>
              <a:latin typeface="Calibri"/>
            </a:endParaRPr>
          </a:p>
        </p:txBody>
      </p:sp>
      <p:pic>
        <p:nvPicPr>
          <p:cNvPr id="469" name="Obraz 4"/>
          <p:cNvPicPr/>
          <p:nvPr/>
        </p:nvPicPr>
        <p:blipFill>
          <a:blip r:embed="rId3"/>
          <a:stretch/>
        </p:blipFill>
        <p:spPr>
          <a:xfrm>
            <a:off x="1028880" y="48960"/>
            <a:ext cx="10207800" cy="6808680"/>
          </a:xfrm>
          <a:prstGeom prst="rect">
            <a:avLst/>
          </a:prstGeom>
          <a:ln w="0">
            <a:noFill/>
          </a:ln>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 name="PlaceHolder 1"/>
          <p:cNvSpPr>
            <a:spLocks noGrp="1"/>
          </p:cNvSpPr>
          <p:nvPr>
            <p:ph type="title"/>
          </p:nvPr>
        </p:nvSpPr>
        <p:spPr>
          <a:xfrm>
            <a:off x="10321628" y="323849"/>
            <a:ext cx="1679872" cy="337015"/>
          </a:xfrm>
          <a:prstGeom prst="rect">
            <a:avLst/>
          </a:prstGeom>
          <a:noFill/>
          <a:ln w="0">
            <a:noFill/>
          </a:ln>
        </p:spPr>
        <p:txBody>
          <a:bodyPr lIns="91440" tIns="45720" rIns="91440" bIns="45720" anchor="b">
            <a:normAutofit/>
          </a:bodyPr>
          <a:lstStyle/>
          <a:p>
            <a:pPr indent="0" defTabSz="914400">
              <a:lnSpc>
                <a:spcPct val="90000"/>
              </a:lnSpc>
              <a:buNone/>
            </a:pPr>
            <a:r>
              <a:rPr lang="pl-PL" sz="1200" b="0" strike="noStrike" spc="-1" dirty="0">
                <a:solidFill>
                  <a:schemeClr val="dk1"/>
                </a:solidFill>
                <a:latin typeface="Calibri Light"/>
              </a:rPr>
              <a:t>Źródło: </a:t>
            </a:r>
            <a:r>
              <a:rPr lang="pl-PL" sz="1200" b="0" strike="noStrike" spc="-1" dirty="0" err="1">
                <a:solidFill>
                  <a:schemeClr val="dk1"/>
                </a:solidFill>
                <a:latin typeface="Calibri Light"/>
              </a:rPr>
              <a:t>An</a:t>
            </a:r>
            <a:r>
              <a:rPr lang="pl-PL" sz="1200" b="0" strike="noStrike" spc="-1" dirty="0">
                <a:solidFill>
                  <a:schemeClr val="dk1"/>
                </a:solidFill>
                <a:latin typeface="Calibri Light"/>
              </a:rPr>
              <a:t>-Kom</a:t>
            </a:r>
            <a:endParaRPr lang="pl-PL" sz="1200" b="0" strike="noStrike" spc="-1" dirty="0">
              <a:solidFill>
                <a:schemeClr val="dk1"/>
              </a:solidFill>
              <a:latin typeface="Calibri"/>
            </a:endParaRPr>
          </a:p>
        </p:txBody>
      </p:sp>
      <p:pic>
        <p:nvPicPr>
          <p:cNvPr id="472" name="Obraz 4"/>
          <p:cNvPicPr/>
          <p:nvPr/>
        </p:nvPicPr>
        <p:blipFill>
          <a:blip r:embed="rId2"/>
          <a:stretch/>
        </p:blipFill>
        <p:spPr>
          <a:xfrm>
            <a:off x="0" y="0"/>
            <a:ext cx="8492647" cy="4584526"/>
          </a:xfrm>
          <a:prstGeom prst="rect">
            <a:avLst/>
          </a:prstGeom>
          <a:ln w="0">
            <a:noFill/>
          </a:ln>
        </p:spPr>
      </p:pic>
      <p:sp>
        <p:nvSpPr>
          <p:cNvPr id="6" name="pole tekstowe 5">
            <a:extLst>
              <a:ext uri="{FF2B5EF4-FFF2-40B4-BE49-F238E27FC236}">
                <a16:creationId xmlns:a16="http://schemas.microsoft.com/office/drawing/2014/main" id="{95AEF90D-CBD5-34CE-FA1E-174DB5A84D9B}"/>
              </a:ext>
            </a:extLst>
          </p:cNvPr>
          <p:cNvSpPr txBox="1"/>
          <p:nvPr/>
        </p:nvSpPr>
        <p:spPr>
          <a:xfrm>
            <a:off x="252413" y="4844586"/>
            <a:ext cx="6396037" cy="2031325"/>
          </a:xfrm>
          <a:prstGeom prst="rect">
            <a:avLst/>
          </a:prstGeom>
          <a:noFill/>
        </p:spPr>
        <p:txBody>
          <a:bodyPr wrap="square">
            <a:spAutoFit/>
          </a:bodyPr>
          <a:lstStyle/>
          <a:p>
            <a:r>
              <a:rPr lang="pl-PL" b="1" dirty="0"/>
              <a:t>ELEMENTY SKŁADOWE ZEWNĘTRZNEJ INSTALACJI ODGROMOWEJ</a:t>
            </a:r>
          </a:p>
          <a:p>
            <a:r>
              <a:rPr lang="pl-PL" dirty="0"/>
              <a:t>1. zwód poziomy podwyższony (klatkowy) – maszty odgromowe seria AN-82 </a:t>
            </a:r>
          </a:p>
          <a:p>
            <a:r>
              <a:rPr lang="pl-PL" dirty="0"/>
              <a:t>2. zwód poziomy – przewód okrągły </a:t>
            </a:r>
          </a:p>
          <a:p>
            <a:r>
              <a:rPr lang="pl-PL" dirty="0"/>
              <a:t>3. zwód poziomy – uchwyty dachowe </a:t>
            </a:r>
          </a:p>
          <a:p>
            <a:r>
              <a:rPr lang="pl-PL" dirty="0"/>
              <a:t>4. zwód poziomy – uchwyty na blachę, papę, gont,  betonowe w tworzywie,  rynnę, </a:t>
            </a:r>
          </a:p>
        </p:txBody>
      </p:sp>
      <p:sp>
        <p:nvSpPr>
          <p:cNvPr id="8" name="pole tekstowe 7">
            <a:extLst>
              <a:ext uri="{FF2B5EF4-FFF2-40B4-BE49-F238E27FC236}">
                <a16:creationId xmlns:a16="http://schemas.microsoft.com/office/drawing/2014/main" id="{CF115B06-7AA4-7559-514C-7FF7A9DF0128}"/>
              </a:ext>
            </a:extLst>
          </p:cNvPr>
          <p:cNvSpPr txBox="1"/>
          <p:nvPr/>
        </p:nvSpPr>
        <p:spPr>
          <a:xfrm>
            <a:off x="6867525" y="4607505"/>
            <a:ext cx="5324475" cy="2308324"/>
          </a:xfrm>
          <a:prstGeom prst="rect">
            <a:avLst/>
          </a:prstGeom>
          <a:noFill/>
        </p:spPr>
        <p:txBody>
          <a:bodyPr wrap="square">
            <a:spAutoFit/>
          </a:bodyPr>
          <a:lstStyle/>
          <a:p>
            <a:r>
              <a:rPr lang="pl-PL" dirty="0"/>
              <a:t>5. zwód poziomy – uchwyty na blachę, papę, gont,  betonowe w tworzywie,  rynnę, </a:t>
            </a:r>
          </a:p>
          <a:p>
            <a:r>
              <a:rPr lang="pl-PL" dirty="0"/>
              <a:t>6. przewód odprowadzający – uchwyty ścienne na drut, bednarkę, rury odgromowe </a:t>
            </a:r>
          </a:p>
          <a:p>
            <a:r>
              <a:rPr lang="pl-PL" dirty="0"/>
              <a:t>7. połączenia kontrolne – studzienki, złącza kontrolne </a:t>
            </a:r>
          </a:p>
          <a:p>
            <a:r>
              <a:rPr lang="pl-PL" dirty="0"/>
              <a:t>8. uziom pionowy prętowy lub poziomy </a:t>
            </a:r>
          </a:p>
          <a:p>
            <a:r>
              <a:rPr lang="pl-PL" dirty="0"/>
              <a:t>9.elementy połączeniowe – złącza:  przelotowe,   krzyżowe,   kontrolne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478A5C55-36B8-6D1E-B8C9-E784AE14848F}"/>
              </a:ext>
            </a:extLst>
          </p:cNvPr>
          <p:cNvSpPr txBox="1"/>
          <p:nvPr/>
        </p:nvSpPr>
        <p:spPr>
          <a:xfrm>
            <a:off x="351263" y="280574"/>
            <a:ext cx="10465419" cy="470000"/>
          </a:xfrm>
          <a:prstGeom prst="rect">
            <a:avLst/>
          </a:prstGeom>
          <a:noFill/>
        </p:spPr>
        <p:txBody>
          <a:bodyPr wrap="square">
            <a:spAutoFit/>
          </a:bodyPr>
          <a:lstStyle/>
          <a:p>
            <a:pPr algn="just">
              <a:lnSpc>
                <a:spcPct val="107000"/>
              </a:lnSpc>
              <a:spcBef>
                <a:spcPts val="1200"/>
              </a:spcBef>
              <a:spcAft>
                <a:spcPts val="800"/>
              </a:spcAft>
            </a:pPr>
            <a:r>
              <a:rPr lang="pl-PL" sz="2400" b="1" u="sng" kern="0" dirty="0">
                <a:effectLst/>
                <a:latin typeface="Calibri" panose="020F0502020204030204" pitchFamily="34" charset="0"/>
                <a:ea typeface="Calibri" panose="020F0502020204030204" pitchFamily="34" charset="0"/>
                <a:cs typeface="Times New Roman" panose="02020603050405020304" pitchFamily="18" charset="0"/>
              </a:rPr>
              <a:t>Zasilanie awaryjne domu jednorodzinnego z agregatu prądotwórczego</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id="{027CEFFE-A875-3563-697E-5B85C0256D15}"/>
              </a:ext>
            </a:extLst>
          </p:cNvPr>
          <p:cNvSpPr txBox="1"/>
          <p:nvPr/>
        </p:nvSpPr>
        <p:spPr>
          <a:xfrm>
            <a:off x="472998" y="1042934"/>
            <a:ext cx="11246004" cy="5021055"/>
          </a:xfrm>
          <a:prstGeom prst="rect">
            <a:avLst/>
          </a:prstGeom>
          <a:noFill/>
        </p:spPr>
        <p:txBody>
          <a:bodyPr wrap="square">
            <a:spAutoFit/>
          </a:bodyPr>
          <a:lstStyle/>
          <a:p>
            <a:pPr algn="just">
              <a:lnSpc>
                <a:spcPct val="150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Instalację elektryczną w domu można przygotować do zasilania rezerwowego poprzez np. zainstalowanie ręcznego modułowego przełącznika instalacyjnego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sieć-agregat,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który realizuje program przełączeń I-0-II, dzięki czemu możliwe jest np. podłączenie do wyjścia jednej z dwóch linii wejściowych, lub całkowite rozłączenie obwodów. Dostępne są również systemy automatycznego przełączenia zasilania na pracę z agregatu prądotwórczego. Takie rozwiązanie wymaga uzgodnienia z zakładem energetycznym. Napięcie z agregatu prądotwórczego zainstalowanego w domu jednorodzinnym  nie może wrócić do sieci energetycznej. Stanowiłoby to zagrożenie dla pracy energetyków konserwującej lub usuwającej usterki sieci zasilającej.</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285391FD-AEC6-9D6F-8C67-DAEEBE60EF9C}"/>
              </a:ext>
            </a:extLst>
          </p:cNvPr>
          <p:cNvSpPr>
            <a:spLocks noGrp="1"/>
          </p:cNvSpPr>
          <p:nvPr>
            <p:ph type="sldNum" sz="quarter" idx="12"/>
          </p:nvPr>
        </p:nvSpPr>
        <p:spPr/>
        <p:txBody>
          <a:bodyPr/>
          <a:lstStyle/>
          <a:p>
            <a:fld id="{B13EF961-FCAC-4A9A-A9A0-C51400629BF4}" type="slidenum">
              <a:rPr lang="pl-PL" smtClean="0"/>
              <a:t>88</a:t>
            </a:fld>
            <a:endParaRPr lang="pl-PL"/>
          </a:p>
        </p:txBody>
      </p:sp>
    </p:spTree>
    <p:extLst>
      <p:ext uri="{BB962C8B-B14F-4D97-AF65-F5344CB8AC3E}">
        <p14:creationId xmlns:p14="http://schemas.microsoft.com/office/powerpoint/2010/main" val="339150449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196CDE23-E359-C9D7-5FA4-C2797D7015C0}"/>
              </a:ext>
            </a:extLst>
          </p:cNvPr>
          <p:cNvPicPr>
            <a:picLocks noChangeAspect="1"/>
          </p:cNvPicPr>
          <p:nvPr/>
        </p:nvPicPr>
        <p:blipFill>
          <a:blip r:embed="rId2"/>
          <a:stretch>
            <a:fillRect/>
          </a:stretch>
        </p:blipFill>
        <p:spPr>
          <a:xfrm>
            <a:off x="1037492" y="1379101"/>
            <a:ext cx="9447885" cy="4670864"/>
          </a:xfrm>
          <a:prstGeom prst="rect">
            <a:avLst/>
          </a:prstGeom>
        </p:spPr>
      </p:pic>
      <p:sp>
        <p:nvSpPr>
          <p:cNvPr id="5" name="pole tekstowe 4">
            <a:extLst>
              <a:ext uri="{FF2B5EF4-FFF2-40B4-BE49-F238E27FC236}">
                <a16:creationId xmlns:a16="http://schemas.microsoft.com/office/drawing/2014/main" id="{D1A700D9-A24F-1BA1-70D3-51228F9A804A}"/>
              </a:ext>
            </a:extLst>
          </p:cNvPr>
          <p:cNvSpPr txBox="1"/>
          <p:nvPr/>
        </p:nvSpPr>
        <p:spPr>
          <a:xfrm>
            <a:off x="3815862" y="6356350"/>
            <a:ext cx="7004080" cy="281231"/>
          </a:xfrm>
          <a:prstGeom prst="rect">
            <a:avLst/>
          </a:prstGeom>
          <a:noFill/>
        </p:spPr>
        <p:txBody>
          <a:bodyPr wrap="square">
            <a:spAutoFit/>
          </a:bodyPr>
          <a:lstStyle/>
          <a:p>
            <a:pPr algn="r">
              <a:lnSpc>
                <a:spcPct val="107000"/>
              </a:lnSpc>
              <a:spcBef>
                <a:spcPts val="1200"/>
              </a:spcBef>
              <a:spcAft>
                <a:spcPts val="800"/>
              </a:spcAft>
            </a:pPr>
            <a:r>
              <a:rPr lang="pl-PL" sz="1200" i="1" kern="0" dirty="0">
                <a:effectLst/>
                <a:latin typeface="Calibri" panose="020F0502020204030204" pitchFamily="34" charset="0"/>
                <a:ea typeface="Calibri" panose="020F0502020204030204" pitchFamily="34" charset="0"/>
                <a:cs typeface="Times New Roman" panose="02020603050405020304" pitchFamily="18" charset="0"/>
              </a:rPr>
              <a:t>https://www.fif.com.pl/pl/przelaczniki-siec-agregat/1359-przelacznik-siec-agregat-psa-463.html</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2CB26F2F-05FE-DE37-D92C-2F4F64E2113B}"/>
              </a:ext>
            </a:extLst>
          </p:cNvPr>
          <p:cNvSpPr>
            <a:spLocks noGrp="1"/>
          </p:cNvSpPr>
          <p:nvPr>
            <p:ph type="sldNum" sz="quarter" idx="12"/>
          </p:nvPr>
        </p:nvSpPr>
        <p:spPr/>
        <p:txBody>
          <a:bodyPr/>
          <a:lstStyle/>
          <a:p>
            <a:fld id="{B13EF961-FCAC-4A9A-A9A0-C51400629BF4}" type="slidenum">
              <a:rPr lang="pl-PL" smtClean="0"/>
              <a:t>89</a:t>
            </a:fld>
            <a:endParaRPr lang="pl-PL"/>
          </a:p>
        </p:txBody>
      </p:sp>
      <p:sp>
        <p:nvSpPr>
          <p:cNvPr id="6" name="pole tekstowe 5">
            <a:extLst>
              <a:ext uri="{FF2B5EF4-FFF2-40B4-BE49-F238E27FC236}">
                <a16:creationId xmlns:a16="http://schemas.microsoft.com/office/drawing/2014/main" id="{F9691650-BE97-3E7C-8DE5-DCE83125498C}"/>
              </a:ext>
            </a:extLst>
          </p:cNvPr>
          <p:cNvSpPr txBox="1"/>
          <p:nvPr/>
        </p:nvSpPr>
        <p:spPr>
          <a:xfrm>
            <a:off x="439542" y="241720"/>
            <a:ext cx="11377320" cy="830997"/>
          </a:xfrm>
          <a:prstGeom prst="rect">
            <a:avLst/>
          </a:prstGeom>
          <a:noFill/>
        </p:spPr>
        <p:txBody>
          <a:bodyPr wrap="square">
            <a:spAutoFit/>
          </a:bodyPr>
          <a:lstStyle/>
          <a:p>
            <a:r>
              <a:rPr lang="pl-PL" sz="2400" b="1" i="1" kern="0" dirty="0">
                <a:effectLst/>
                <a:latin typeface="Calibri" panose="020F0502020204030204" pitchFamily="34" charset="0"/>
                <a:ea typeface="Calibri" panose="020F0502020204030204" pitchFamily="34" charset="0"/>
                <a:cs typeface="Times New Roman" panose="02020603050405020304" pitchFamily="18" charset="0"/>
              </a:rPr>
              <a:t>4-biegunowy ręczny przełącznik instalacyjny sieć-agregat PSA-463 marki F&amp;F Filipowski, realizujący program przełączeń 1-0-2, przystosowany do montażu w rozdzielnicach</a:t>
            </a:r>
            <a:endParaRPr lang="pl-PL" sz="2400" b="1" dirty="0"/>
          </a:p>
        </p:txBody>
      </p:sp>
    </p:spTree>
    <p:extLst>
      <p:ext uri="{BB962C8B-B14F-4D97-AF65-F5344CB8AC3E}">
        <p14:creationId xmlns:p14="http://schemas.microsoft.com/office/powerpoint/2010/main" val="6251218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1BF5F02-81AC-F2A2-0449-23ACCE6C0CFE}"/>
              </a:ext>
            </a:extLst>
          </p:cNvPr>
          <p:cNvSpPr>
            <a:spLocks noGrp="1"/>
          </p:cNvSpPr>
          <p:nvPr>
            <p:ph type="sldNum" sz="quarter" idx="12"/>
          </p:nvPr>
        </p:nvSpPr>
        <p:spPr/>
        <p:txBody>
          <a:bodyPr/>
          <a:lstStyle/>
          <a:p>
            <a:fld id="{B13EF961-FCAC-4A9A-A9A0-C51400629BF4}" type="slidenum">
              <a:rPr lang="pl-PL" smtClean="0"/>
              <a:t>90</a:t>
            </a:fld>
            <a:endParaRPr lang="pl-PL"/>
          </a:p>
        </p:txBody>
      </p:sp>
      <p:pic>
        <p:nvPicPr>
          <p:cNvPr id="4" name="Obraz 3">
            <a:extLst>
              <a:ext uri="{FF2B5EF4-FFF2-40B4-BE49-F238E27FC236}">
                <a16:creationId xmlns:a16="http://schemas.microsoft.com/office/drawing/2014/main" id="{8FB9430F-44D1-A760-D7BC-1E6A704783B1}"/>
              </a:ext>
            </a:extLst>
          </p:cNvPr>
          <p:cNvPicPr>
            <a:picLocks noChangeAspect="1"/>
          </p:cNvPicPr>
          <p:nvPr/>
        </p:nvPicPr>
        <p:blipFill>
          <a:blip r:embed="rId2"/>
          <a:stretch>
            <a:fillRect/>
          </a:stretch>
        </p:blipFill>
        <p:spPr>
          <a:xfrm>
            <a:off x="6920862" y="0"/>
            <a:ext cx="5102767" cy="6858000"/>
          </a:xfrm>
          <a:prstGeom prst="rect">
            <a:avLst/>
          </a:prstGeom>
        </p:spPr>
      </p:pic>
      <p:sp>
        <p:nvSpPr>
          <p:cNvPr id="6" name="pole tekstowe 5">
            <a:extLst>
              <a:ext uri="{FF2B5EF4-FFF2-40B4-BE49-F238E27FC236}">
                <a16:creationId xmlns:a16="http://schemas.microsoft.com/office/drawing/2014/main" id="{B9AB0B4C-2B89-4BAF-D3A7-E972A32ACAD8}"/>
              </a:ext>
            </a:extLst>
          </p:cNvPr>
          <p:cNvSpPr txBox="1"/>
          <p:nvPr/>
        </p:nvSpPr>
        <p:spPr>
          <a:xfrm>
            <a:off x="168371" y="1233073"/>
            <a:ext cx="6093068" cy="1697068"/>
          </a:xfrm>
          <a:prstGeom prst="rect">
            <a:avLst/>
          </a:prstGeom>
          <a:noFill/>
        </p:spPr>
        <p:txBody>
          <a:bodyPr wrap="square">
            <a:spAutoFit/>
          </a:bodyPr>
          <a:lstStyle/>
          <a:p>
            <a:pPr>
              <a:lnSpc>
                <a:spcPct val="150000"/>
              </a:lnSpc>
            </a:pPr>
            <a:r>
              <a:rPr lang="pl-PL" sz="2400" dirty="0"/>
              <a:t>Przykładowe prefabrykowane rozdzielnice i zestawy gniazd do montażu np. do garażu lub pomieszczeniu gospodarczym</a:t>
            </a:r>
          </a:p>
        </p:txBody>
      </p:sp>
    </p:spTree>
    <p:extLst>
      <p:ext uri="{BB962C8B-B14F-4D97-AF65-F5344CB8AC3E}">
        <p14:creationId xmlns:p14="http://schemas.microsoft.com/office/powerpoint/2010/main" val="421188292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Obraz 13" descr="Obraz zawierający bateria&#10;&#10;Opis wygenerowany automatycznie przy niskim poziomie pewności">
            <a:extLst>
              <a:ext uri="{FF2B5EF4-FFF2-40B4-BE49-F238E27FC236}">
                <a16:creationId xmlns:a16="http://schemas.microsoft.com/office/drawing/2014/main" id="{29017544-9ECD-580F-B071-B0D27D129BEC}"/>
              </a:ext>
            </a:extLst>
          </p:cNvPr>
          <p:cNvPicPr>
            <a:picLocks noChangeAspect="1"/>
          </p:cNvPicPr>
          <p:nvPr/>
        </p:nvPicPr>
        <p:blipFill>
          <a:blip r:embed="rId2"/>
          <a:stretch>
            <a:fillRect/>
          </a:stretch>
        </p:blipFill>
        <p:spPr>
          <a:xfrm>
            <a:off x="115073" y="4804749"/>
            <a:ext cx="2462757" cy="1992643"/>
          </a:xfrm>
          <a:prstGeom prst="rect">
            <a:avLst/>
          </a:prstGeom>
        </p:spPr>
      </p:pic>
      <p:sp>
        <p:nvSpPr>
          <p:cNvPr id="2" name="Symbol zastępczy numeru slajdu 1">
            <a:extLst>
              <a:ext uri="{FF2B5EF4-FFF2-40B4-BE49-F238E27FC236}">
                <a16:creationId xmlns:a16="http://schemas.microsoft.com/office/drawing/2014/main" id="{C83D3698-8E36-708A-5248-8EBB74030D2B}"/>
              </a:ext>
            </a:extLst>
          </p:cNvPr>
          <p:cNvSpPr>
            <a:spLocks noGrp="1"/>
          </p:cNvSpPr>
          <p:nvPr>
            <p:ph type="sldNum" sz="quarter" idx="12"/>
          </p:nvPr>
        </p:nvSpPr>
        <p:spPr/>
        <p:txBody>
          <a:bodyPr/>
          <a:lstStyle/>
          <a:p>
            <a:fld id="{B13EF961-FCAC-4A9A-A9A0-C51400629BF4}" type="slidenum">
              <a:rPr lang="pl-PL" smtClean="0"/>
              <a:t>91</a:t>
            </a:fld>
            <a:endParaRPr lang="pl-PL"/>
          </a:p>
        </p:txBody>
      </p:sp>
      <p:pic>
        <p:nvPicPr>
          <p:cNvPr id="4" name="Obraz 3">
            <a:extLst>
              <a:ext uri="{FF2B5EF4-FFF2-40B4-BE49-F238E27FC236}">
                <a16:creationId xmlns:a16="http://schemas.microsoft.com/office/drawing/2014/main" id="{92FE43DF-FFD8-2D18-50E1-A7FBC46147B9}"/>
              </a:ext>
            </a:extLst>
          </p:cNvPr>
          <p:cNvPicPr>
            <a:picLocks noChangeAspect="1"/>
          </p:cNvPicPr>
          <p:nvPr/>
        </p:nvPicPr>
        <p:blipFill>
          <a:blip r:embed="rId3"/>
          <a:srcRect b="3981"/>
          <a:stretch/>
        </p:blipFill>
        <p:spPr>
          <a:xfrm>
            <a:off x="8229600" y="136525"/>
            <a:ext cx="3207726" cy="4801499"/>
          </a:xfrm>
          <a:prstGeom prst="rect">
            <a:avLst/>
          </a:prstGeom>
        </p:spPr>
      </p:pic>
      <p:sp>
        <p:nvSpPr>
          <p:cNvPr id="8" name="pole tekstowe 7">
            <a:extLst>
              <a:ext uri="{FF2B5EF4-FFF2-40B4-BE49-F238E27FC236}">
                <a16:creationId xmlns:a16="http://schemas.microsoft.com/office/drawing/2014/main" id="{4DE6E354-A289-C685-54D8-53D58602F87B}"/>
              </a:ext>
            </a:extLst>
          </p:cNvPr>
          <p:cNvSpPr txBox="1"/>
          <p:nvPr/>
        </p:nvSpPr>
        <p:spPr>
          <a:xfrm>
            <a:off x="2782111" y="6133862"/>
            <a:ext cx="8680315" cy="543162"/>
          </a:xfrm>
          <a:prstGeom prst="rect">
            <a:avLst/>
          </a:prstGeom>
          <a:noFill/>
        </p:spPr>
        <p:txBody>
          <a:bodyPr wrap="square">
            <a:spAutoFit/>
          </a:bodyPr>
          <a:lstStyle/>
          <a:p>
            <a:pPr algn="just">
              <a:lnSpc>
                <a:spcPct val="107000"/>
              </a:lnSpc>
              <a:spcBef>
                <a:spcPts val="1200"/>
              </a:spcBef>
              <a:spcAft>
                <a:spcPts val="800"/>
              </a:spcAft>
            </a:pPr>
            <a:r>
              <a:rPr lang="pl-PL" sz="1400" i="1" dirty="0">
                <a:effectLst/>
                <a:latin typeface="Calibri" panose="020F0502020204030204" pitchFamily="34" charset="0"/>
                <a:ea typeface="Calibri" panose="020F0502020204030204" pitchFamily="34" charset="0"/>
                <a:cs typeface="Times New Roman" panose="02020603050405020304" pitchFamily="18" charset="0"/>
              </a:rPr>
              <a:t>https://www.fenix-polska.pl/budownictwo-ogrzewanie-zewnetrzne-przeciwoblodzeniowe-podjazdow-schodow-ramp ,https://www.danfoss.com/pl-pl/products/dhs/electric-heating/</a:t>
            </a:r>
            <a:endParaRPr lang="pl-PL"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a:extLst>
              <a:ext uri="{FF2B5EF4-FFF2-40B4-BE49-F238E27FC236}">
                <a16:creationId xmlns:a16="http://schemas.microsoft.com/office/drawing/2014/main" id="{42A87419-DA54-AA79-4A63-E67D39ACF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374" y="690298"/>
            <a:ext cx="4762500" cy="3333750"/>
          </a:xfrm>
          <a:prstGeom prst="rect">
            <a:avLst/>
          </a:prstGeom>
          <a:noFill/>
          <a:extLst>
            <a:ext uri="{909E8E84-426E-40DD-AFC4-6F175D3DCCD1}">
              <a14:hiddenFill xmlns:a14="http://schemas.microsoft.com/office/drawing/2010/main">
                <a:solidFill>
                  <a:srgbClr val="FFFFFF"/>
                </a:solidFill>
              </a14:hiddenFill>
            </a:ext>
          </a:extLst>
        </p:spPr>
      </p:pic>
      <p:sp>
        <p:nvSpPr>
          <p:cNvPr id="10" name="pole tekstowe 9">
            <a:extLst>
              <a:ext uri="{FF2B5EF4-FFF2-40B4-BE49-F238E27FC236}">
                <a16:creationId xmlns:a16="http://schemas.microsoft.com/office/drawing/2014/main" id="{2225648B-4886-3EEC-93DE-670DBBF4B287}"/>
              </a:ext>
            </a:extLst>
          </p:cNvPr>
          <p:cNvSpPr txBox="1"/>
          <p:nvPr/>
        </p:nvSpPr>
        <p:spPr>
          <a:xfrm>
            <a:off x="363706" y="384521"/>
            <a:ext cx="7865894" cy="461665"/>
          </a:xfrm>
          <a:prstGeom prst="rect">
            <a:avLst/>
          </a:prstGeom>
          <a:noFill/>
        </p:spPr>
        <p:txBody>
          <a:bodyPr wrap="square">
            <a:spAutoFit/>
          </a:bodyPr>
          <a:lstStyle/>
          <a:p>
            <a:r>
              <a:rPr lang="pl-PL" sz="2400" b="1" i="0" dirty="0">
                <a:effectLst/>
                <a:latin typeface="+mj-lt"/>
              </a:rPr>
              <a:t>Ogrzewanie przeciwoblodzeniowe podjazdów, schodów, ramp</a:t>
            </a:r>
            <a:endParaRPr lang="pl-PL" sz="2400" b="1" dirty="0">
              <a:latin typeface="+mj-lt"/>
            </a:endParaRPr>
          </a:p>
        </p:txBody>
      </p:sp>
      <p:pic>
        <p:nvPicPr>
          <p:cNvPr id="11" name="Obraz 10" descr="Obraz zawierający osoba, ubrania, dżinsy, w pomieszczeniu&#10;&#10;Opis wygenerowany automatycznie">
            <a:extLst>
              <a:ext uri="{FF2B5EF4-FFF2-40B4-BE49-F238E27FC236}">
                <a16:creationId xmlns:a16="http://schemas.microsoft.com/office/drawing/2014/main" id="{43953A76-C137-1AA3-4008-707C23AD9019}"/>
              </a:ext>
            </a:extLst>
          </p:cNvPr>
          <p:cNvPicPr>
            <a:picLocks noChangeAspect="1"/>
          </p:cNvPicPr>
          <p:nvPr/>
        </p:nvPicPr>
        <p:blipFill>
          <a:blip r:embed="rId5"/>
          <a:stretch>
            <a:fillRect/>
          </a:stretch>
        </p:blipFill>
        <p:spPr>
          <a:xfrm>
            <a:off x="5054301" y="1104899"/>
            <a:ext cx="2766737" cy="2476463"/>
          </a:xfrm>
          <a:prstGeom prst="rect">
            <a:avLst/>
          </a:prstGeom>
        </p:spPr>
      </p:pic>
      <p:sp>
        <p:nvSpPr>
          <p:cNvPr id="13" name="pole tekstowe 12">
            <a:extLst>
              <a:ext uri="{FF2B5EF4-FFF2-40B4-BE49-F238E27FC236}">
                <a16:creationId xmlns:a16="http://schemas.microsoft.com/office/drawing/2014/main" id="{E2B1B6A8-EFEA-6009-3E0C-43EBD6333CF8}"/>
              </a:ext>
            </a:extLst>
          </p:cNvPr>
          <p:cNvSpPr txBox="1"/>
          <p:nvPr/>
        </p:nvSpPr>
        <p:spPr>
          <a:xfrm>
            <a:off x="159425" y="3609382"/>
            <a:ext cx="7865894" cy="1569660"/>
          </a:xfrm>
          <a:prstGeom prst="rect">
            <a:avLst/>
          </a:prstGeom>
          <a:noFill/>
        </p:spPr>
        <p:txBody>
          <a:bodyPr wrap="square">
            <a:spAutoFit/>
          </a:bodyPr>
          <a:lstStyle/>
          <a:p>
            <a:r>
              <a:rPr lang="pl-PL" sz="2400" dirty="0">
                <a:effectLst/>
                <a:latin typeface="Calibri" panose="020F0502020204030204" pitchFamily="34" charset="0"/>
                <a:ea typeface="Calibri" panose="020F0502020204030204" pitchFamily="34" charset="0"/>
                <a:cs typeface="Times New Roman" panose="02020603050405020304" pitchFamily="18" charset="0"/>
              </a:rPr>
              <a:t>Cienkie maty grzejne są produkowane jako gotowe części grzejne o określonej powierzchni (tj. 0,5, 1, 1,5...12 m²) wraz z kablem zasilającym (przewód doprowadzający) i hermetycznie zamkniętymi połączeniami.</a:t>
            </a:r>
            <a:endParaRPr lang="pl-PL" sz="2400" dirty="0"/>
          </a:p>
        </p:txBody>
      </p:sp>
    </p:spTree>
    <p:extLst>
      <p:ext uri="{BB962C8B-B14F-4D97-AF65-F5344CB8AC3E}">
        <p14:creationId xmlns:p14="http://schemas.microsoft.com/office/powerpoint/2010/main" val="268581112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ytuł 3">
            <a:extLst>
              <a:ext uri="{FF2B5EF4-FFF2-40B4-BE49-F238E27FC236}">
                <a16:creationId xmlns:a16="http://schemas.microsoft.com/office/drawing/2014/main" id="{ACF99426-DB82-6307-3CCC-7DA985A8E842}"/>
              </a:ext>
            </a:extLst>
          </p:cNvPr>
          <p:cNvSpPr>
            <a:spLocks noGrp="1"/>
          </p:cNvSpPr>
          <p:nvPr>
            <p:ph type="title"/>
          </p:nvPr>
        </p:nvSpPr>
        <p:spPr>
          <a:xfrm>
            <a:off x="682693" y="739302"/>
            <a:ext cx="5413307" cy="5542435"/>
          </a:xfrm>
        </p:spPr>
        <p:txBody>
          <a:bodyPr>
            <a:normAutofit fontScale="90000"/>
          </a:bodyPr>
          <a:lstStyle/>
          <a:p>
            <a:r>
              <a:rPr lang="pl-PL" b="1" kern="100" dirty="0">
                <a:latin typeface="Calibri" panose="020F0502020204030204" pitchFamily="34" charset="0"/>
                <a:ea typeface="Calibri" panose="020F0502020204030204" pitchFamily="34" charset="0"/>
                <a:cs typeface="Times New Roman" panose="02020603050405020304" pitchFamily="18" charset="0"/>
              </a:rPr>
              <a:t>III </a:t>
            </a:r>
            <a:br>
              <a:rPr lang="pl-PL" b="1" kern="100" dirty="0">
                <a:latin typeface="Calibri" panose="020F0502020204030204" pitchFamily="34" charset="0"/>
                <a:ea typeface="Calibri" panose="020F0502020204030204" pitchFamily="34" charset="0"/>
                <a:cs typeface="Times New Roman" panose="02020603050405020304" pitchFamily="18" charset="0"/>
              </a:rPr>
            </a:br>
            <a:br>
              <a:rPr lang="pl-PL" kern="100" dirty="0">
                <a:latin typeface="Calibri" panose="020F0502020204030204" pitchFamily="34" charset="0"/>
                <a:ea typeface="Calibri" panose="020F0502020204030204" pitchFamily="34" charset="0"/>
                <a:cs typeface="Times New Roman" panose="02020603050405020304" pitchFamily="18" charset="0"/>
              </a:rPr>
            </a:br>
            <a:r>
              <a:rPr lang="pl-PL" sz="5300" b="1" kern="100" dirty="0">
                <a:latin typeface="Calibri" panose="020F0502020204030204" pitchFamily="34" charset="0"/>
                <a:ea typeface="Calibri" panose="020F0502020204030204" pitchFamily="34" charset="0"/>
                <a:cs typeface="Times New Roman" panose="02020603050405020304" pitchFamily="18" charset="0"/>
              </a:rPr>
              <a:t>Instalacje elektroenergetyczne w budynkach i obiektach budowlanych </a:t>
            </a:r>
            <a:br>
              <a:rPr lang="pl-PL" kern="100" dirty="0">
                <a:latin typeface="Calibri" panose="020F0502020204030204" pitchFamily="34" charset="0"/>
                <a:ea typeface="Calibri" panose="020F0502020204030204" pitchFamily="34" charset="0"/>
                <a:cs typeface="Times New Roman" panose="02020603050405020304" pitchFamily="18" charset="0"/>
              </a:rPr>
            </a:br>
            <a:endParaRPr lang="pl-PL" dirty="0"/>
          </a:p>
        </p:txBody>
      </p:sp>
      <p:sp>
        <p:nvSpPr>
          <p:cNvPr id="2" name="Symbol zastępczy numeru slajdu 1">
            <a:extLst>
              <a:ext uri="{FF2B5EF4-FFF2-40B4-BE49-F238E27FC236}">
                <a16:creationId xmlns:a16="http://schemas.microsoft.com/office/drawing/2014/main" id="{E54EF3F1-5147-C0EF-2E5E-ADDF26B4C7B6}"/>
              </a:ext>
            </a:extLst>
          </p:cNvPr>
          <p:cNvSpPr>
            <a:spLocks noGrp="1"/>
          </p:cNvSpPr>
          <p:nvPr>
            <p:ph type="sldNum" sz="quarter" idx="12"/>
          </p:nvPr>
        </p:nvSpPr>
        <p:spPr/>
        <p:txBody>
          <a:bodyPr/>
          <a:lstStyle/>
          <a:p>
            <a:fld id="{B13EF961-FCAC-4A9A-A9A0-C51400629BF4}" type="slidenum">
              <a:rPr lang="pl-PL" smtClean="0"/>
              <a:t>92</a:t>
            </a:fld>
            <a:endParaRPr lang="pl-PL"/>
          </a:p>
        </p:txBody>
      </p:sp>
      <p:pic>
        <p:nvPicPr>
          <p:cNvPr id="5" name="Obraz 4">
            <a:extLst>
              <a:ext uri="{FF2B5EF4-FFF2-40B4-BE49-F238E27FC236}">
                <a16:creationId xmlns:a16="http://schemas.microsoft.com/office/drawing/2014/main" id="{75B34A82-6978-4EA9-C431-5450C6853D00}"/>
              </a:ext>
            </a:extLst>
          </p:cNvPr>
          <p:cNvPicPr>
            <a:picLocks noChangeAspect="1"/>
          </p:cNvPicPr>
          <p:nvPr/>
        </p:nvPicPr>
        <p:blipFill>
          <a:blip r:embed="rId2"/>
          <a:stretch>
            <a:fillRect/>
          </a:stretch>
        </p:blipFill>
        <p:spPr>
          <a:xfrm>
            <a:off x="6910460" y="0"/>
            <a:ext cx="5281540" cy="6858000"/>
          </a:xfrm>
          <a:prstGeom prst="rect">
            <a:avLst/>
          </a:prstGeom>
        </p:spPr>
      </p:pic>
    </p:spTree>
    <p:extLst>
      <p:ext uri="{BB962C8B-B14F-4D97-AF65-F5344CB8AC3E}">
        <p14:creationId xmlns:p14="http://schemas.microsoft.com/office/powerpoint/2010/main" val="244749449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 name="PlaceHolder 1"/>
          <p:cNvSpPr>
            <a:spLocks noGrp="1"/>
          </p:cNvSpPr>
          <p:nvPr>
            <p:ph/>
          </p:nvPr>
        </p:nvSpPr>
        <p:spPr>
          <a:xfrm>
            <a:off x="687600" y="1109520"/>
            <a:ext cx="10816200" cy="4638600"/>
          </a:xfrm>
          <a:prstGeom prst="rect">
            <a:avLst/>
          </a:prstGeom>
          <a:noFill/>
          <a:ln w="0">
            <a:noFill/>
          </a:ln>
        </p:spPr>
        <p:txBody>
          <a:bodyPr lIns="91440" tIns="45720" rIns="91440" bIns="45720" anchor="t">
            <a:normAutofit/>
          </a:bodyPr>
          <a:lstStyle/>
          <a:p>
            <a:pPr indent="0" algn="ctr" defTabSz="914400">
              <a:lnSpc>
                <a:spcPct val="90000"/>
              </a:lnSpc>
              <a:spcBef>
                <a:spcPts val="1001"/>
              </a:spcBef>
              <a:buNone/>
              <a:tabLst>
                <a:tab pos="0" algn="l"/>
              </a:tabLst>
            </a:pPr>
            <a:r>
              <a:rPr lang="pl-PL" sz="2800" b="1" strike="noStrike" spc="-1" dirty="0">
                <a:solidFill>
                  <a:schemeClr val="dk1"/>
                </a:solidFill>
                <a:latin typeface="Calibri"/>
              </a:rPr>
              <a:t>Podział instalacji elektrycznych ze względu na rodzaj obiektów budowlanych:</a:t>
            </a:r>
            <a:endParaRPr lang="pl-PL" sz="2800" b="0" strike="noStrike" spc="-1" dirty="0">
              <a:solidFill>
                <a:schemeClr val="dk1"/>
              </a:solidFill>
              <a:latin typeface="Calibri"/>
            </a:endParaRPr>
          </a:p>
          <a:p>
            <a:pPr indent="0" algn="ctr" defTabSz="914400">
              <a:lnSpc>
                <a:spcPct val="90000"/>
              </a:lnSpc>
              <a:spcBef>
                <a:spcPts val="1001"/>
              </a:spcBef>
              <a:buNone/>
              <a:tabLst>
                <a:tab pos="0" algn="l"/>
              </a:tabLst>
            </a:pPr>
            <a:endParaRPr lang="pl-PL" sz="1000" b="0" strike="noStrike" spc="-1" dirty="0">
              <a:solidFill>
                <a:schemeClr val="dk1"/>
              </a:solidFill>
              <a:latin typeface="Calibri"/>
            </a:endParaRPr>
          </a:p>
          <a:p>
            <a:pPr marL="228600" indent="-228600" defTabSz="914400">
              <a:lnSpc>
                <a:spcPct val="90000"/>
              </a:lnSpc>
              <a:spcBef>
                <a:spcPts val="1001"/>
              </a:spcBef>
              <a:buClr>
                <a:srgbClr val="000000"/>
              </a:buClr>
              <a:buFont typeface="Arial"/>
              <a:buChar char="•"/>
              <a:tabLst>
                <a:tab pos="0" algn="l"/>
              </a:tabLst>
            </a:pPr>
            <a:r>
              <a:rPr lang="pl-PL" sz="2400" b="1" strike="noStrike" spc="-1" dirty="0">
                <a:solidFill>
                  <a:schemeClr val="dk1"/>
                </a:solidFill>
                <a:latin typeface="Calibri"/>
              </a:rPr>
              <a:t>Instalacje elektryczne w budownictwie mieszkaniowym</a:t>
            </a:r>
            <a:r>
              <a:rPr lang="pl-PL" sz="2400" b="0" strike="noStrike" spc="-1" dirty="0">
                <a:solidFill>
                  <a:schemeClr val="dk1"/>
                </a:solidFill>
                <a:latin typeface="Calibri"/>
              </a:rPr>
              <a:t>,</a:t>
            </a:r>
          </a:p>
          <a:p>
            <a:pPr marL="685800" lvl="1" indent="-228600" defTabSz="914400">
              <a:lnSpc>
                <a:spcPct val="90000"/>
              </a:lnSpc>
              <a:spcBef>
                <a:spcPts val="499"/>
              </a:spcBef>
              <a:buClr>
                <a:srgbClr val="000000"/>
              </a:buClr>
              <a:buFont typeface="Arial"/>
              <a:buChar char="•"/>
              <a:tabLst>
                <a:tab pos="0" algn="l"/>
              </a:tabLst>
            </a:pPr>
            <a:r>
              <a:rPr lang="pl-PL" sz="2000" b="0" strike="noStrike" spc="-1" dirty="0">
                <a:solidFill>
                  <a:schemeClr val="dk1"/>
                </a:solidFill>
                <a:latin typeface="Calibri"/>
              </a:rPr>
              <a:t>instalacje w wielorodzinnym budownictwie mieszkaniowym, </a:t>
            </a:r>
          </a:p>
          <a:p>
            <a:pPr marL="685800" lvl="1" indent="-228600" defTabSz="914400">
              <a:lnSpc>
                <a:spcPct val="90000"/>
              </a:lnSpc>
              <a:spcBef>
                <a:spcPts val="499"/>
              </a:spcBef>
              <a:buClr>
                <a:srgbClr val="000000"/>
              </a:buClr>
              <a:buFont typeface="Arial"/>
              <a:buChar char="•"/>
              <a:tabLst>
                <a:tab pos="0" algn="l"/>
              </a:tabLst>
            </a:pPr>
            <a:r>
              <a:rPr lang="pl-PL" sz="2000" b="0" strike="noStrike" spc="-1" dirty="0">
                <a:solidFill>
                  <a:schemeClr val="dk1"/>
                </a:solidFill>
                <a:latin typeface="Calibri"/>
              </a:rPr>
              <a:t>instalacje w jednorodzinnym budownictwie mieszkaniowym.</a:t>
            </a:r>
          </a:p>
          <a:p>
            <a:pPr marL="228600" indent="-228600" defTabSz="914400">
              <a:lnSpc>
                <a:spcPct val="90000"/>
              </a:lnSpc>
              <a:spcBef>
                <a:spcPts val="1001"/>
              </a:spcBef>
              <a:buClr>
                <a:srgbClr val="000000"/>
              </a:buClr>
              <a:buFont typeface="Arial"/>
              <a:buChar char="•"/>
              <a:tabLst>
                <a:tab pos="0" algn="l"/>
              </a:tabLst>
            </a:pPr>
            <a:r>
              <a:rPr lang="pl-PL" sz="2400" b="1" strike="noStrike" spc="-1" dirty="0">
                <a:solidFill>
                  <a:schemeClr val="dk1"/>
                </a:solidFill>
                <a:latin typeface="Calibri"/>
              </a:rPr>
              <a:t>Instalacje elektryczne w budownictwie ogólnym,- instalacje w budownictwie towarzyszącym (sklepy, szkoły, przedszkola itp.), </a:t>
            </a:r>
            <a:endParaRPr lang="pl-PL" sz="2400" b="0" strike="noStrike" spc="-1" dirty="0">
              <a:solidFill>
                <a:schemeClr val="dk1"/>
              </a:solidFill>
              <a:latin typeface="Calibri"/>
            </a:endParaRPr>
          </a:p>
          <a:p>
            <a:pPr marL="685800" lvl="1" indent="-228600" defTabSz="914400">
              <a:lnSpc>
                <a:spcPct val="90000"/>
              </a:lnSpc>
              <a:spcBef>
                <a:spcPts val="499"/>
              </a:spcBef>
              <a:buClr>
                <a:srgbClr val="000000"/>
              </a:buClr>
              <a:buFont typeface="Arial"/>
              <a:buChar char="•"/>
              <a:tabLst>
                <a:tab pos="0" algn="l"/>
              </a:tabLst>
            </a:pPr>
            <a:r>
              <a:rPr lang="pl-PL" sz="2000" b="0" strike="noStrike" spc="-1" dirty="0">
                <a:solidFill>
                  <a:schemeClr val="dk1"/>
                </a:solidFill>
                <a:latin typeface="Calibri"/>
              </a:rPr>
              <a:t>instalacje w obiektach użyteczności publicznej (domy towarowe, służba zdrowia, banki, biura, kina, teatry),</a:t>
            </a:r>
          </a:p>
          <a:p>
            <a:pPr marL="685800" lvl="1" indent="-228600" defTabSz="914400">
              <a:lnSpc>
                <a:spcPct val="90000"/>
              </a:lnSpc>
              <a:spcBef>
                <a:spcPts val="499"/>
              </a:spcBef>
              <a:buClr>
                <a:srgbClr val="000000"/>
              </a:buClr>
              <a:buFont typeface="Arial"/>
              <a:buChar char="•"/>
              <a:tabLst>
                <a:tab pos="0" algn="l"/>
              </a:tabLst>
            </a:pPr>
            <a:r>
              <a:rPr lang="pl-PL" sz="2000" b="0" strike="noStrike" spc="-1" dirty="0">
                <a:solidFill>
                  <a:schemeClr val="dk1"/>
                </a:solidFill>
                <a:latin typeface="Calibri"/>
              </a:rPr>
              <a:t>instalacje w innych, niewymienionych pomieszczeniach o zbliżonym przeznaczeniu.</a:t>
            </a:r>
          </a:p>
          <a:p>
            <a:pPr marL="228600" indent="-228600" defTabSz="914400">
              <a:lnSpc>
                <a:spcPct val="90000"/>
              </a:lnSpc>
              <a:spcBef>
                <a:spcPts val="1001"/>
              </a:spcBef>
              <a:buClr>
                <a:srgbClr val="000000"/>
              </a:buClr>
              <a:buFont typeface="Arial"/>
              <a:buChar char="•"/>
              <a:tabLst>
                <a:tab pos="0" algn="l"/>
              </a:tabLst>
            </a:pPr>
            <a:r>
              <a:rPr lang="pl-PL" sz="2400" b="1" strike="noStrike" spc="-1" dirty="0">
                <a:solidFill>
                  <a:schemeClr val="dk1"/>
                </a:solidFill>
                <a:latin typeface="Calibri"/>
              </a:rPr>
              <a:t>Instalacje elektryczne w budownictwie przemysłowym.</a:t>
            </a:r>
            <a:endParaRPr lang="pl-PL" sz="2400" b="0" strike="noStrike" spc="-1" dirty="0">
              <a:solidFill>
                <a:schemeClr val="dk1"/>
              </a:solidFill>
              <a:latin typeface="Calibri"/>
            </a:endParaRP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AF5B2FE-C706-162C-8BB1-D7C9B7843D06}"/>
              </a:ext>
            </a:extLst>
          </p:cNvPr>
          <p:cNvSpPr>
            <a:spLocks noGrp="1"/>
          </p:cNvSpPr>
          <p:nvPr>
            <p:ph type="sldNum" sz="quarter" idx="12"/>
          </p:nvPr>
        </p:nvSpPr>
        <p:spPr/>
        <p:txBody>
          <a:bodyPr/>
          <a:lstStyle/>
          <a:p>
            <a:fld id="{B13EF961-FCAC-4A9A-A9A0-C51400629BF4}" type="slidenum">
              <a:rPr lang="pl-PL" smtClean="0"/>
              <a:t>94</a:t>
            </a:fld>
            <a:endParaRPr lang="pl-PL"/>
          </a:p>
        </p:txBody>
      </p:sp>
      <p:sp>
        <p:nvSpPr>
          <p:cNvPr id="4" name="pole tekstowe 3">
            <a:extLst>
              <a:ext uri="{FF2B5EF4-FFF2-40B4-BE49-F238E27FC236}">
                <a16:creationId xmlns:a16="http://schemas.microsoft.com/office/drawing/2014/main" id="{0244713D-5074-C323-585E-D78C07D9203D}"/>
              </a:ext>
            </a:extLst>
          </p:cNvPr>
          <p:cNvSpPr txBox="1"/>
          <p:nvPr/>
        </p:nvSpPr>
        <p:spPr>
          <a:xfrm>
            <a:off x="491374" y="136525"/>
            <a:ext cx="11531600" cy="6683048"/>
          </a:xfrm>
          <a:prstGeom prst="rect">
            <a:avLst/>
          </a:prstGeom>
          <a:noFill/>
        </p:spPr>
        <p:txBody>
          <a:bodyPr wrap="square">
            <a:spAutoFit/>
          </a:bodyPr>
          <a:lstStyle/>
          <a:p>
            <a:pPr>
              <a:lnSpc>
                <a:spcPct val="150000"/>
              </a:lnSpc>
              <a:buNone/>
            </a:pPr>
            <a:r>
              <a:rPr lang="pl-PL" sz="2400" b="1" dirty="0"/>
              <a:t>Znaczenie przewodów elektrycznych</a:t>
            </a:r>
          </a:p>
          <a:p>
            <a:pPr>
              <a:lnSpc>
                <a:spcPct val="150000"/>
              </a:lnSpc>
              <a:buNone/>
            </a:pPr>
            <a:r>
              <a:rPr lang="pl-PL" sz="2400" dirty="0"/>
              <a:t>Przewody elektryczne są podstawowym elementem instalacji elektrycznych niskiego napięcia.</a:t>
            </a:r>
            <a:br>
              <a:rPr lang="pl-PL" sz="2400" dirty="0"/>
            </a:br>
            <a:r>
              <a:rPr lang="pl-PL" sz="2400" dirty="0"/>
              <a:t>Ich właściwy dobór zapewnia:</a:t>
            </a:r>
          </a:p>
          <a:p>
            <a:pPr marL="800100" lvl="1" indent="-342900">
              <a:lnSpc>
                <a:spcPct val="150000"/>
              </a:lnSpc>
              <a:buFont typeface="Arial" panose="020B0604020202020204" pitchFamily="34" charset="0"/>
              <a:buChar char="•"/>
            </a:pPr>
            <a:r>
              <a:rPr lang="pl-PL" sz="2400" dirty="0"/>
              <a:t>długotrwałą i bezawaryjną eksploatację,</a:t>
            </a:r>
          </a:p>
          <a:p>
            <a:pPr marL="800100" lvl="1" indent="-342900">
              <a:lnSpc>
                <a:spcPct val="150000"/>
              </a:lnSpc>
              <a:buFont typeface="Arial" panose="020B0604020202020204" pitchFamily="34" charset="0"/>
              <a:buChar char="•"/>
            </a:pPr>
            <a:r>
              <a:rPr lang="pl-PL" sz="2400" dirty="0"/>
              <a:t>bezpieczeństwo użytkowników instalacji,</a:t>
            </a:r>
          </a:p>
          <a:p>
            <a:pPr marL="800100" lvl="1" indent="-342900">
              <a:lnSpc>
                <a:spcPct val="150000"/>
              </a:lnSpc>
              <a:buFont typeface="Arial" panose="020B0604020202020204" pitchFamily="34" charset="0"/>
              <a:buChar char="•"/>
            </a:pPr>
            <a:r>
              <a:rPr lang="pl-PL" sz="2400" dirty="0"/>
              <a:t>ochronę przeciwpożarową budynku, w którym pracują.</a:t>
            </a:r>
          </a:p>
          <a:p>
            <a:pPr>
              <a:lnSpc>
                <a:spcPct val="150000"/>
              </a:lnSpc>
            </a:pPr>
            <a:r>
              <a:rPr lang="pl-PL" sz="2400" dirty="0"/>
              <a:t>Nieprawidłowy </a:t>
            </a:r>
            <a:r>
              <a:rPr lang="pl-PL" sz="2400" b="1" dirty="0"/>
              <a:t>dobór przewodów </a:t>
            </a:r>
            <a:r>
              <a:rPr lang="pl-PL" sz="2400" dirty="0"/>
              <a:t>oraz ich zabezpieczeń może skutkować:</a:t>
            </a:r>
          </a:p>
          <a:p>
            <a:pPr marL="800100" lvl="1" indent="-342900">
              <a:lnSpc>
                <a:spcPct val="150000"/>
              </a:lnSpc>
              <a:buFont typeface="Arial" panose="020B0604020202020204" pitchFamily="34" charset="0"/>
              <a:buChar char="•"/>
            </a:pPr>
            <a:r>
              <a:rPr lang="pl-PL" sz="2400" dirty="0"/>
              <a:t>nadmiernym nagrzewaniem się przewodów, </a:t>
            </a:r>
          </a:p>
          <a:p>
            <a:pPr marL="800100" lvl="1" indent="-342900">
              <a:lnSpc>
                <a:spcPct val="150000"/>
              </a:lnSpc>
              <a:buFont typeface="Arial" panose="020B0604020202020204" pitchFamily="34" charset="0"/>
              <a:buChar char="•"/>
            </a:pPr>
            <a:r>
              <a:rPr lang="pl-PL" sz="2400" dirty="0"/>
              <a:t>przedwczesnym starzeniem się izolacji,</a:t>
            </a:r>
          </a:p>
          <a:p>
            <a:pPr marL="800100" lvl="1" indent="-342900">
              <a:lnSpc>
                <a:spcPct val="150000"/>
              </a:lnSpc>
              <a:buFont typeface="Arial" panose="020B0604020202020204" pitchFamily="34" charset="0"/>
              <a:buChar char="•"/>
            </a:pPr>
            <a:r>
              <a:rPr lang="pl-PL" sz="2400" dirty="0"/>
              <a:t>nieprawidłową pracą odbiorników,</a:t>
            </a:r>
          </a:p>
          <a:p>
            <a:pPr marL="800100" lvl="1" indent="-342900">
              <a:lnSpc>
                <a:spcPct val="150000"/>
              </a:lnSpc>
              <a:buFont typeface="Arial" panose="020B0604020202020204" pitchFamily="34" charset="0"/>
              <a:buChar char="•"/>
            </a:pPr>
            <a:r>
              <a:rPr lang="pl-PL" sz="2400" dirty="0"/>
              <a:t>zwiększoną awaryjnością instalacji.</a:t>
            </a:r>
          </a:p>
        </p:txBody>
      </p:sp>
    </p:spTree>
    <p:extLst>
      <p:ext uri="{BB962C8B-B14F-4D97-AF65-F5344CB8AC3E}">
        <p14:creationId xmlns:p14="http://schemas.microsoft.com/office/powerpoint/2010/main" val="396242632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6CE093C-9948-7879-27EA-D50A2143BECC}"/>
              </a:ext>
            </a:extLst>
          </p:cNvPr>
          <p:cNvSpPr>
            <a:spLocks noGrp="1"/>
          </p:cNvSpPr>
          <p:nvPr>
            <p:ph type="sldNum" sz="quarter" idx="12"/>
          </p:nvPr>
        </p:nvSpPr>
        <p:spPr/>
        <p:txBody>
          <a:bodyPr/>
          <a:lstStyle/>
          <a:p>
            <a:fld id="{B13EF961-FCAC-4A9A-A9A0-C51400629BF4}" type="slidenum">
              <a:rPr lang="pl-PL" smtClean="0"/>
              <a:t>95</a:t>
            </a:fld>
            <a:endParaRPr lang="pl-PL"/>
          </a:p>
        </p:txBody>
      </p:sp>
      <p:pic>
        <p:nvPicPr>
          <p:cNvPr id="5" name="Obraz 4">
            <a:extLst>
              <a:ext uri="{FF2B5EF4-FFF2-40B4-BE49-F238E27FC236}">
                <a16:creationId xmlns:a16="http://schemas.microsoft.com/office/drawing/2014/main" id="{6099618E-761E-A8A4-9B7C-2C0D1FE2B1A4}"/>
              </a:ext>
            </a:extLst>
          </p:cNvPr>
          <p:cNvPicPr>
            <a:picLocks noChangeAspect="1"/>
          </p:cNvPicPr>
          <p:nvPr/>
        </p:nvPicPr>
        <p:blipFill>
          <a:blip r:embed="rId2"/>
          <a:stretch>
            <a:fillRect/>
          </a:stretch>
        </p:blipFill>
        <p:spPr>
          <a:xfrm>
            <a:off x="0" y="18935"/>
            <a:ext cx="3867462" cy="6858000"/>
          </a:xfrm>
          <a:prstGeom prst="rect">
            <a:avLst/>
          </a:prstGeom>
        </p:spPr>
      </p:pic>
      <p:pic>
        <p:nvPicPr>
          <p:cNvPr id="3" name="Obraz 2">
            <a:extLst>
              <a:ext uri="{FF2B5EF4-FFF2-40B4-BE49-F238E27FC236}">
                <a16:creationId xmlns:a16="http://schemas.microsoft.com/office/drawing/2014/main" id="{5F26219A-36FA-6044-B381-65175EFC9E3E}"/>
              </a:ext>
            </a:extLst>
          </p:cNvPr>
          <p:cNvPicPr>
            <a:picLocks noChangeAspect="1"/>
          </p:cNvPicPr>
          <p:nvPr/>
        </p:nvPicPr>
        <p:blipFill>
          <a:blip r:embed="rId3"/>
          <a:stretch>
            <a:fillRect/>
          </a:stretch>
        </p:blipFill>
        <p:spPr>
          <a:xfrm>
            <a:off x="4032001" y="3431816"/>
            <a:ext cx="4414059" cy="3445119"/>
          </a:xfrm>
          <a:prstGeom prst="rect">
            <a:avLst/>
          </a:prstGeom>
        </p:spPr>
      </p:pic>
      <p:pic>
        <p:nvPicPr>
          <p:cNvPr id="4" name="Obraz 3">
            <a:extLst>
              <a:ext uri="{FF2B5EF4-FFF2-40B4-BE49-F238E27FC236}">
                <a16:creationId xmlns:a16="http://schemas.microsoft.com/office/drawing/2014/main" id="{2C33AD31-A39B-9036-8BE9-1579DF833759}"/>
              </a:ext>
            </a:extLst>
          </p:cNvPr>
          <p:cNvPicPr>
            <a:picLocks noChangeAspect="1"/>
          </p:cNvPicPr>
          <p:nvPr/>
        </p:nvPicPr>
        <p:blipFill>
          <a:blip r:embed="rId4"/>
          <a:stretch>
            <a:fillRect/>
          </a:stretch>
        </p:blipFill>
        <p:spPr>
          <a:xfrm>
            <a:off x="5486400" y="136525"/>
            <a:ext cx="6553512" cy="3665995"/>
          </a:xfrm>
          <a:prstGeom prst="rect">
            <a:avLst/>
          </a:prstGeom>
        </p:spPr>
      </p:pic>
    </p:spTree>
    <p:extLst>
      <p:ext uri="{BB962C8B-B14F-4D97-AF65-F5344CB8AC3E}">
        <p14:creationId xmlns:p14="http://schemas.microsoft.com/office/powerpoint/2010/main" val="325583240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2BBD86A-0067-4A7E-C35E-CDC1743A6EC6}"/>
              </a:ext>
            </a:extLst>
          </p:cNvPr>
          <p:cNvSpPr>
            <a:spLocks noGrp="1"/>
          </p:cNvSpPr>
          <p:nvPr>
            <p:ph type="sldNum" sz="quarter" idx="12"/>
          </p:nvPr>
        </p:nvSpPr>
        <p:spPr/>
        <p:txBody>
          <a:bodyPr/>
          <a:lstStyle/>
          <a:p>
            <a:fld id="{B13EF961-FCAC-4A9A-A9A0-C51400629BF4}" type="slidenum">
              <a:rPr lang="pl-PL" smtClean="0"/>
              <a:t>96</a:t>
            </a:fld>
            <a:endParaRPr lang="pl-PL"/>
          </a:p>
        </p:txBody>
      </p:sp>
      <p:sp>
        <p:nvSpPr>
          <p:cNvPr id="4" name="pole tekstowe 3">
            <a:extLst>
              <a:ext uri="{FF2B5EF4-FFF2-40B4-BE49-F238E27FC236}">
                <a16:creationId xmlns:a16="http://schemas.microsoft.com/office/drawing/2014/main" id="{9E4EBA60-F00F-0631-8DBE-6027C47DDE2C}"/>
              </a:ext>
            </a:extLst>
          </p:cNvPr>
          <p:cNvSpPr txBox="1"/>
          <p:nvPr/>
        </p:nvSpPr>
        <p:spPr>
          <a:xfrm>
            <a:off x="448888" y="399012"/>
            <a:ext cx="11504814" cy="6129050"/>
          </a:xfrm>
          <a:prstGeom prst="rect">
            <a:avLst/>
          </a:prstGeom>
          <a:noFill/>
        </p:spPr>
        <p:txBody>
          <a:bodyPr wrap="square">
            <a:spAutoFit/>
          </a:bodyPr>
          <a:lstStyle/>
          <a:p>
            <a:pPr>
              <a:lnSpc>
                <a:spcPct val="150000"/>
              </a:lnSpc>
              <a:buNone/>
            </a:pPr>
            <a:r>
              <a:rPr lang="pl-PL" sz="2400" dirty="0"/>
              <a:t>Konsekwencje </a:t>
            </a:r>
            <a:r>
              <a:rPr lang="pl-PL" sz="2400" u="sng" dirty="0"/>
              <a:t>nieprawidłowego doboru </a:t>
            </a:r>
            <a:r>
              <a:rPr lang="pl-PL" sz="2400" dirty="0"/>
              <a:t>okablowania mogą prowadzić do poważnych zagrożeń:</a:t>
            </a:r>
          </a:p>
          <a:p>
            <a:pPr marL="800100" lvl="1" indent="-342900">
              <a:lnSpc>
                <a:spcPct val="150000"/>
              </a:lnSpc>
              <a:buFont typeface="Arial" panose="020B0604020202020204" pitchFamily="34" charset="0"/>
              <a:buChar char="•"/>
            </a:pPr>
            <a:r>
              <a:rPr lang="pl-PL" sz="2400" dirty="0"/>
              <a:t>zwarć w instalacji,</a:t>
            </a:r>
          </a:p>
          <a:p>
            <a:pPr marL="800100" lvl="1" indent="-342900">
              <a:lnSpc>
                <a:spcPct val="150000"/>
              </a:lnSpc>
              <a:buFont typeface="Arial" panose="020B0604020202020204" pitchFamily="34" charset="0"/>
              <a:buChar char="•"/>
            </a:pPr>
            <a:r>
              <a:rPr lang="pl-PL" sz="2400" dirty="0"/>
              <a:t>uszkodzenia odbiorników,</a:t>
            </a:r>
          </a:p>
          <a:p>
            <a:pPr marL="800100" lvl="1" indent="-342900">
              <a:lnSpc>
                <a:spcPct val="150000"/>
              </a:lnSpc>
              <a:buFont typeface="Arial" panose="020B0604020202020204" pitchFamily="34" charset="0"/>
              <a:buChar char="•"/>
            </a:pPr>
            <a:r>
              <a:rPr lang="pl-PL" sz="2400" dirty="0"/>
              <a:t>pożarów,</a:t>
            </a:r>
          </a:p>
          <a:p>
            <a:pPr marL="800100" lvl="1" indent="-342900">
              <a:lnSpc>
                <a:spcPct val="150000"/>
              </a:lnSpc>
              <a:buFont typeface="Arial" panose="020B0604020202020204" pitchFamily="34" charset="0"/>
              <a:buChar char="•"/>
            </a:pPr>
            <a:r>
              <a:rPr lang="pl-PL" sz="2400" dirty="0"/>
              <a:t>porażeń elektrycznych.</a:t>
            </a:r>
          </a:p>
          <a:p>
            <a:pPr>
              <a:lnSpc>
                <a:spcPct val="150000"/>
              </a:lnSpc>
            </a:pPr>
            <a:r>
              <a:rPr lang="pl-PL" sz="2400" dirty="0"/>
              <a:t>Dlatego tak istotne jest stosowanie się do obowiązujących norm i zasad przy projektowaniu i wykonawstwie instalacji.</a:t>
            </a:r>
          </a:p>
          <a:p>
            <a:pPr>
              <a:lnSpc>
                <a:spcPct val="150000"/>
              </a:lnSpc>
            </a:pPr>
            <a:r>
              <a:rPr lang="pl-PL" sz="2400" dirty="0"/>
              <a:t>Podczas doboru przekroju przewodów korzystamy z normy: </a:t>
            </a:r>
            <a:r>
              <a:rPr lang="pl-PL" sz="2400" u="sng" dirty="0"/>
              <a:t>PN-IEC 60364-5-523:2001 </a:t>
            </a:r>
            <a:r>
              <a:rPr lang="pl-PL" sz="2400" b="1" dirty="0"/>
              <a:t>Instalacje elektryczne w obiektach budowlanych. Dobór i montaż wyposażenia elektrycznego. Obciążalność prądowa długotrwała przewodów.</a:t>
            </a:r>
          </a:p>
        </p:txBody>
      </p:sp>
    </p:spTree>
    <p:extLst>
      <p:ext uri="{BB962C8B-B14F-4D97-AF65-F5344CB8AC3E}">
        <p14:creationId xmlns:p14="http://schemas.microsoft.com/office/powerpoint/2010/main" val="160617952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FFE1F788-C197-B599-B454-0FC172494E5D}"/>
              </a:ext>
            </a:extLst>
          </p:cNvPr>
          <p:cNvSpPr>
            <a:spLocks noGrp="1"/>
          </p:cNvSpPr>
          <p:nvPr>
            <p:ph type="sldNum" sz="quarter" idx="12"/>
          </p:nvPr>
        </p:nvSpPr>
        <p:spPr/>
        <p:txBody>
          <a:bodyPr/>
          <a:lstStyle/>
          <a:p>
            <a:fld id="{B13EF961-FCAC-4A9A-A9A0-C51400629BF4}" type="slidenum">
              <a:rPr lang="pl-PL" smtClean="0"/>
              <a:t>97</a:t>
            </a:fld>
            <a:endParaRPr lang="pl-PL"/>
          </a:p>
        </p:txBody>
      </p:sp>
      <p:sp>
        <p:nvSpPr>
          <p:cNvPr id="4" name="pole tekstowe 3">
            <a:extLst>
              <a:ext uri="{FF2B5EF4-FFF2-40B4-BE49-F238E27FC236}">
                <a16:creationId xmlns:a16="http://schemas.microsoft.com/office/drawing/2014/main" id="{136142A8-C425-0CF1-8D97-D6D17F5B23E6}"/>
              </a:ext>
            </a:extLst>
          </p:cNvPr>
          <p:cNvSpPr txBox="1"/>
          <p:nvPr/>
        </p:nvSpPr>
        <p:spPr>
          <a:xfrm>
            <a:off x="218902" y="78721"/>
            <a:ext cx="11454938" cy="6683048"/>
          </a:xfrm>
          <a:prstGeom prst="rect">
            <a:avLst/>
          </a:prstGeom>
          <a:noFill/>
        </p:spPr>
        <p:txBody>
          <a:bodyPr wrap="square">
            <a:spAutoFit/>
          </a:bodyPr>
          <a:lstStyle/>
          <a:p>
            <a:pPr algn="just">
              <a:lnSpc>
                <a:spcPct val="150000"/>
              </a:lnSpc>
            </a:pPr>
            <a:r>
              <a:rPr lang="pl-PL" sz="2400" b="1" dirty="0"/>
              <a:t>Czynniki wpływające na pracę kabli i przewodów</a:t>
            </a:r>
          </a:p>
          <a:p>
            <a:pPr algn="just">
              <a:lnSpc>
                <a:spcPct val="150000"/>
              </a:lnSpc>
            </a:pPr>
            <a:r>
              <a:rPr lang="pl-PL" sz="2400" dirty="0"/>
              <a:t>Przewody i kable elektryczne podczas eksploatacji są narażone na działanie różnych czynników zewnętrznych. Odpowiedni dobór ich parametrów pozwala na:</a:t>
            </a:r>
          </a:p>
          <a:p>
            <a:pPr marL="800100" lvl="1" indent="-342900" algn="just">
              <a:lnSpc>
                <a:spcPct val="150000"/>
              </a:lnSpc>
              <a:buFont typeface="Arial" panose="020B0604020202020204" pitchFamily="34" charset="0"/>
              <a:buChar char="•"/>
            </a:pPr>
            <a:r>
              <a:rPr lang="pl-PL" sz="2400" dirty="0"/>
              <a:t>wieloletnie, niezawodne użytkowanie,</a:t>
            </a:r>
          </a:p>
          <a:p>
            <a:pPr marL="800100" lvl="1" indent="-342900" algn="just">
              <a:lnSpc>
                <a:spcPct val="150000"/>
              </a:lnSpc>
              <a:buFont typeface="Arial" panose="020B0604020202020204" pitchFamily="34" charset="0"/>
              <a:buChar char="•"/>
            </a:pPr>
            <a:r>
              <a:rPr lang="pl-PL" sz="2400" dirty="0"/>
              <a:t>uniknięcie przedwczesnego starzenia się izolacji,</a:t>
            </a:r>
          </a:p>
          <a:p>
            <a:pPr marL="800100" lvl="1" indent="-342900" algn="just">
              <a:lnSpc>
                <a:spcPct val="150000"/>
              </a:lnSpc>
              <a:buFont typeface="Arial" panose="020B0604020202020204" pitchFamily="34" charset="0"/>
              <a:buChar char="•"/>
            </a:pPr>
            <a:r>
              <a:rPr lang="pl-PL" sz="2400" dirty="0"/>
              <a:t>ochronę przed uszkodzeniami spowodowanymi przez czynniki zewnętrzne.</a:t>
            </a:r>
          </a:p>
          <a:p>
            <a:pPr algn="just">
              <a:lnSpc>
                <a:spcPct val="150000"/>
              </a:lnSpc>
            </a:pPr>
            <a:r>
              <a:rPr lang="pl-PL" sz="2400" dirty="0"/>
              <a:t>Przewody i kable nie powinny stanowić zagrożenia dla środowiska – nie mogą emitować szkodliwych substancji ani gazów. </a:t>
            </a:r>
          </a:p>
          <a:p>
            <a:pPr algn="just">
              <a:lnSpc>
                <a:spcPct val="150000"/>
              </a:lnSpc>
            </a:pPr>
            <a:r>
              <a:rPr lang="pl-PL" sz="2400" dirty="0"/>
              <a:t>Zazwyczaj przewody mają izolację </a:t>
            </a:r>
            <a:r>
              <a:rPr lang="pl-PL" sz="2400" dirty="0" err="1"/>
              <a:t>polwinitową</a:t>
            </a:r>
            <a:r>
              <a:rPr lang="pl-PL" sz="2400" dirty="0"/>
              <a:t>, z wyjątkiem pracy w szczególnych warunkach: narażenie na promieniowanie UV, wysokie temperatury i bliskość gorących źródeł, niskie temperatury poniżej -5°C przy drganiach, kontakt z substancjami chemicznymi.</a:t>
            </a:r>
          </a:p>
        </p:txBody>
      </p:sp>
    </p:spTree>
    <p:extLst>
      <p:ext uri="{BB962C8B-B14F-4D97-AF65-F5344CB8AC3E}">
        <p14:creationId xmlns:p14="http://schemas.microsoft.com/office/powerpoint/2010/main" val="371575406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18F4405-E147-C206-AFCF-7AAA0E1590A9}"/>
              </a:ext>
            </a:extLst>
          </p:cNvPr>
          <p:cNvSpPr>
            <a:spLocks noGrp="1"/>
          </p:cNvSpPr>
          <p:nvPr>
            <p:ph type="sldNum" sz="quarter" idx="12"/>
          </p:nvPr>
        </p:nvSpPr>
        <p:spPr/>
        <p:txBody>
          <a:bodyPr/>
          <a:lstStyle/>
          <a:p>
            <a:fld id="{B13EF961-FCAC-4A9A-A9A0-C51400629BF4}" type="slidenum">
              <a:rPr lang="pl-PL" smtClean="0"/>
              <a:t>98</a:t>
            </a:fld>
            <a:endParaRPr lang="pl-PL"/>
          </a:p>
        </p:txBody>
      </p:sp>
      <p:sp>
        <p:nvSpPr>
          <p:cNvPr id="4" name="pole tekstowe 3">
            <a:extLst>
              <a:ext uri="{FF2B5EF4-FFF2-40B4-BE49-F238E27FC236}">
                <a16:creationId xmlns:a16="http://schemas.microsoft.com/office/drawing/2014/main" id="{14982736-DF3A-1B86-1927-086A736990F6}"/>
              </a:ext>
            </a:extLst>
          </p:cNvPr>
          <p:cNvSpPr txBox="1"/>
          <p:nvPr/>
        </p:nvSpPr>
        <p:spPr>
          <a:xfrm>
            <a:off x="199506" y="471921"/>
            <a:ext cx="11471564" cy="5021055"/>
          </a:xfrm>
          <a:prstGeom prst="rect">
            <a:avLst/>
          </a:prstGeom>
          <a:noFill/>
        </p:spPr>
        <p:txBody>
          <a:bodyPr wrap="square">
            <a:spAutoFit/>
          </a:bodyPr>
          <a:lstStyle/>
          <a:p>
            <a:pPr>
              <a:lnSpc>
                <a:spcPct val="150000"/>
              </a:lnSpc>
              <a:buNone/>
            </a:pPr>
            <a:r>
              <a:rPr lang="pl-PL" sz="2400" b="1" dirty="0"/>
              <a:t>Dobór napięcia znamionowego</a:t>
            </a:r>
          </a:p>
          <a:p>
            <a:pPr>
              <a:lnSpc>
                <a:spcPct val="150000"/>
              </a:lnSpc>
              <a:buNone/>
            </a:pPr>
            <a:r>
              <a:rPr lang="pl-PL" sz="2400" dirty="0"/>
              <a:t>Ważny jest odpowiedni dobór napięcia znamionowego kabla.</a:t>
            </a:r>
            <a:br>
              <a:rPr lang="pl-PL" sz="2400" dirty="0"/>
            </a:br>
            <a:r>
              <a:rPr lang="pl-PL" sz="2400" dirty="0"/>
              <a:t>Powinno być ono wyższe niż napięcie instalacji, w której będzie zastosowany.</a:t>
            </a:r>
            <a:br>
              <a:rPr lang="pl-PL" sz="2400" dirty="0"/>
            </a:br>
            <a:r>
              <a:rPr lang="pl-PL" sz="2400" dirty="0"/>
              <a:t>Typowe wartości napięcia znamionowego:</a:t>
            </a:r>
            <a:br>
              <a:rPr lang="pl-PL" sz="2400" dirty="0"/>
            </a:br>
            <a:r>
              <a:rPr lang="pl-PL" sz="2400" dirty="0"/>
              <a:t>	• 300/300 V,</a:t>
            </a:r>
            <a:br>
              <a:rPr lang="pl-PL" sz="2400" dirty="0"/>
            </a:br>
            <a:r>
              <a:rPr lang="pl-PL" sz="2400" dirty="0"/>
              <a:t>	• 300/500 V,</a:t>
            </a:r>
            <a:br>
              <a:rPr lang="pl-PL" sz="2400" dirty="0"/>
            </a:br>
            <a:r>
              <a:rPr lang="pl-PL" sz="2400" dirty="0"/>
              <a:t>	• 450/750 V,</a:t>
            </a:r>
            <a:br>
              <a:rPr lang="pl-PL" sz="2400" dirty="0"/>
            </a:br>
            <a:r>
              <a:rPr lang="pl-PL" sz="2400" dirty="0"/>
              <a:t>	• 600/1000 V.</a:t>
            </a:r>
          </a:p>
          <a:p>
            <a:pPr>
              <a:lnSpc>
                <a:spcPct val="150000"/>
              </a:lnSpc>
            </a:pPr>
            <a:r>
              <a:rPr lang="pl-PL" sz="2400" dirty="0"/>
              <a:t>Pierwsza wartość – napięcie między żyłą a ziemią, druga – między poszczególnymi żyłami.</a:t>
            </a:r>
          </a:p>
        </p:txBody>
      </p:sp>
    </p:spTree>
    <p:extLst>
      <p:ext uri="{BB962C8B-B14F-4D97-AF65-F5344CB8AC3E}">
        <p14:creationId xmlns:p14="http://schemas.microsoft.com/office/powerpoint/2010/main" val="25798057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BE340E3-FAD9-12BA-8E38-68EA5A4A144A}"/>
              </a:ext>
            </a:extLst>
          </p:cNvPr>
          <p:cNvSpPr>
            <a:spLocks noGrp="1"/>
          </p:cNvSpPr>
          <p:nvPr>
            <p:ph type="sldNum" sz="quarter" idx="12"/>
          </p:nvPr>
        </p:nvSpPr>
        <p:spPr/>
        <p:txBody>
          <a:bodyPr/>
          <a:lstStyle/>
          <a:p>
            <a:fld id="{B13EF961-FCAC-4A9A-A9A0-C51400629BF4}" type="slidenum">
              <a:rPr lang="pl-PL" smtClean="0"/>
              <a:t>99</a:t>
            </a:fld>
            <a:endParaRPr lang="pl-PL"/>
          </a:p>
        </p:txBody>
      </p:sp>
      <p:sp>
        <p:nvSpPr>
          <p:cNvPr id="4" name="pole tekstowe 3">
            <a:extLst>
              <a:ext uri="{FF2B5EF4-FFF2-40B4-BE49-F238E27FC236}">
                <a16:creationId xmlns:a16="http://schemas.microsoft.com/office/drawing/2014/main" id="{03396971-AA10-71F3-11AE-13D0137222C3}"/>
              </a:ext>
            </a:extLst>
          </p:cNvPr>
          <p:cNvSpPr txBox="1"/>
          <p:nvPr/>
        </p:nvSpPr>
        <p:spPr>
          <a:xfrm>
            <a:off x="465513" y="136525"/>
            <a:ext cx="11438312" cy="7237046"/>
          </a:xfrm>
          <a:prstGeom prst="rect">
            <a:avLst/>
          </a:prstGeom>
          <a:noFill/>
        </p:spPr>
        <p:txBody>
          <a:bodyPr wrap="square">
            <a:spAutoFit/>
          </a:bodyPr>
          <a:lstStyle/>
          <a:p>
            <a:pPr algn="just">
              <a:lnSpc>
                <a:spcPct val="150000"/>
              </a:lnSpc>
            </a:pPr>
            <a:r>
              <a:rPr lang="pl-PL" sz="2400" b="1" dirty="0"/>
              <a:t>Prąd </a:t>
            </a:r>
            <a:r>
              <a:rPr lang="pl-PL" sz="2400" dirty="0"/>
              <a:t>płynący przez przewód powoduje wydzielanie </a:t>
            </a:r>
            <a:r>
              <a:rPr lang="pl-PL" sz="2400" u="sng" dirty="0"/>
              <a:t>ciepła</a:t>
            </a:r>
            <a:r>
              <a:rPr lang="pl-PL" sz="2400" dirty="0"/>
              <a:t>. Ilość tego ciepła zależy od:</a:t>
            </a:r>
          </a:p>
          <a:p>
            <a:pPr marL="800100" lvl="1" indent="-342900" algn="just">
              <a:lnSpc>
                <a:spcPct val="150000"/>
              </a:lnSpc>
              <a:buFont typeface="Arial" panose="020B0604020202020204" pitchFamily="34" charset="0"/>
              <a:buChar char="•"/>
            </a:pPr>
            <a:r>
              <a:rPr lang="pl-PL" sz="2400" dirty="0"/>
              <a:t>wartości prądu,</a:t>
            </a:r>
          </a:p>
          <a:p>
            <a:pPr marL="800100" lvl="1" indent="-342900" algn="just">
              <a:lnSpc>
                <a:spcPct val="150000"/>
              </a:lnSpc>
              <a:buFont typeface="Arial" panose="020B0604020202020204" pitchFamily="34" charset="0"/>
              <a:buChar char="•"/>
            </a:pPr>
            <a:r>
              <a:rPr lang="pl-PL" sz="2400" dirty="0"/>
              <a:t>rezystancji przewodu,</a:t>
            </a:r>
          </a:p>
          <a:p>
            <a:pPr marL="800100" lvl="1" indent="-342900" algn="just">
              <a:lnSpc>
                <a:spcPct val="150000"/>
              </a:lnSpc>
              <a:buFont typeface="Arial" panose="020B0604020202020204" pitchFamily="34" charset="0"/>
              <a:buChar char="•"/>
            </a:pPr>
            <a:r>
              <a:rPr lang="pl-PL" sz="2400" dirty="0"/>
              <a:t>czasu przepływu.</a:t>
            </a:r>
          </a:p>
          <a:p>
            <a:pPr algn="just">
              <a:lnSpc>
                <a:spcPct val="150000"/>
              </a:lnSpc>
            </a:pPr>
            <a:r>
              <a:rPr lang="pl-PL" sz="2400" dirty="0"/>
              <a:t>Dobór materiału (np. miedź, aluminium) i przekroju ma wpływ na rezystancję.</a:t>
            </a:r>
          </a:p>
          <a:p>
            <a:pPr>
              <a:lnSpc>
                <a:spcPct val="150000"/>
              </a:lnSpc>
              <a:buNone/>
            </a:pPr>
            <a:r>
              <a:rPr lang="pl-PL" sz="2400" b="1" dirty="0"/>
              <a:t>Spadki napięcia i dobór przekroju</a:t>
            </a:r>
          </a:p>
          <a:p>
            <a:pPr>
              <a:lnSpc>
                <a:spcPct val="150000"/>
              </a:lnSpc>
              <a:buNone/>
            </a:pPr>
            <a:r>
              <a:rPr lang="pl-PL" sz="2400" dirty="0"/>
              <a:t>Rezystancja przewodów powoduje spadki napięcia, które wpływają na zasilanie odbiorników. Podczas doboru przekroju należy sprawdzić:</a:t>
            </a:r>
          </a:p>
          <a:p>
            <a:pPr marL="800100" lvl="1" indent="-342900">
              <a:lnSpc>
                <a:spcPct val="150000"/>
              </a:lnSpc>
              <a:buFont typeface="Arial" panose="020B0604020202020204" pitchFamily="34" charset="0"/>
              <a:buChar char="•"/>
            </a:pPr>
            <a:r>
              <a:rPr lang="pl-PL" sz="2400" dirty="0"/>
              <a:t>obciążalność prądową długotrwałą,</a:t>
            </a:r>
          </a:p>
          <a:p>
            <a:pPr marL="800100" lvl="1" indent="-342900">
              <a:lnSpc>
                <a:spcPct val="150000"/>
              </a:lnSpc>
              <a:buFont typeface="Arial" panose="020B0604020202020204" pitchFamily="34" charset="0"/>
              <a:buChar char="•"/>
            </a:pPr>
            <a:r>
              <a:rPr lang="pl-PL" sz="2400" dirty="0"/>
              <a:t>dopuszczalny spadek napięcia,</a:t>
            </a:r>
          </a:p>
          <a:p>
            <a:pPr marL="800100" lvl="1" indent="-342900">
              <a:lnSpc>
                <a:spcPct val="150000"/>
              </a:lnSpc>
              <a:buFont typeface="Arial" panose="020B0604020202020204" pitchFamily="34" charset="0"/>
              <a:buChar char="•"/>
            </a:pPr>
            <a:r>
              <a:rPr lang="pl-PL" sz="2400" dirty="0"/>
              <a:t>wymagania mechaniczne,</a:t>
            </a:r>
          </a:p>
          <a:p>
            <a:pPr marL="800100" lvl="1" indent="-342900">
              <a:lnSpc>
                <a:spcPct val="150000"/>
              </a:lnSpc>
              <a:buFont typeface="Arial" panose="020B0604020202020204" pitchFamily="34" charset="0"/>
              <a:buChar char="•"/>
            </a:pPr>
            <a:r>
              <a:rPr lang="pl-PL" sz="2400" dirty="0"/>
              <a:t>skuteczność ochrony przeciwporażeniowej.</a:t>
            </a:r>
          </a:p>
          <a:p>
            <a:pPr algn="just">
              <a:lnSpc>
                <a:spcPct val="150000"/>
              </a:lnSpc>
            </a:pPr>
            <a:endParaRPr lang="pl-PL" sz="2400" dirty="0"/>
          </a:p>
        </p:txBody>
      </p:sp>
    </p:spTree>
    <p:extLst>
      <p:ext uri="{BB962C8B-B14F-4D97-AF65-F5344CB8AC3E}">
        <p14:creationId xmlns:p14="http://schemas.microsoft.com/office/powerpoint/2010/main" val="123550482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5A1C30D-3D97-156B-DDE4-2683B163A369}"/>
              </a:ext>
            </a:extLst>
          </p:cNvPr>
          <p:cNvSpPr>
            <a:spLocks noGrp="1"/>
          </p:cNvSpPr>
          <p:nvPr>
            <p:ph type="sldNum" sz="quarter" idx="12"/>
          </p:nvPr>
        </p:nvSpPr>
        <p:spPr/>
        <p:txBody>
          <a:bodyPr/>
          <a:lstStyle/>
          <a:p>
            <a:fld id="{B13EF961-FCAC-4A9A-A9A0-C51400629BF4}" type="slidenum">
              <a:rPr lang="pl-PL" smtClean="0"/>
              <a:t>100</a:t>
            </a:fld>
            <a:endParaRPr lang="pl-PL"/>
          </a:p>
        </p:txBody>
      </p:sp>
      <p:graphicFrame>
        <p:nvGraphicFramePr>
          <p:cNvPr id="6" name="Tabela 5">
            <a:extLst>
              <a:ext uri="{FF2B5EF4-FFF2-40B4-BE49-F238E27FC236}">
                <a16:creationId xmlns:a16="http://schemas.microsoft.com/office/drawing/2014/main" id="{98052057-C22C-5C71-2C82-0DAE97669F3B}"/>
              </a:ext>
            </a:extLst>
          </p:cNvPr>
          <p:cNvGraphicFramePr>
            <a:graphicFrameLocks noGrp="1"/>
          </p:cNvGraphicFramePr>
          <p:nvPr>
            <p:extLst>
              <p:ext uri="{D42A27DB-BD31-4B8C-83A1-F6EECF244321}">
                <p14:modId xmlns:p14="http://schemas.microsoft.com/office/powerpoint/2010/main" val="159321235"/>
              </p:ext>
            </p:extLst>
          </p:nvPr>
        </p:nvGraphicFramePr>
        <p:xfrm>
          <a:off x="1097280" y="1360181"/>
          <a:ext cx="9759142" cy="4342352"/>
        </p:xfrm>
        <a:graphic>
          <a:graphicData uri="http://schemas.openxmlformats.org/drawingml/2006/table">
            <a:tbl>
              <a:tblPr>
                <a:tableStyleId>{5C22544A-7EE6-4342-B048-85BDC9FD1C3A}</a:tableStyleId>
              </a:tblPr>
              <a:tblGrid>
                <a:gridCol w="3058484">
                  <a:extLst>
                    <a:ext uri="{9D8B030D-6E8A-4147-A177-3AD203B41FA5}">
                      <a16:colId xmlns:a16="http://schemas.microsoft.com/office/drawing/2014/main" val="3510610845"/>
                    </a:ext>
                  </a:extLst>
                </a:gridCol>
                <a:gridCol w="2510977">
                  <a:extLst>
                    <a:ext uri="{9D8B030D-6E8A-4147-A177-3AD203B41FA5}">
                      <a16:colId xmlns:a16="http://schemas.microsoft.com/office/drawing/2014/main" val="2833746319"/>
                    </a:ext>
                  </a:extLst>
                </a:gridCol>
                <a:gridCol w="4189681">
                  <a:extLst>
                    <a:ext uri="{9D8B030D-6E8A-4147-A177-3AD203B41FA5}">
                      <a16:colId xmlns:a16="http://schemas.microsoft.com/office/drawing/2014/main" val="3888885491"/>
                    </a:ext>
                  </a:extLst>
                </a:gridCol>
              </a:tblGrid>
              <a:tr h="670450">
                <a:tc>
                  <a:txBody>
                    <a:bodyPr/>
                    <a:lstStyle/>
                    <a:p>
                      <a:pPr algn="ctr" fontAlgn="b"/>
                      <a:r>
                        <a:rPr lang="pl-PL" sz="1600" b="1" u="none" strike="noStrike" dirty="0">
                          <a:effectLst/>
                        </a:rPr>
                        <a:t>Rodzaj izolacji</a:t>
                      </a:r>
                      <a:endParaRPr lang="pl-PL" sz="1600" b="1"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fontAlgn="b"/>
                      <a:r>
                        <a:rPr lang="pl-PL" sz="1600" b="1" u="none" strike="noStrike" dirty="0">
                          <a:effectLst/>
                        </a:rPr>
                        <a:t>Temperatura graniczna (robocza)</a:t>
                      </a:r>
                      <a:endParaRPr lang="pl-PL" sz="1600" b="1"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fontAlgn="b"/>
                      <a:r>
                        <a:rPr lang="pl-PL" sz="1600" b="1" u="none" strike="noStrike" dirty="0">
                          <a:effectLst/>
                        </a:rPr>
                        <a:t>Komentarz</a:t>
                      </a:r>
                      <a:endParaRPr lang="pl-PL" sz="1600" b="1"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704562885"/>
                  </a:ext>
                </a:extLst>
              </a:tr>
              <a:tr h="670450">
                <a:tc>
                  <a:txBody>
                    <a:bodyPr/>
                    <a:lstStyle/>
                    <a:p>
                      <a:pPr algn="l" fontAlgn="b"/>
                      <a:r>
                        <a:rPr lang="pl-PL" sz="1600" u="none" strike="noStrike">
                          <a:effectLst/>
                        </a:rPr>
                        <a:t>Polichlorek winylu (PVC)</a:t>
                      </a:r>
                      <a:endParaRPr lang="pl-PL" sz="1600" b="0" i="0" u="none" strike="noStrike">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pl-PL" sz="1600" u="none" strike="noStrike" dirty="0">
                          <a:effectLst/>
                        </a:rPr>
                        <a:t>Żyła 70°C</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pl-PL" sz="1600" u="none" strike="noStrike" dirty="0">
                          <a:effectLst/>
                        </a:rPr>
                        <a:t>Standardowa izolacja – stosowana powszechnie w instalacjach ogólnych</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1533813"/>
                  </a:ext>
                </a:extLst>
              </a:tr>
              <a:tr h="1000484">
                <a:tc>
                  <a:txBody>
                    <a:bodyPr/>
                    <a:lstStyle/>
                    <a:p>
                      <a:pPr algn="l" fontAlgn="b"/>
                      <a:r>
                        <a:rPr lang="pl-PL" sz="1600" u="none" strike="noStrike">
                          <a:effectLst/>
                        </a:rPr>
                        <a:t>Polietylen usieciowany (XLPE) oraz guma etylenowo-propylenowa (EPR)</a:t>
                      </a:r>
                      <a:endParaRPr lang="pl-PL" sz="1600" b="0" i="0" u="none" strike="noStrike">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pl-PL" sz="1600" u="none" strike="noStrike" dirty="0">
                          <a:effectLst/>
                        </a:rPr>
                        <a:t>Żyła 90°C</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pl-PL" sz="1600" u="none" strike="noStrike">
                          <a:effectLst/>
                        </a:rPr>
                        <a:t>Izolacje do pracy w wyższych temperaturach i warunkach specjalnych</a:t>
                      </a:r>
                      <a:endParaRPr lang="pl-PL" sz="1600" b="0" i="0" u="none" strike="noStrike">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0822780"/>
                  </a:ext>
                </a:extLst>
              </a:tr>
              <a:tr h="1000484">
                <a:tc>
                  <a:txBody>
                    <a:bodyPr/>
                    <a:lstStyle/>
                    <a:p>
                      <a:pPr algn="l" fontAlgn="b"/>
                      <a:r>
                        <a:rPr lang="pl-PL" sz="1600" u="none" strike="noStrike" dirty="0">
                          <a:effectLst/>
                        </a:rPr>
                        <a:t>Mineralna (osłonięta PVC lub nieosłonięta, wystawiona na dotyk)</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pl-PL" sz="1600" u="none" strike="noStrike" dirty="0">
                          <a:effectLst/>
                        </a:rPr>
                        <a:t>Powłoka 70°C</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pl-PL" sz="1600" u="none" strike="noStrike" dirty="0">
                          <a:effectLst/>
                        </a:rPr>
                        <a:t>Stosowana tam, gdzie przewód może być dotykany – ograniczenie temperatury ze względów bezpieczeństwa (przewody nad rozdzielnicą w garażu podziemnym)</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10238689"/>
                  </a:ext>
                </a:extLst>
              </a:tr>
              <a:tr h="1000484">
                <a:tc>
                  <a:txBody>
                    <a:bodyPr/>
                    <a:lstStyle/>
                    <a:p>
                      <a:pPr algn="l" fontAlgn="b"/>
                      <a:r>
                        <a:rPr lang="pl-PL" sz="1600" u="none" strike="noStrike">
                          <a:effectLst/>
                        </a:rPr>
                        <a:t>Mineralna (nieosłonięta, niewystawiona na dotyk, bez kontaktu z materiałami palnymi)</a:t>
                      </a:r>
                      <a:endParaRPr lang="pl-PL" sz="1600" b="0" i="0" u="none" strike="noStrike">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pl-PL" sz="1600" u="none" strike="noStrike" dirty="0">
                          <a:effectLst/>
                        </a:rPr>
                        <a:t>Powłoka 105°C</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pl-PL" sz="1600" u="none" strike="noStrike" dirty="0">
                          <a:effectLst/>
                        </a:rPr>
                        <a:t>Pozwala na wyższą temperaturę pracy – brak ryzyka kontaktu z ludźmi i materiałami palnymi</a:t>
                      </a:r>
                      <a:endParaRPr lang="pl-PL" sz="1600" b="0" i="0" u="none" strike="noStrike" dirty="0">
                        <a:solidFill>
                          <a:srgbClr val="000000"/>
                        </a:solidFill>
                        <a:effectLst/>
                        <a:latin typeface="Calibri" panose="020F0502020204030204" pitchFamily="34" charset="0"/>
                      </a:endParaRPr>
                    </a:p>
                  </a:txBody>
                  <a:tcPr marL="7672" marR="7672" marT="767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68371798"/>
                  </a:ext>
                </a:extLst>
              </a:tr>
            </a:tbl>
          </a:graphicData>
        </a:graphic>
      </p:graphicFrame>
      <p:sp>
        <p:nvSpPr>
          <p:cNvPr id="8" name="pole tekstowe 7">
            <a:extLst>
              <a:ext uri="{FF2B5EF4-FFF2-40B4-BE49-F238E27FC236}">
                <a16:creationId xmlns:a16="http://schemas.microsoft.com/office/drawing/2014/main" id="{DBB1E222-1DA4-EBEE-0D91-CF10B80DE7F7}"/>
              </a:ext>
            </a:extLst>
          </p:cNvPr>
          <p:cNvSpPr txBox="1"/>
          <p:nvPr/>
        </p:nvSpPr>
        <p:spPr>
          <a:xfrm>
            <a:off x="1033550" y="713851"/>
            <a:ext cx="10320250" cy="646331"/>
          </a:xfrm>
          <a:prstGeom prst="rect">
            <a:avLst/>
          </a:prstGeom>
          <a:noFill/>
        </p:spPr>
        <p:txBody>
          <a:bodyPr wrap="square">
            <a:spAutoFit/>
          </a:bodyPr>
          <a:lstStyle/>
          <a:p>
            <a:pPr algn="just">
              <a:buNone/>
            </a:pPr>
            <a:r>
              <a:rPr lang="pl-PL" sz="1800" b="1" dirty="0">
                <a:effectLst/>
                <a:latin typeface="Cambria" panose="02040503050406030204" pitchFamily="18" charset="0"/>
                <a:ea typeface="Times New Roman" panose="02020603050405020304" pitchFamily="18" charset="0"/>
                <a:cs typeface="Arial" panose="020B0604020202020204" pitchFamily="34" charset="0"/>
              </a:rPr>
              <a:t>Maksymalne temperatury robocze dla różnych rodzajów izolacji</a:t>
            </a:r>
            <a:endParaRPr lang="pl-PL" sz="1800" dirty="0">
              <a:effectLst/>
              <a:latin typeface="Times New Roman" panose="02020603050405020304" pitchFamily="18" charset="0"/>
              <a:ea typeface="Times New Roman" panose="02020603050405020304" pitchFamily="18" charset="0"/>
            </a:endParaRPr>
          </a:p>
          <a:p>
            <a:pPr algn="just"/>
            <a:r>
              <a:rPr lang="pl-PL" sz="1800" b="1" dirty="0">
                <a:effectLst/>
                <a:latin typeface="Cambria" panose="02040503050406030204" pitchFamily="18" charset="0"/>
                <a:ea typeface="Times New Roman" panose="02020603050405020304" pitchFamily="18" charset="0"/>
                <a:cs typeface="TimesNewRomanPSMT"/>
              </a:rPr>
              <a:t> </a:t>
            </a:r>
            <a:endParaRPr lang="pl-PL"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7329341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79F3D95-A50E-61A2-B75E-3B68EB50F61A}"/>
              </a:ext>
            </a:extLst>
          </p:cNvPr>
          <p:cNvSpPr>
            <a:spLocks noGrp="1"/>
          </p:cNvSpPr>
          <p:nvPr>
            <p:ph type="sldNum" sz="quarter" idx="12"/>
          </p:nvPr>
        </p:nvSpPr>
        <p:spPr/>
        <p:txBody>
          <a:bodyPr/>
          <a:lstStyle/>
          <a:p>
            <a:fld id="{B13EF961-FCAC-4A9A-A9A0-C51400629BF4}" type="slidenum">
              <a:rPr lang="pl-PL" smtClean="0"/>
              <a:t>101</a:t>
            </a:fld>
            <a:endParaRPr lang="pl-PL"/>
          </a:p>
        </p:txBody>
      </p:sp>
      <p:sp>
        <p:nvSpPr>
          <p:cNvPr id="4" name="pole tekstowe 3">
            <a:extLst>
              <a:ext uri="{FF2B5EF4-FFF2-40B4-BE49-F238E27FC236}">
                <a16:creationId xmlns:a16="http://schemas.microsoft.com/office/drawing/2014/main" id="{765C3FFD-72EB-79E6-DE47-935C964ECC17}"/>
              </a:ext>
            </a:extLst>
          </p:cNvPr>
          <p:cNvSpPr txBox="1"/>
          <p:nvPr/>
        </p:nvSpPr>
        <p:spPr>
          <a:xfrm>
            <a:off x="406400" y="137160"/>
            <a:ext cx="11297920" cy="6683048"/>
          </a:xfrm>
          <a:prstGeom prst="rect">
            <a:avLst/>
          </a:prstGeom>
          <a:noFill/>
        </p:spPr>
        <p:txBody>
          <a:bodyPr wrap="square">
            <a:spAutoFit/>
          </a:bodyPr>
          <a:lstStyle/>
          <a:p>
            <a:r>
              <a:rPr lang="pl-PL" sz="2400" b="1" dirty="0"/>
              <a:t>Materiały izolacyjne używane w przewodach i kablach </a:t>
            </a:r>
          </a:p>
          <a:p>
            <a:endParaRPr lang="pl-PL" sz="2400" b="1" dirty="0"/>
          </a:p>
          <a:p>
            <a:r>
              <a:rPr lang="pl-PL" sz="2400" dirty="0"/>
              <a:t>Materiały izolacyjne są kluczowym elementem kabli i przewodów. Producenci wykorzystują coraz szerszą gamę tworzyw, zarówno do izolacji, jak i powłok, by poprawić parametry eksploatacyjne kabli. Przegląd stosowanych materiałów:</a:t>
            </a:r>
          </a:p>
          <a:p>
            <a:endParaRPr lang="pl-PL" sz="2400" dirty="0"/>
          </a:p>
          <a:p>
            <a:pPr algn="just">
              <a:lnSpc>
                <a:spcPct val="150000"/>
              </a:lnSpc>
            </a:pPr>
            <a:r>
              <a:rPr lang="pl-PL" sz="2400" b="1" dirty="0"/>
              <a:t>Polwinit (PVC, PCW) </a:t>
            </a:r>
            <a:r>
              <a:rPr lang="pl-PL" sz="2400" dirty="0"/>
              <a:t>– tworzywo na bazie </a:t>
            </a:r>
            <a:r>
              <a:rPr lang="pl-PL" sz="2400" dirty="0" err="1"/>
              <a:t>plastyfikowanego</a:t>
            </a:r>
            <a:r>
              <a:rPr lang="pl-PL" sz="2400" dirty="0"/>
              <a:t> polichlorku winylu, odporne na ogień, oleje, promieniowanie UV i ozon. Posiada wyższą przenikalność dielektryczną niż PE, co ogranicza jego zastosowanie w kablach transmisyjnych. Możliwość modyfikacji pozwala dostosować właściwości mechaniczne, termiczne i chemiczne.</a:t>
            </a:r>
          </a:p>
          <a:p>
            <a:pPr algn="just">
              <a:lnSpc>
                <a:spcPct val="150000"/>
              </a:lnSpc>
            </a:pPr>
            <a:r>
              <a:rPr lang="pl-PL" sz="2400" b="1" dirty="0"/>
              <a:t>Polietylen (PE) </a:t>
            </a:r>
            <a:r>
              <a:rPr lang="pl-PL" sz="2400" dirty="0"/>
              <a:t>– tworzywo o bardzo dobrych parametrach elektrycznych. Niska stała dielektryczna i stratność czynią go idealnym do transmisji sygnałów. LDPE jest elastyczny, HDPE – sztywniejszy. PE nie jest odporny na UV i łatwopalny, lecz możliwa jest modyfikacja domieszkami ochronnymi.</a:t>
            </a:r>
          </a:p>
        </p:txBody>
      </p:sp>
    </p:spTree>
    <p:extLst>
      <p:ext uri="{BB962C8B-B14F-4D97-AF65-F5344CB8AC3E}">
        <p14:creationId xmlns:p14="http://schemas.microsoft.com/office/powerpoint/2010/main" val="378970105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650FE57-0C44-21B2-62F2-C04489AE6751}"/>
              </a:ext>
            </a:extLst>
          </p:cNvPr>
          <p:cNvSpPr>
            <a:spLocks noGrp="1"/>
          </p:cNvSpPr>
          <p:nvPr>
            <p:ph type="sldNum" sz="quarter" idx="12"/>
          </p:nvPr>
        </p:nvSpPr>
        <p:spPr/>
        <p:txBody>
          <a:bodyPr/>
          <a:lstStyle/>
          <a:p>
            <a:fld id="{B13EF961-FCAC-4A9A-A9A0-C51400629BF4}" type="slidenum">
              <a:rPr lang="pl-PL" smtClean="0"/>
              <a:t>102</a:t>
            </a:fld>
            <a:endParaRPr lang="pl-PL"/>
          </a:p>
        </p:txBody>
      </p:sp>
      <p:sp>
        <p:nvSpPr>
          <p:cNvPr id="4" name="pole tekstowe 3">
            <a:extLst>
              <a:ext uri="{FF2B5EF4-FFF2-40B4-BE49-F238E27FC236}">
                <a16:creationId xmlns:a16="http://schemas.microsoft.com/office/drawing/2014/main" id="{0F71275F-23E6-390A-2DDA-1D00980A5037}"/>
              </a:ext>
            </a:extLst>
          </p:cNvPr>
          <p:cNvSpPr txBox="1"/>
          <p:nvPr/>
        </p:nvSpPr>
        <p:spPr>
          <a:xfrm>
            <a:off x="530860" y="136525"/>
            <a:ext cx="11130279" cy="6129050"/>
          </a:xfrm>
          <a:prstGeom prst="rect">
            <a:avLst/>
          </a:prstGeom>
          <a:noFill/>
        </p:spPr>
        <p:txBody>
          <a:bodyPr wrap="square">
            <a:spAutoFit/>
          </a:bodyPr>
          <a:lstStyle/>
          <a:p>
            <a:pPr>
              <a:lnSpc>
                <a:spcPct val="150000"/>
              </a:lnSpc>
            </a:pPr>
            <a:r>
              <a:rPr lang="pl-PL" sz="2400" b="1" dirty="0"/>
              <a:t>Materiały izolacyjne używane w przewodach i kablach </a:t>
            </a:r>
          </a:p>
          <a:p>
            <a:pPr>
              <a:lnSpc>
                <a:spcPct val="150000"/>
              </a:lnSpc>
            </a:pPr>
            <a:endParaRPr lang="pl-PL" sz="2400" b="1" dirty="0"/>
          </a:p>
          <a:p>
            <a:pPr>
              <a:lnSpc>
                <a:spcPct val="150000"/>
              </a:lnSpc>
            </a:pPr>
            <a:r>
              <a:rPr lang="pl-PL" sz="2400" b="1" dirty="0"/>
              <a:t>Polietylen spieniony </a:t>
            </a:r>
            <a:r>
              <a:rPr lang="pl-PL" sz="2400" dirty="0"/>
              <a:t>– zawiera pęcherzyki gazu, co obniża jego stałą dielektryczną. Stosowany w kablach koncentrycznych. Wymaga dodatkowej powłoki ochronnej z litego PE.</a:t>
            </a:r>
          </a:p>
          <a:p>
            <a:pPr>
              <a:lnSpc>
                <a:spcPct val="150000"/>
              </a:lnSpc>
            </a:pPr>
            <a:r>
              <a:rPr lang="pl-PL" sz="2400" b="1" dirty="0"/>
              <a:t>Polietylen sieciowany (XLPE) </a:t>
            </a:r>
            <a:r>
              <a:rPr lang="pl-PL" sz="2400" dirty="0"/>
              <a:t>– materiał z wiązaniami poprzecznymi, łączący zalety PE z lepszą wytrzymałością mechaniczną i termiczną. Umożliwia wyższą obciążalność (do 90°C w pracy ciągłej, 250°C przy zwarciu).</a:t>
            </a:r>
          </a:p>
          <a:p>
            <a:pPr>
              <a:lnSpc>
                <a:spcPct val="150000"/>
              </a:lnSpc>
            </a:pPr>
            <a:endParaRPr lang="pl-PL" sz="2400" dirty="0"/>
          </a:p>
          <a:p>
            <a:pPr>
              <a:lnSpc>
                <a:spcPct val="150000"/>
              </a:lnSpc>
            </a:pPr>
            <a:r>
              <a:rPr lang="pl-PL" sz="2400" b="1" dirty="0"/>
              <a:t>Polipropylen (PP) </a:t>
            </a:r>
            <a:r>
              <a:rPr lang="pl-PL" sz="2400" dirty="0"/>
              <a:t>– podobny do PE, lecz sztywniejszy i bardziej odporny na wysoką temperaturę. Używany w przewodach o małych przekrojach. </a:t>
            </a:r>
          </a:p>
        </p:txBody>
      </p:sp>
    </p:spTree>
    <p:extLst>
      <p:ext uri="{BB962C8B-B14F-4D97-AF65-F5344CB8AC3E}">
        <p14:creationId xmlns:p14="http://schemas.microsoft.com/office/powerpoint/2010/main" val="343665861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0F02491-7395-EE62-5A88-9600FA7E5E92}"/>
              </a:ext>
            </a:extLst>
          </p:cNvPr>
          <p:cNvSpPr>
            <a:spLocks noGrp="1"/>
          </p:cNvSpPr>
          <p:nvPr>
            <p:ph type="sldNum" sz="quarter" idx="12"/>
          </p:nvPr>
        </p:nvSpPr>
        <p:spPr/>
        <p:txBody>
          <a:bodyPr/>
          <a:lstStyle/>
          <a:p>
            <a:fld id="{B13EF961-FCAC-4A9A-A9A0-C51400629BF4}" type="slidenum">
              <a:rPr lang="pl-PL" smtClean="0"/>
              <a:t>103</a:t>
            </a:fld>
            <a:endParaRPr lang="pl-PL"/>
          </a:p>
        </p:txBody>
      </p:sp>
      <p:sp>
        <p:nvSpPr>
          <p:cNvPr id="4" name="pole tekstowe 3">
            <a:extLst>
              <a:ext uri="{FF2B5EF4-FFF2-40B4-BE49-F238E27FC236}">
                <a16:creationId xmlns:a16="http://schemas.microsoft.com/office/drawing/2014/main" id="{2B121D21-6E79-70B2-50B4-4E02189CA118}"/>
              </a:ext>
            </a:extLst>
          </p:cNvPr>
          <p:cNvSpPr txBox="1"/>
          <p:nvPr/>
        </p:nvSpPr>
        <p:spPr>
          <a:xfrm>
            <a:off x="426720" y="367416"/>
            <a:ext cx="10302240" cy="5575052"/>
          </a:xfrm>
          <a:prstGeom prst="rect">
            <a:avLst/>
          </a:prstGeom>
          <a:noFill/>
        </p:spPr>
        <p:txBody>
          <a:bodyPr wrap="square">
            <a:spAutoFit/>
          </a:bodyPr>
          <a:lstStyle/>
          <a:p>
            <a:pPr>
              <a:lnSpc>
                <a:spcPct val="150000"/>
              </a:lnSpc>
            </a:pPr>
            <a:r>
              <a:rPr lang="pl-PL" sz="2400" b="1" dirty="0"/>
              <a:t>Materiały izolacyjne używane w przewodach i kablach </a:t>
            </a:r>
          </a:p>
          <a:p>
            <a:pPr>
              <a:lnSpc>
                <a:spcPct val="150000"/>
              </a:lnSpc>
            </a:pPr>
            <a:endParaRPr lang="pl-PL" sz="2400" b="1" dirty="0"/>
          </a:p>
          <a:p>
            <a:pPr>
              <a:lnSpc>
                <a:spcPct val="150000"/>
              </a:lnSpc>
            </a:pPr>
            <a:r>
              <a:rPr lang="pl-PL" sz="2400" b="1" dirty="0"/>
              <a:t>Elastomery termoplastyczne (TPE) </a:t>
            </a:r>
            <a:r>
              <a:rPr lang="pl-PL" sz="2400" dirty="0"/>
              <a:t>– tworzywa o właściwościach zbliżonych do gum, odporne na wysokie temperatury, przy zachowaniu przetwarzalności typowej dla termoplastów.</a:t>
            </a:r>
          </a:p>
          <a:p>
            <a:pPr>
              <a:lnSpc>
                <a:spcPct val="150000"/>
              </a:lnSpc>
            </a:pPr>
            <a:endParaRPr lang="pl-PL" sz="2400" dirty="0"/>
          </a:p>
          <a:p>
            <a:pPr>
              <a:lnSpc>
                <a:spcPct val="150000"/>
              </a:lnSpc>
            </a:pPr>
            <a:r>
              <a:rPr lang="pl-PL" sz="2400" b="1" u="sng" dirty="0"/>
              <a:t>Tworzywa </a:t>
            </a:r>
            <a:r>
              <a:rPr lang="pl-PL" sz="2400" b="1" u="sng" dirty="0" err="1"/>
              <a:t>bezhalogenowe</a:t>
            </a:r>
            <a:r>
              <a:rPr lang="pl-PL" sz="2400" b="1" u="sng" dirty="0"/>
              <a:t> </a:t>
            </a:r>
            <a:r>
              <a:rPr lang="pl-PL" sz="2400" b="1" dirty="0"/>
              <a:t>(HFFR) </a:t>
            </a:r>
            <a:r>
              <a:rPr lang="pl-PL" sz="2400" dirty="0"/>
              <a:t>– nie zawierają chlorowców i nie wydzielają toksycznych gazów podczas spalania. Charakteryzują się właściwościami podobnymi do PVC, ale są bezpieczniejsze w warunkach pożarowych.</a:t>
            </a:r>
          </a:p>
          <a:p>
            <a:pPr>
              <a:lnSpc>
                <a:spcPct val="150000"/>
              </a:lnSpc>
            </a:pPr>
            <a:endParaRPr lang="pl-PL" sz="2400" dirty="0"/>
          </a:p>
        </p:txBody>
      </p:sp>
    </p:spTree>
    <p:extLst>
      <p:ext uri="{BB962C8B-B14F-4D97-AF65-F5344CB8AC3E}">
        <p14:creationId xmlns:p14="http://schemas.microsoft.com/office/powerpoint/2010/main" val="90971716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6F12911-4515-5385-B37C-F38620E87912}"/>
              </a:ext>
            </a:extLst>
          </p:cNvPr>
          <p:cNvSpPr>
            <a:spLocks noGrp="1"/>
          </p:cNvSpPr>
          <p:nvPr>
            <p:ph type="sldNum" sz="quarter" idx="12"/>
          </p:nvPr>
        </p:nvSpPr>
        <p:spPr/>
        <p:txBody>
          <a:bodyPr/>
          <a:lstStyle/>
          <a:p>
            <a:fld id="{B13EF961-FCAC-4A9A-A9A0-C51400629BF4}" type="slidenum">
              <a:rPr lang="pl-PL" smtClean="0"/>
              <a:t>104</a:t>
            </a:fld>
            <a:endParaRPr lang="pl-PL"/>
          </a:p>
        </p:txBody>
      </p:sp>
      <p:sp>
        <p:nvSpPr>
          <p:cNvPr id="4" name="pole tekstowe 3">
            <a:extLst>
              <a:ext uri="{FF2B5EF4-FFF2-40B4-BE49-F238E27FC236}">
                <a16:creationId xmlns:a16="http://schemas.microsoft.com/office/drawing/2014/main" id="{EA057578-1B75-8EFB-7870-35DCCA17BE9C}"/>
              </a:ext>
            </a:extLst>
          </p:cNvPr>
          <p:cNvSpPr txBox="1"/>
          <p:nvPr/>
        </p:nvSpPr>
        <p:spPr>
          <a:xfrm>
            <a:off x="885306" y="272533"/>
            <a:ext cx="6093228" cy="461665"/>
          </a:xfrm>
          <a:prstGeom prst="rect">
            <a:avLst/>
          </a:prstGeom>
          <a:noFill/>
        </p:spPr>
        <p:txBody>
          <a:bodyPr wrap="square">
            <a:spAutoFit/>
          </a:bodyPr>
          <a:lstStyle/>
          <a:p>
            <a:r>
              <a:rPr lang="pl-PL" sz="2400" b="1" dirty="0"/>
              <a:t>Dopuszczalne obciążenie prądowe linii (Iz)</a:t>
            </a:r>
          </a:p>
        </p:txBody>
      </p:sp>
      <p:sp>
        <p:nvSpPr>
          <p:cNvPr id="6" name="pole tekstowe 5">
            <a:extLst>
              <a:ext uri="{FF2B5EF4-FFF2-40B4-BE49-F238E27FC236}">
                <a16:creationId xmlns:a16="http://schemas.microsoft.com/office/drawing/2014/main" id="{85E89A60-39BB-7C10-AF0E-D5869DE6268A}"/>
              </a:ext>
            </a:extLst>
          </p:cNvPr>
          <p:cNvSpPr txBox="1"/>
          <p:nvPr/>
        </p:nvSpPr>
        <p:spPr>
          <a:xfrm>
            <a:off x="365760" y="999386"/>
            <a:ext cx="11709861" cy="4893647"/>
          </a:xfrm>
          <a:prstGeom prst="rect">
            <a:avLst/>
          </a:prstGeom>
          <a:noFill/>
        </p:spPr>
        <p:txBody>
          <a:bodyPr wrap="square">
            <a:spAutoFit/>
          </a:bodyPr>
          <a:lstStyle/>
          <a:p>
            <a:pPr>
              <a:buNone/>
            </a:pPr>
            <a:r>
              <a:rPr lang="pl-PL" sz="2400" dirty="0"/>
              <a:t>Norma IEC </a:t>
            </a:r>
            <a:r>
              <a:rPr lang="pl-PL" sz="2400" b="1" dirty="0"/>
              <a:t>60364-5-52</a:t>
            </a:r>
            <a:r>
              <a:rPr lang="pl-PL" sz="2400" dirty="0"/>
              <a:t> określa zasady doboru linii z uwzględnieniem obciążalności prądowej (</a:t>
            </a:r>
            <a:r>
              <a:rPr lang="pl-PL" sz="2400" b="1" dirty="0"/>
              <a:t>Iz</a:t>
            </a:r>
            <a:r>
              <a:rPr lang="pl-PL" sz="2400" dirty="0"/>
              <a:t>), czyli maksymalnego prądu, jaki może płynąć przez przewód w sposób ciągły, bez </a:t>
            </a:r>
            <a:r>
              <a:rPr lang="pl-PL" sz="2400" u="sng" dirty="0"/>
              <a:t>przekroczenia dopuszczalnej temperatury pracy</a:t>
            </a:r>
            <a:r>
              <a:rPr lang="pl-PL" sz="2400" dirty="0"/>
              <a:t>.</a:t>
            </a:r>
          </a:p>
          <a:p>
            <a:pPr>
              <a:buNone/>
            </a:pPr>
            <a:r>
              <a:rPr lang="pl-PL" sz="2400" dirty="0"/>
              <a:t>Wartość Iz zależy głównie od:</a:t>
            </a:r>
          </a:p>
          <a:p>
            <a:pPr marL="800100" lvl="1" indent="-342900">
              <a:buFont typeface="Arial" panose="020B0604020202020204" pitchFamily="34" charset="0"/>
              <a:buChar char="•"/>
            </a:pPr>
            <a:r>
              <a:rPr lang="pl-PL" sz="2400" dirty="0"/>
              <a:t>rodzaju izolacji przewodu (np. PVC, XLPE),</a:t>
            </a:r>
          </a:p>
          <a:p>
            <a:pPr marL="800100" lvl="1" indent="-342900">
              <a:buFont typeface="Arial" panose="020B0604020202020204" pitchFamily="34" charset="0"/>
              <a:buChar char="•"/>
            </a:pPr>
            <a:r>
              <a:rPr lang="pl-PL" sz="2400" dirty="0"/>
              <a:t>sposobu instalacji (np. w powietrzu lub w gruncie),</a:t>
            </a:r>
          </a:p>
          <a:p>
            <a:pPr marL="800100" lvl="1" indent="-342900">
              <a:buFont typeface="Arial" panose="020B0604020202020204" pitchFamily="34" charset="0"/>
              <a:buChar char="•"/>
            </a:pPr>
            <a:r>
              <a:rPr lang="pl-PL" sz="2400" dirty="0"/>
              <a:t>warunków środowiskowych (temperatura otoczenia, opór cieplny gruntu).</a:t>
            </a:r>
          </a:p>
          <a:p>
            <a:pPr>
              <a:buNone/>
            </a:pPr>
            <a:r>
              <a:rPr lang="pl-PL" sz="2400" dirty="0"/>
              <a:t>Prąd znamionowy (In) określany jest przez producenta w warunkach referencyjnych:</a:t>
            </a:r>
          </a:p>
          <a:p>
            <a:pPr marL="800100" lvl="1" indent="-342900">
              <a:buFont typeface="Arial" panose="020B0604020202020204" pitchFamily="34" charset="0"/>
              <a:buChar char="•"/>
            </a:pPr>
            <a:r>
              <a:rPr lang="pl-PL" sz="2400" b="1" dirty="0"/>
              <a:t>w powietrzu</a:t>
            </a:r>
            <a:r>
              <a:rPr lang="pl-PL" sz="2400" dirty="0"/>
              <a:t>: 30°C, nieruchome powietrze,</a:t>
            </a:r>
          </a:p>
          <a:p>
            <a:pPr marL="800100" lvl="1" indent="-342900">
              <a:buFont typeface="Arial" panose="020B0604020202020204" pitchFamily="34" charset="0"/>
              <a:buChar char="•"/>
            </a:pPr>
            <a:r>
              <a:rPr lang="pl-PL" sz="2400" b="1" dirty="0"/>
              <a:t>w gruncie</a:t>
            </a:r>
            <a:r>
              <a:rPr lang="pl-PL" sz="2400" dirty="0"/>
              <a:t>: 20°C, opór gruntu 2,5 </a:t>
            </a:r>
            <a:r>
              <a:rPr lang="pl-PL" sz="2400" dirty="0" err="1"/>
              <a:t>K·m</a:t>
            </a:r>
            <a:r>
              <a:rPr lang="pl-PL" sz="2400" dirty="0"/>
              <a:t>/W (dla obszarów suchych);</a:t>
            </a:r>
            <a:br>
              <a:rPr lang="pl-PL" sz="2400" dirty="0"/>
            </a:br>
            <a:r>
              <a:rPr lang="pl-PL" sz="2400" dirty="0"/>
              <a:t>w wilgotnych – typowo 1 </a:t>
            </a:r>
            <a:r>
              <a:rPr lang="pl-PL" sz="2400" dirty="0" err="1"/>
              <a:t>K·m</a:t>
            </a:r>
            <a:r>
              <a:rPr lang="pl-PL" sz="2400" dirty="0"/>
              <a:t>/W.</a:t>
            </a:r>
          </a:p>
          <a:p>
            <a:r>
              <a:rPr lang="pl-PL" sz="2400" dirty="0"/>
              <a:t>W praktyce dopuszczalne obciążenie prądowe ustala się na podstawie wartości </a:t>
            </a:r>
            <a:r>
              <a:rPr lang="pl-PL" sz="2400" b="1" dirty="0"/>
              <a:t>In</a:t>
            </a:r>
            <a:r>
              <a:rPr lang="pl-PL" sz="2400" dirty="0"/>
              <a:t>, korygując ją odpowiednimi współczynnikami w zależności od rzeczywistych warunków osadzenia.</a:t>
            </a:r>
          </a:p>
        </p:txBody>
      </p:sp>
    </p:spTree>
    <p:extLst>
      <p:ext uri="{BB962C8B-B14F-4D97-AF65-F5344CB8AC3E}">
        <p14:creationId xmlns:p14="http://schemas.microsoft.com/office/powerpoint/2010/main" val="29474127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C1696C4-1ECF-9235-ABAE-12C5C4938D94}"/>
              </a:ext>
            </a:extLst>
          </p:cNvPr>
          <p:cNvSpPr>
            <a:spLocks noGrp="1"/>
          </p:cNvSpPr>
          <p:nvPr>
            <p:ph type="sldNum" sz="quarter" idx="12"/>
          </p:nvPr>
        </p:nvSpPr>
        <p:spPr/>
        <p:txBody>
          <a:bodyPr/>
          <a:lstStyle/>
          <a:p>
            <a:fld id="{B13EF961-FCAC-4A9A-A9A0-C51400629BF4}" type="slidenum">
              <a:rPr lang="pl-PL" smtClean="0"/>
              <a:t>105</a:t>
            </a:fld>
            <a:endParaRPr lang="pl-PL"/>
          </a:p>
        </p:txBody>
      </p:sp>
      <p:sp>
        <p:nvSpPr>
          <p:cNvPr id="6" name="pole tekstowe 5">
            <a:extLst>
              <a:ext uri="{FF2B5EF4-FFF2-40B4-BE49-F238E27FC236}">
                <a16:creationId xmlns:a16="http://schemas.microsoft.com/office/drawing/2014/main" id="{C5BD712A-C8F5-D1B2-E482-F533F05E453A}"/>
              </a:ext>
            </a:extLst>
          </p:cNvPr>
          <p:cNvSpPr txBox="1"/>
          <p:nvPr/>
        </p:nvSpPr>
        <p:spPr>
          <a:xfrm>
            <a:off x="670560" y="0"/>
            <a:ext cx="11115040" cy="5205720"/>
          </a:xfrm>
          <a:prstGeom prst="rect">
            <a:avLst/>
          </a:prstGeom>
          <a:noFill/>
        </p:spPr>
        <p:txBody>
          <a:bodyPr wrap="square">
            <a:spAutoFit/>
          </a:bodyPr>
          <a:lstStyle/>
          <a:p>
            <a:pPr>
              <a:buNone/>
            </a:pPr>
            <a:r>
              <a:rPr lang="pl-PL" sz="2400" b="1" dirty="0"/>
              <a:t>Zginanie kabli – zasady techniczne</a:t>
            </a:r>
          </a:p>
          <a:p>
            <a:pPr>
              <a:buNone/>
            </a:pPr>
            <a:endParaRPr lang="pl-PL" sz="2400" b="1" dirty="0"/>
          </a:p>
          <a:p>
            <a:pPr>
              <a:lnSpc>
                <a:spcPct val="150000"/>
              </a:lnSpc>
              <a:buNone/>
            </a:pPr>
            <a:r>
              <a:rPr lang="pl-PL" sz="2400" dirty="0"/>
              <a:t>Podczas układania kabli ich zginanie powinno następować wyłącznie w uzasadnionych przypadkach. Promień gięcia nie może być mniejszy niż wartość określona przez producenta. W przypadku braku danych należy stosować wartości minimalne zgodne z normą N-SEP-E-004:</a:t>
            </a:r>
          </a:p>
          <a:p>
            <a:pPr marL="800100" lvl="1" indent="-342900">
              <a:lnSpc>
                <a:spcPct val="150000"/>
              </a:lnSpc>
              <a:buFont typeface="Arial" panose="020B0604020202020204" pitchFamily="34" charset="0"/>
              <a:buChar char="•"/>
            </a:pPr>
            <a:r>
              <a:rPr lang="pl-PL" sz="2400" b="1" dirty="0"/>
              <a:t>20-krotna średnica zewnętrzna kabla</a:t>
            </a:r>
            <a:r>
              <a:rPr lang="pl-PL" sz="2400" dirty="0"/>
              <a:t> – dla kabli jednożyłowych,</a:t>
            </a:r>
          </a:p>
          <a:p>
            <a:pPr marL="800100" lvl="1" indent="-342900">
              <a:lnSpc>
                <a:spcPct val="150000"/>
              </a:lnSpc>
              <a:buFont typeface="Arial" panose="020B0604020202020204" pitchFamily="34" charset="0"/>
              <a:buChar char="•"/>
            </a:pPr>
            <a:r>
              <a:rPr lang="pl-PL" sz="2400" b="1" dirty="0"/>
              <a:t>15-krotna średnica zewnętrzna kabla</a:t>
            </a:r>
            <a:r>
              <a:rPr lang="pl-PL" sz="2400" dirty="0"/>
              <a:t> – dla kabli wielożyłowych,</a:t>
            </a:r>
          </a:p>
          <a:p>
            <a:pPr marL="800100" lvl="1" indent="-342900">
              <a:lnSpc>
                <a:spcPct val="150000"/>
              </a:lnSpc>
              <a:buFont typeface="Arial" panose="020B0604020202020204" pitchFamily="34" charset="0"/>
              <a:buChar char="•"/>
            </a:pPr>
            <a:r>
              <a:rPr lang="pl-PL" sz="2400" b="1" dirty="0"/>
              <a:t>10-krotna średnica zewnętrzna kabla</a:t>
            </a:r>
            <a:r>
              <a:rPr lang="pl-PL" sz="2400" dirty="0"/>
              <a:t> – </a:t>
            </a:r>
          </a:p>
          <a:p>
            <a:pPr lvl="1">
              <a:lnSpc>
                <a:spcPct val="150000"/>
              </a:lnSpc>
            </a:pPr>
            <a:r>
              <a:rPr lang="pl-PL" sz="2400" dirty="0"/>
              <a:t>dla kabli sygnalizacyjnych.</a:t>
            </a:r>
          </a:p>
        </p:txBody>
      </p:sp>
      <p:pic>
        <p:nvPicPr>
          <p:cNvPr id="8" name="Obraz 7">
            <a:extLst>
              <a:ext uri="{FF2B5EF4-FFF2-40B4-BE49-F238E27FC236}">
                <a16:creationId xmlns:a16="http://schemas.microsoft.com/office/drawing/2014/main" id="{E7E9D657-100E-A97A-FC88-BF3A162C2BB7}"/>
              </a:ext>
            </a:extLst>
          </p:cNvPr>
          <p:cNvPicPr>
            <a:picLocks noChangeAspect="1"/>
          </p:cNvPicPr>
          <p:nvPr/>
        </p:nvPicPr>
        <p:blipFill>
          <a:blip r:embed="rId2"/>
          <a:stretch>
            <a:fillRect/>
          </a:stretch>
        </p:blipFill>
        <p:spPr>
          <a:xfrm>
            <a:off x="8610600" y="4642255"/>
            <a:ext cx="1362265" cy="1648055"/>
          </a:xfrm>
          <a:prstGeom prst="rect">
            <a:avLst/>
          </a:prstGeom>
        </p:spPr>
      </p:pic>
    </p:spTree>
    <p:extLst>
      <p:ext uri="{BB962C8B-B14F-4D97-AF65-F5344CB8AC3E}">
        <p14:creationId xmlns:p14="http://schemas.microsoft.com/office/powerpoint/2010/main" val="185255151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7A37B41-9E81-D61D-DAD3-9AA6E1445229}"/>
              </a:ext>
            </a:extLst>
          </p:cNvPr>
          <p:cNvSpPr>
            <a:spLocks noGrp="1"/>
          </p:cNvSpPr>
          <p:nvPr>
            <p:ph type="sldNum" sz="quarter" idx="12"/>
          </p:nvPr>
        </p:nvSpPr>
        <p:spPr/>
        <p:txBody>
          <a:bodyPr/>
          <a:lstStyle/>
          <a:p>
            <a:fld id="{B13EF961-FCAC-4A9A-A9A0-C51400629BF4}" type="slidenum">
              <a:rPr lang="pl-PL" smtClean="0"/>
              <a:t>106</a:t>
            </a:fld>
            <a:endParaRPr lang="pl-PL"/>
          </a:p>
        </p:txBody>
      </p:sp>
      <p:pic>
        <p:nvPicPr>
          <p:cNvPr id="4" name="Obraz 3">
            <a:extLst>
              <a:ext uri="{FF2B5EF4-FFF2-40B4-BE49-F238E27FC236}">
                <a16:creationId xmlns:a16="http://schemas.microsoft.com/office/drawing/2014/main" id="{F779EF0C-B1AE-D6EE-46B7-CA9637080DBA}"/>
              </a:ext>
            </a:extLst>
          </p:cNvPr>
          <p:cNvPicPr>
            <a:picLocks noChangeAspect="1"/>
          </p:cNvPicPr>
          <p:nvPr/>
        </p:nvPicPr>
        <p:blipFill>
          <a:blip r:embed="rId2"/>
          <a:stretch>
            <a:fillRect/>
          </a:stretch>
        </p:blipFill>
        <p:spPr>
          <a:xfrm>
            <a:off x="2488677" y="892894"/>
            <a:ext cx="5903865" cy="5463456"/>
          </a:xfrm>
          <a:prstGeom prst="rect">
            <a:avLst/>
          </a:prstGeom>
        </p:spPr>
      </p:pic>
      <p:sp>
        <p:nvSpPr>
          <p:cNvPr id="8" name="pole tekstowe 7">
            <a:extLst>
              <a:ext uri="{FF2B5EF4-FFF2-40B4-BE49-F238E27FC236}">
                <a16:creationId xmlns:a16="http://schemas.microsoft.com/office/drawing/2014/main" id="{A5FCE12D-65B3-9854-FDD7-39DB06A719A7}"/>
              </a:ext>
            </a:extLst>
          </p:cNvPr>
          <p:cNvSpPr txBox="1"/>
          <p:nvPr/>
        </p:nvSpPr>
        <p:spPr>
          <a:xfrm>
            <a:off x="1853482" y="6538912"/>
            <a:ext cx="9804861" cy="230832"/>
          </a:xfrm>
          <a:prstGeom prst="rect">
            <a:avLst/>
          </a:prstGeom>
          <a:noFill/>
        </p:spPr>
        <p:txBody>
          <a:bodyPr wrap="square">
            <a:spAutoFit/>
          </a:bodyPr>
          <a:lstStyle/>
          <a:p>
            <a:r>
              <a:rPr lang="pl-PL" sz="900" dirty="0"/>
              <a:t>https://www.eaton.com/content/dam/eaton/products/low-voltage-power-distribution-controls-systems/low-voltage-switchgear/xenergy-main/polish/eaton-engineering-guide-2023-pl.pdf</a:t>
            </a:r>
          </a:p>
        </p:txBody>
      </p:sp>
      <p:sp>
        <p:nvSpPr>
          <p:cNvPr id="5" name="pole tekstowe 4">
            <a:extLst>
              <a:ext uri="{FF2B5EF4-FFF2-40B4-BE49-F238E27FC236}">
                <a16:creationId xmlns:a16="http://schemas.microsoft.com/office/drawing/2014/main" id="{C470A196-AAAF-9837-0ABD-202CBE4E00FB}"/>
              </a:ext>
            </a:extLst>
          </p:cNvPr>
          <p:cNvSpPr txBox="1"/>
          <p:nvPr/>
        </p:nvSpPr>
        <p:spPr>
          <a:xfrm>
            <a:off x="2488677" y="88256"/>
            <a:ext cx="6094428" cy="584775"/>
          </a:xfrm>
          <a:prstGeom prst="rect">
            <a:avLst/>
          </a:prstGeom>
          <a:noFill/>
        </p:spPr>
        <p:txBody>
          <a:bodyPr wrap="square">
            <a:spAutoFit/>
          </a:bodyPr>
          <a:lstStyle/>
          <a:p>
            <a:r>
              <a:rPr lang="pl-PL" dirty="0"/>
              <a:t>RODZAJE I TYPY UŁOŻENIA OKABLOWANIA </a:t>
            </a:r>
          </a:p>
          <a:p>
            <a:r>
              <a:rPr lang="pl-PL" sz="1400" dirty="0"/>
              <a:t>NIEZBĘDNE DO OKREŚLENIA DOPUSZCZALNEGO PRĄDU DŁUGOTRWAŁEGO</a:t>
            </a:r>
            <a:endParaRPr lang="pl-PL" dirty="0"/>
          </a:p>
        </p:txBody>
      </p:sp>
    </p:spTree>
    <p:extLst>
      <p:ext uri="{BB962C8B-B14F-4D97-AF65-F5344CB8AC3E}">
        <p14:creationId xmlns:p14="http://schemas.microsoft.com/office/powerpoint/2010/main" val="418833753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D36F800-696D-5B80-814B-4FBA100C8C25}"/>
              </a:ext>
            </a:extLst>
          </p:cNvPr>
          <p:cNvSpPr>
            <a:spLocks noGrp="1"/>
          </p:cNvSpPr>
          <p:nvPr>
            <p:ph type="sldNum" sz="quarter" idx="12"/>
          </p:nvPr>
        </p:nvSpPr>
        <p:spPr/>
        <p:txBody>
          <a:bodyPr/>
          <a:lstStyle/>
          <a:p>
            <a:fld id="{B13EF961-FCAC-4A9A-A9A0-C51400629BF4}" type="slidenum">
              <a:rPr lang="pl-PL" smtClean="0"/>
              <a:t>107</a:t>
            </a:fld>
            <a:endParaRPr lang="pl-PL"/>
          </a:p>
        </p:txBody>
      </p:sp>
      <p:pic>
        <p:nvPicPr>
          <p:cNvPr id="9" name="Obraz 8">
            <a:extLst>
              <a:ext uri="{FF2B5EF4-FFF2-40B4-BE49-F238E27FC236}">
                <a16:creationId xmlns:a16="http://schemas.microsoft.com/office/drawing/2014/main" id="{E5EB8C3C-A8F6-5CDE-4E82-27033A50B302}"/>
              </a:ext>
            </a:extLst>
          </p:cNvPr>
          <p:cNvPicPr>
            <a:picLocks noChangeAspect="1"/>
          </p:cNvPicPr>
          <p:nvPr/>
        </p:nvPicPr>
        <p:blipFill>
          <a:blip r:embed="rId2"/>
          <a:stretch>
            <a:fillRect/>
          </a:stretch>
        </p:blipFill>
        <p:spPr>
          <a:xfrm>
            <a:off x="847762" y="867223"/>
            <a:ext cx="6035342" cy="5123553"/>
          </a:xfrm>
          <a:prstGeom prst="rect">
            <a:avLst/>
          </a:prstGeom>
        </p:spPr>
      </p:pic>
      <p:sp>
        <p:nvSpPr>
          <p:cNvPr id="4" name="pole tekstowe 3">
            <a:extLst>
              <a:ext uri="{FF2B5EF4-FFF2-40B4-BE49-F238E27FC236}">
                <a16:creationId xmlns:a16="http://schemas.microsoft.com/office/drawing/2014/main" id="{A4CDDDD0-444E-7668-5452-6043D4ECA17C}"/>
              </a:ext>
            </a:extLst>
          </p:cNvPr>
          <p:cNvSpPr txBox="1"/>
          <p:nvPr/>
        </p:nvSpPr>
        <p:spPr>
          <a:xfrm>
            <a:off x="1590503" y="481180"/>
            <a:ext cx="8391697" cy="461665"/>
          </a:xfrm>
          <a:prstGeom prst="rect">
            <a:avLst/>
          </a:prstGeom>
          <a:noFill/>
        </p:spPr>
        <p:txBody>
          <a:bodyPr wrap="square">
            <a:spAutoFit/>
          </a:bodyPr>
          <a:lstStyle/>
          <a:p>
            <a:r>
              <a:rPr lang="pl-PL" sz="2400" b="1" dirty="0"/>
              <a:t>Dopuszczalne spadki napięć w instalacji odbiorczej budynku</a:t>
            </a:r>
          </a:p>
        </p:txBody>
      </p:sp>
      <p:sp>
        <p:nvSpPr>
          <p:cNvPr id="8" name="pole tekstowe 7">
            <a:extLst>
              <a:ext uri="{FF2B5EF4-FFF2-40B4-BE49-F238E27FC236}">
                <a16:creationId xmlns:a16="http://schemas.microsoft.com/office/drawing/2014/main" id="{55BADAC1-D602-ADFD-3C23-4A6B51ECCE80}"/>
              </a:ext>
            </a:extLst>
          </p:cNvPr>
          <p:cNvSpPr txBox="1"/>
          <p:nvPr/>
        </p:nvSpPr>
        <p:spPr>
          <a:xfrm>
            <a:off x="109103" y="6604084"/>
            <a:ext cx="11118272" cy="253916"/>
          </a:xfrm>
          <a:prstGeom prst="rect">
            <a:avLst/>
          </a:prstGeom>
          <a:noFill/>
        </p:spPr>
        <p:txBody>
          <a:bodyPr wrap="square">
            <a:spAutoFit/>
          </a:bodyPr>
          <a:lstStyle/>
          <a:p>
            <a:pPr algn="r"/>
            <a:r>
              <a:rPr lang="pl-PL" sz="1000" dirty="0"/>
              <a:t>OGRANICZENIA MOCY GENERATORA PV, PRZYŁĄCZANEGO DO SIECI ELEKTROENERGETYCZNEJ, na podstawie PN-HD 60364-5-52:2011/Ap2 mgr inż. Julian Wiatr </a:t>
            </a:r>
          </a:p>
        </p:txBody>
      </p:sp>
      <p:sp>
        <p:nvSpPr>
          <p:cNvPr id="13" name="pole tekstowe 12">
            <a:extLst>
              <a:ext uri="{FF2B5EF4-FFF2-40B4-BE49-F238E27FC236}">
                <a16:creationId xmlns:a16="http://schemas.microsoft.com/office/drawing/2014/main" id="{22E7B644-5244-82A9-10B9-F16585E20B14}"/>
              </a:ext>
            </a:extLst>
          </p:cNvPr>
          <p:cNvSpPr txBox="1"/>
          <p:nvPr/>
        </p:nvSpPr>
        <p:spPr>
          <a:xfrm>
            <a:off x="939102" y="5987018"/>
            <a:ext cx="6093228" cy="369332"/>
          </a:xfrm>
          <a:prstGeom prst="rect">
            <a:avLst/>
          </a:prstGeom>
          <a:noFill/>
        </p:spPr>
        <p:txBody>
          <a:bodyPr wrap="square">
            <a:spAutoFit/>
          </a:bodyPr>
          <a:lstStyle/>
          <a:p>
            <a:r>
              <a:rPr lang="pl-PL" dirty="0"/>
              <a:t>Z- złącze, WLZ- wewnętrzna linia zasilająca, kWh - licznik</a:t>
            </a:r>
          </a:p>
        </p:txBody>
      </p:sp>
      <p:pic>
        <p:nvPicPr>
          <p:cNvPr id="7" name="Obraz 6">
            <a:extLst>
              <a:ext uri="{FF2B5EF4-FFF2-40B4-BE49-F238E27FC236}">
                <a16:creationId xmlns:a16="http://schemas.microsoft.com/office/drawing/2014/main" id="{589915FE-B24E-B991-B582-B291536F8036}"/>
              </a:ext>
            </a:extLst>
          </p:cNvPr>
          <p:cNvPicPr>
            <a:picLocks noChangeAspect="1"/>
          </p:cNvPicPr>
          <p:nvPr/>
        </p:nvPicPr>
        <p:blipFill>
          <a:blip r:embed="rId3"/>
          <a:stretch>
            <a:fillRect/>
          </a:stretch>
        </p:blipFill>
        <p:spPr>
          <a:xfrm>
            <a:off x="8385739" y="2031249"/>
            <a:ext cx="3118790" cy="2795501"/>
          </a:xfrm>
          <a:prstGeom prst="rect">
            <a:avLst/>
          </a:prstGeom>
        </p:spPr>
      </p:pic>
      <p:sp>
        <p:nvSpPr>
          <p:cNvPr id="5" name="pole tekstowe 4">
            <a:extLst>
              <a:ext uri="{FF2B5EF4-FFF2-40B4-BE49-F238E27FC236}">
                <a16:creationId xmlns:a16="http://schemas.microsoft.com/office/drawing/2014/main" id="{16E51D38-01F5-6295-66BB-AD2B1ECB7DD0}"/>
              </a:ext>
            </a:extLst>
          </p:cNvPr>
          <p:cNvSpPr txBox="1"/>
          <p:nvPr/>
        </p:nvSpPr>
        <p:spPr>
          <a:xfrm>
            <a:off x="8387715" y="4889818"/>
            <a:ext cx="3188970" cy="369332"/>
          </a:xfrm>
          <a:prstGeom prst="rect">
            <a:avLst/>
          </a:prstGeom>
          <a:noFill/>
        </p:spPr>
        <p:txBody>
          <a:bodyPr wrap="square">
            <a:spAutoFit/>
          </a:bodyPr>
          <a:lstStyle/>
          <a:p>
            <a:r>
              <a:rPr lang="pl-PL" sz="900" dirty="0"/>
              <a:t>https://leszekbober.pl/wp-content/uploads/2021/02/Symbole-elementow-obwodu-elektrycznego.png</a:t>
            </a:r>
          </a:p>
        </p:txBody>
      </p:sp>
    </p:spTree>
    <p:extLst>
      <p:ext uri="{BB962C8B-B14F-4D97-AF65-F5344CB8AC3E}">
        <p14:creationId xmlns:p14="http://schemas.microsoft.com/office/powerpoint/2010/main" val="41122774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7C87DC6-A146-BECE-ADA6-3FBBE003862D}"/>
              </a:ext>
            </a:extLst>
          </p:cNvPr>
          <p:cNvSpPr>
            <a:spLocks noGrp="1"/>
          </p:cNvSpPr>
          <p:nvPr>
            <p:ph type="sldNum" sz="quarter" idx="12"/>
          </p:nvPr>
        </p:nvSpPr>
        <p:spPr/>
        <p:txBody>
          <a:bodyPr/>
          <a:lstStyle/>
          <a:p>
            <a:fld id="{B13EF961-FCAC-4A9A-A9A0-C51400629BF4}" type="slidenum">
              <a:rPr lang="pl-PL" sz="1800" smtClean="0">
                <a:latin typeface="+mj-lt"/>
              </a:rPr>
              <a:t>108</a:t>
            </a:fld>
            <a:endParaRPr lang="pl-PL" sz="1800" dirty="0">
              <a:latin typeface="+mj-lt"/>
            </a:endParaRPr>
          </a:p>
        </p:txBody>
      </p:sp>
      <p:sp>
        <p:nvSpPr>
          <p:cNvPr id="4" name="pole tekstowe 3">
            <a:extLst>
              <a:ext uri="{FF2B5EF4-FFF2-40B4-BE49-F238E27FC236}">
                <a16:creationId xmlns:a16="http://schemas.microsoft.com/office/drawing/2014/main" id="{E744FD4C-CFF6-E813-D6F5-61203F8F6851}"/>
              </a:ext>
            </a:extLst>
          </p:cNvPr>
          <p:cNvSpPr txBox="1"/>
          <p:nvPr/>
        </p:nvSpPr>
        <p:spPr>
          <a:xfrm>
            <a:off x="386543" y="172827"/>
            <a:ext cx="6093228" cy="400110"/>
          </a:xfrm>
          <a:prstGeom prst="rect">
            <a:avLst/>
          </a:prstGeom>
          <a:noFill/>
        </p:spPr>
        <p:txBody>
          <a:bodyPr wrap="square">
            <a:spAutoFit/>
          </a:bodyPr>
          <a:lstStyle/>
          <a:p>
            <a:pPr algn="just"/>
            <a:r>
              <a:rPr lang="pl-PL" sz="2000" b="1" dirty="0">
                <a:effectLst/>
                <a:latin typeface="+mj-lt"/>
                <a:ea typeface="Times New Roman" panose="02020603050405020304" pitchFamily="18" charset="0"/>
                <a:cs typeface="TimesNewRomanPSMT"/>
              </a:rPr>
              <a:t>Dopuszczalne spadki napięcia w instalacji elektrycznej</a:t>
            </a:r>
            <a:endParaRPr lang="pl-PL" sz="2000" dirty="0">
              <a:effectLst/>
              <a:latin typeface="+mj-lt"/>
              <a:ea typeface="Times New Roman" panose="02020603050405020304" pitchFamily="18" charset="0"/>
            </a:endParaRPr>
          </a:p>
        </p:txBody>
      </p:sp>
      <p:sp>
        <p:nvSpPr>
          <p:cNvPr id="8" name="Rectangle 3">
            <a:extLst>
              <a:ext uri="{FF2B5EF4-FFF2-40B4-BE49-F238E27FC236}">
                <a16:creationId xmlns:a16="http://schemas.microsoft.com/office/drawing/2014/main" id="{CE6990E1-F812-C695-25C4-617A1A329FDD}"/>
              </a:ext>
            </a:extLst>
          </p:cNvPr>
          <p:cNvSpPr>
            <a:spLocks noChangeArrowheads="1"/>
          </p:cNvSpPr>
          <p:nvPr/>
        </p:nvSpPr>
        <p:spPr bwMode="auto">
          <a:xfrm>
            <a:off x="12018464" y="4698142"/>
            <a:ext cx="43954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a:ln>
                  <a:noFill/>
                </a:ln>
                <a:solidFill>
                  <a:schemeClr val="tx1"/>
                </a:solidFill>
                <a:effectLst/>
                <a:latin typeface="+mj-lt"/>
                <a:ea typeface="Times New Roman" panose="02020603050405020304" pitchFamily="18" charset="0"/>
                <a:cs typeface="TimesNewRomanPSMT"/>
              </a:rPr>
              <a:t>(4)</a:t>
            </a:r>
            <a:endParaRPr kumimoji="0" lang="pl-PL" altLang="pl-PL" b="0" i="0" u="none" strike="noStrike" cap="none" normalizeH="0" baseline="0">
              <a:ln>
                <a:noFill/>
              </a:ln>
              <a:solidFill>
                <a:schemeClr val="tx1"/>
              </a:solidFill>
              <a:effectLst/>
              <a:latin typeface="+mj-lt"/>
            </a:endParaRPr>
          </a:p>
        </p:txBody>
      </p:sp>
      <p:sp>
        <p:nvSpPr>
          <p:cNvPr id="12" name="pole tekstowe 11">
            <a:extLst>
              <a:ext uri="{FF2B5EF4-FFF2-40B4-BE49-F238E27FC236}">
                <a16:creationId xmlns:a16="http://schemas.microsoft.com/office/drawing/2014/main" id="{3F76525E-C276-382B-8BC5-AB90505BB881}"/>
              </a:ext>
            </a:extLst>
          </p:cNvPr>
          <p:cNvSpPr txBox="1"/>
          <p:nvPr/>
        </p:nvSpPr>
        <p:spPr>
          <a:xfrm>
            <a:off x="386543" y="755500"/>
            <a:ext cx="11319252" cy="1754326"/>
          </a:xfrm>
          <a:prstGeom prst="rect">
            <a:avLst/>
          </a:prstGeom>
          <a:noFill/>
        </p:spPr>
        <p:txBody>
          <a:bodyPr wrap="square">
            <a:spAutoFit/>
          </a:bodyPr>
          <a:lstStyle/>
          <a:p>
            <a:pPr algn="just">
              <a:buNone/>
            </a:pPr>
            <a:r>
              <a:rPr lang="pl-PL" b="1" dirty="0">
                <a:latin typeface="+mj-lt"/>
              </a:rPr>
              <a:t>Impedancja przewodów zasilających, choć niska, nie jest pomijalna. </a:t>
            </a:r>
            <a:r>
              <a:rPr lang="pl-PL" dirty="0">
                <a:latin typeface="+mj-lt"/>
              </a:rPr>
              <a:t>Podczas przepływu prądu między początkiem instalacji a odbiornikami dochodzi do spadku napięcia </a:t>
            </a:r>
            <a:r>
              <a:rPr lang="el-GR" dirty="0">
                <a:latin typeface="+mj-lt"/>
              </a:rPr>
              <a:t>Δ</a:t>
            </a:r>
            <a:r>
              <a:rPr lang="pl-PL" dirty="0">
                <a:latin typeface="+mj-lt"/>
              </a:rPr>
              <a:t>U. Prawidłowe działanie urządzeń (np. silników, oświetlenia, odbiorników) zależy od tego, czy napięcie na ich zaciskach pozostaje możliwie bliskie wartości nominalnej. Dlatego tak ważne jest projektowanie przewodów i kabli w sposób zapewniający, że przy pełnym obciążeniu napięcie na odbiorniku mieści się w dopuszczalnych granicach, gwarantujących poprawną pracę.</a:t>
            </a:r>
          </a:p>
          <a:p>
            <a:pPr algn="just">
              <a:buNone/>
            </a:pPr>
            <a:endParaRPr lang="pl-PL" dirty="0">
              <a:latin typeface="+mj-lt"/>
            </a:endParaRPr>
          </a:p>
        </p:txBody>
      </p:sp>
      <p:sp>
        <p:nvSpPr>
          <p:cNvPr id="22" name="pole tekstowe 21">
            <a:extLst>
              <a:ext uri="{FF2B5EF4-FFF2-40B4-BE49-F238E27FC236}">
                <a16:creationId xmlns:a16="http://schemas.microsoft.com/office/drawing/2014/main" id="{1B6DC905-23CC-7E9B-F27A-B2C9E6155871}"/>
              </a:ext>
            </a:extLst>
          </p:cNvPr>
          <p:cNvSpPr txBox="1"/>
          <p:nvPr/>
        </p:nvSpPr>
        <p:spPr>
          <a:xfrm>
            <a:off x="838200" y="2568594"/>
            <a:ext cx="10802388" cy="3970318"/>
          </a:xfrm>
          <a:prstGeom prst="rect">
            <a:avLst/>
          </a:prstGeom>
          <a:noFill/>
        </p:spPr>
        <p:txBody>
          <a:bodyPr wrap="square">
            <a:spAutoFit/>
          </a:bodyPr>
          <a:lstStyle/>
          <a:p>
            <a:pPr marL="800100" lvl="1" indent="-342900">
              <a:buFont typeface="Arial" panose="020B0604020202020204" pitchFamily="34" charset="0"/>
              <a:buChar char="•"/>
            </a:pPr>
            <a:r>
              <a:rPr lang="pl-PL" b="1" i="0" u="none" strike="noStrike" baseline="0" dirty="0">
                <a:latin typeface="+mj-lt"/>
              </a:rPr>
              <a:t>Rezystancja</a:t>
            </a:r>
            <a:r>
              <a:rPr lang="pl-PL" b="0" i="0" u="none" strike="noStrike" baseline="0" dirty="0">
                <a:latin typeface="+mj-lt"/>
              </a:rPr>
              <a:t> (R) przewodu może być pomijalna przy przekrojach powyżej 500 mm² – jej wpływ na spadek napięcia jest wtedy minimalny.</a:t>
            </a:r>
          </a:p>
          <a:p>
            <a:pPr marL="800100" lvl="1" indent="-342900">
              <a:buFont typeface="Arial" panose="020B0604020202020204" pitchFamily="34" charset="0"/>
              <a:buChar char="•"/>
            </a:pPr>
            <a:r>
              <a:rPr lang="pl-PL" b="1" i="0" u="none" strike="noStrike" baseline="0" dirty="0">
                <a:latin typeface="+mj-lt"/>
              </a:rPr>
              <a:t>Reaktancja </a:t>
            </a:r>
            <a:r>
              <a:rPr lang="pl-PL" b="0" i="0" u="none" strike="noStrike" baseline="0" dirty="0">
                <a:latin typeface="+mj-lt"/>
              </a:rPr>
              <a:t>(X) z kolei jest pomijalna w przypadku przewodów o przekroju mniejszym niż 50 mm², gdzie dominującym czynnikiem pozostaje rezystancja.</a:t>
            </a:r>
          </a:p>
          <a:p>
            <a:pPr marL="800100" lvl="1" indent="-342900">
              <a:buFont typeface="Arial" panose="020B0604020202020204" pitchFamily="34" charset="0"/>
              <a:buChar char="•"/>
            </a:pPr>
            <a:endParaRPr lang="pl-PL" b="0" i="0" u="none" strike="noStrike" baseline="0" dirty="0">
              <a:latin typeface="+mj-lt"/>
            </a:endParaRPr>
          </a:p>
          <a:p>
            <a:r>
              <a:rPr lang="pl-PL" b="1" i="0" u="none" strike="noStrike" baseline="0" dirty="0">
                <a:latin typeface="+mj-lt"/>
              </a:rPr>
              <a:t>R</a:t>
            </a:r>
            <a:r>
              <a:rPr lang="pl-PL" b="0" i="0" u="none" strike="noStrike" baseline="0" dirty="0">
                <a:latin typeface="+mj-lt"/>
              </a:rPr>
              <a:t>: Rezystancja materiału przewodzącego w Ω/km;</a:t>
            </a:r>
          </a:p>
          <a:p>
            <a:pPr algn="l"/>
            <a:r>
              <a:rPr lang="pl-PL" b="1" i="0" u="none" strike="noStrike" baseline="0" dirty="0">
                <a:latin typeface="+mj-lt"/>
              </a:rPr>
              <a:t>X</a:t>
            </a:r>
            <a:r>
              <a:rPr lang="pl-PL" b="0" i="0" u="none" strike="noStrike" baseline="0" dirty="0">
                <a:latin typeface="+mj-lt"/>
              </a:rPr>
              <a:t>: jest pomijalny w przypadku przewodników o przekroju mniejszym niż 50 mm2;</a:t>
            </a:r>
          </a:p>
          <a:p>
            <a:pPr algn="l"/>
            <a:r>
              <a:rPr lang="pl-PL" b="1" i="0" u="none" strike="noStrike" baseline="0" dirty="0">
                <a:latin typeface="+mj-lt"/>
              </a:rPr>
              <a:t>I</a:t>
            </a:r>
            <a:r>
              <a:rPr lang="pl-PL" b="1" i="0" u="none" strike="noStrike" baseline="-25000" dirty="0">
                <a:latin typeface="+mj-lt"/>
              </a:rPr>
              <a:t>B</a:t>
            </a:r>
            <a:r>
              <a:rPr lang="pl-PL" b="0" i="0" u="none" strike="noStrike" baseline="0" dirty="0">
                <a:latin typeface="+mj-lt"/>
              </a:rPr>
              <a:t>: Maksymalny prąd obciążeniowy w amperach;</a:t>
            </a:r>
            <a:endParaRPr lang="pl-PL" dirty="0">
              <a:latin typeface="+mj-lt"/>
            </a:endParaRPr>
          </a:p>
          <a:p>
            <a:pPr algn="l"/>
            <a:r>
              <a:rPr lang="pl-PL" b="1" i="0" u="none" strike="noStrike" baseline="0" dirty="0">
                <a:latin typeface="+mj-lt"/>
              </a:rPr>
              <a:t>L</a:t>
            </a:r>
            <a:r>
              <a:rPr lang="pl-PL" b="0" i="0" u="none" strike="noStrike" baseline="0" dirty="0">
                <a:latin typeface="+mj-lt"/>
              </a:rPr>
              <a:t>: Długość kabla w kilometrach;</a:t>
            </a:r>
          </a:p>
          <a:p>
            <a:pPr algn="l"/>
            <a:r>
              <a:rPr lang="pl-PL" b="1" i="0" u="none" strike="noStrike" baseline="0" dirty="0">
                <a:latin typeface="+mj-lt"/>
              </a:rPr>
              <a:t>ϕ</a:t>
            </a:r>
            <a:r>
              <a:rPr lang="pl-PL" b="0" i="0" u="none" strike="noStrike" baseline="0" dirty="0">
                <a:latin typeface="+mj-lt"/>
              </a:rPr>
              <a:t>: kąt fazowy między napięciem a prądem w danym obwodzie, ogólnie;</a:t>
            </a:r>
          </a:p>
          <a:p>
            <a:pPr algn="l"/>
            <a:r>
              <a:rPr lang="pl-PL" b="1" i="0" u="none" strike="noStrike" baseline="0" dirty="0" err="1">
                <a:latin typeface="+mj-lt"/>
              </a:rPr>
              <a:t>Un</a:t>
            </a:r>
            <a:r>
              <a:rPr lang="pl-PL" b="0" i="0" u="none" strike="noStrike" baseline="0" dirty="0">
                <a:latin typeface="+mj-lt"/>
              </a:rPr>
              <a:t>: napięcie międzyfazowe</a:t>
            </a:r>
          </a:p>
          <a:p>
            <a:pPr algn="l"/>
            <a:r>
              <a:rPr lang="pl-PL" b="1" i="0" u="none" strike="noStrike" baseline="0" dirty="0" err="1">
                <a:latin typeface="+mj-lt"/>
              </a:rPr>
              <a:t>Vn</a:t>
            </a:r>
            <a:r>
              <a:rPr lang="pl-PL" b="0" i="0" u="none" strike="noStrike" baseline="0" dirty="0">
                <a:latin typeface="+mj-lt"/>
              </a:rPr>
              <a:t>: napięcie fazowe,</a:t>
            </a:r>
          </a:p>
          <a:p>
            <a:pPr algn="l"/>
            <a:r>
              <a:rPr lang="pl-PL" b="1" dirty="0">
                <a:latin typeface="+mj-lt"/>
              </a:rPr>
              <a:t>S</a:t>
            </a:r>
            <a:r>
              <a:rPr lang="pl-PL" dirty="0">
                <a:latin typeface="+mj-lt"/>
              </a:rPr>
              <a:t> – pole przekroju poprzecznego przewodu (w mm²)</a:t>
            </a:r>
          </a:p>
          <a:p>
            <a:pPr algn="l"/>
            <a:r>
              <a:rPr lang="pl-PL" b="1" dirty="0">
                <a:latin typeface="+mj-lt"/>
              </a:rPr>
              <a:t>γ</a:t>
            </a:r>
            <a:r>
              <a:rPr lang="pl-PL" dirty="0">
                <a:latin typeface="+mj-lt"/>
              </a:rPr>
              <a:t> – konduktywność (przewodność właściwa) materiału (S/m)</a:t>
            </a:r>
            <a:endParaRPr lang="pl-PL" b="0" i="0" u="none" strike="noStrike" baseline="0" dirty="0">
              <a:latin typeface="+mj-lt"/>
            </a:endParaRPr>
          </a:p>
        </p:txBody>
      </p:sp>
    </p:spTree>
    <p:extLst>
      <p:ext uri="{BB962C8B-B14F-4D97-AF65-F5344CB8AC3E}">
        <p14:creationId xmlns:p14="http://schemas.microsoft.com/office/powerpoint/2010/main" val="29037592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701" y="46037"/>
            <a:ext cx="10515600" cy="780681"/>
          </a:xfrm>
        </p:spPr>
        <p:txBody>
          <a:bodyPr>
            <a:normAutofit/>
          </a:bodyPr>
          <a:lstStyle/>
          <a:p>
            <a:r>
              <a:rPr sz="2800" b="1" dirty="0" err="1">
                <a:latin typeface="+mn-lt"/>
              </a:rPr>
              <a:t>Przewody</a:t>
            </a:r>
            <a:r>
              <a:rPr sz="2800" b="1" dirty="0">
                <a:latin typeface="+mn-lt"/>
              </a:rPr>
              <a:t>, </a:t>
            </a:r>
            <a:r>
              <a:rPr sz="2800" b="1" dirty="0" err="1">
                <a:latin typeface="+mn-lt"/>
              </a:rPr>
              <a:t>opór</a:t>
            </a:r>
            <a:r>
              <a:rPr sz="2800" b="1" dirty="0">
                <a:latin typeface="+mn-lt"/>
              </a:rPr>
              <a:t> </a:t>
            </a:r>
            <a:r>
              <a:rPr sz="2800" b="1" dirty="0" err="1">
                <a:latin typeface="+mn-lt"/>
              </a:rPr>
              <a:t>i</a:t>
            </a:r>
            <a:r>
              <a:rPr sz="2800" b="1" dirty="0">
                <a:latin typeface="+mn-lt"/>
              </a:rPr>
              <a:t> </a:t>
            </a:r>
            <a:r>
              <a:rPr sz="2800" b="1" dirty="0" err="1">
                <a:latin typeface="+mn-lt"/>
              </a:rPr>
              <a:t>straty</a:t>
            </a:r>
            <a:r>
              <a:rPr sz="2800" b="1" dirty="0">
                <a:latin typeface="+mn-lt"/>
              </a:rPr>
              <a:t> </a:t>
            </a:r>
            <a:r>
              <a:rPr sz="2800" b="1" dirty="0" err="1">
                <a:latin typeface="+mn-lt"/>
              </a:rPr>
              <a:t>mocy</a:t>
            </a:r>
            <a:endParaRPr sz="2800" b="1" dirty="0">
              <a:latin typeface="+mn-lt"/>
            </a:endParaRPr>
          </a:p>
        </p:txBody>
      </p:sp>
      <p:sp>
        <p:nvSpPr>
          <p:cNvPr id="3" name="TextBox 2"/>
          <p:cNvSpPr txBox="1"/>
          <p:nvPr/>
        </p:nvSpPr>
        <p:spPr>
          <a:xfrm>
            <a:off x="838200" y="610136"/>
            <a:ext cx="11353800" cy="6252417"/>
          </a:xfrm>
          <a:prstGeom prst="rect">
            <a:avLst/>
          </a:prstGeom>
          <a:noFill/>
        </p:spPr>
        <p:txBody>
          <a:bodyPr wrap="square">
            <a:spAutoFit/>
          </a:bodyPr>
          <a:lstStyle/>
          <a:p>
            <a:endParaRPr sz="2000" dirty="0"/>
          </a:p>
          <a:p>
            <a:pPr algn="ctr">
              <a:lnSpc>
                <a:spcPct val="150000"/>
              </a:lnSpc>
              <a:defRPr sz="2000">
                <a:latin typeface="Arial"/>
              </a:defRPr>
            </a:pPr>
            <a:r>
              <a:rPr sz="2000" dirty="0"/>
              <a:t>• </a:t>
            </a:r>
            <a:r>
              <a:rPr sz="2000" dirty="0" err="1"/>
              <a:t>Przewody</a:t>
            </a:r>
            <a:r>
              <a:rPr sz="2000" dirty="0"/>
              <a:t> </a:t>
            </a:r>
            <a:r>
              <a:rPr sz="2000" dirty="0" err="1"/>
              <a:t>mają</a:t>
            </a:r>
            <a:r>
              <a:rPr sz="2000" dirty="0"/>
              <a:t> </a:t>
            </a:r>
            <a:r>
              <a:rPr sz="2000" dirty="0" err="1"/>
              <a:t>rezystancję</a:t>
            </a:r>
            <a:r>
              <a:rPr sz="2000" dirty="0"/>
              <a:t> R</a:t>
            </a:r>
            <a:r>
              <a:rPr lang="pl-PL" sz="2000" dirty="0"/>
              <a:t> g</a:t>
            </a:r>
            <a:r>
              <a:rPr sz="2000" dirty="0" err="1"/>
              <a:t>dy</a:t>
            </a:r>
            <a:r>
              <a:rPr sz="2000" dirty="0"/>
              <a:t> </a:t>
            </a:r>
            <a:r>
              <a:rPr sz="2000" dirty="0" err="1"/>
              <a:t>płynie</a:t>
            </a:r>
            <a:r>
              <a:rPr sz="2000" dirty="0"/>
              <a:t> </a:t>
            </a:r>
            <a:r>
              <a:rPr sz="2000" dirty="0" err="1"/>
              <a:t>przez</a:t>
            </a:r>
            <a:r>
              <a:rPr sz="2000" dirty="0"/>
              <a:t> </a:t>
            </a:r>
            <a:r>
              <a:rPr sz="2000" dirty="0" err="1"/>
              <a:t>nie</a:t>
            </a:r>
            <a:r>
              <a:rPr sz="2000" dirty="0"/>
              <a:t> </a:t>
            </a:r>
            <a:r>
              <a:rPr sz="2000" dirty="0" err="1"/>
              <a:t>prąd</a:t>
            </a:r>
            <a:r>
              <a:rPr sz="2000" dirty="0"/>
              <a:t> I, </a:t>
            </a:r>
            <a:r>
              <a:rPr sz="2000" dirty="0" err="1"/>
              <a:t>powstaje</a:t>
            </a:r>
            <a:r>
              <a:rPr sz="2000" dirty="0"/>
              <a:t> </a:t>
            </a:r>
            <a:r>
              <a:rPr sz="2000" dirty="0" err="1"/>
              <a:t>spadek</a:t>
            </a:r>
            <a:r>
              <a:rPr sz="2000" dirty="0"/>
              <a:t> </a:t>
            </a:r>
            <a:r>
              <a:rPr sz="2000" dirty="0" err="1"/>
              <a:t>napięcia</a:t>
            </a:r>
            <a:r>
              <a:rPr sz="2000" dirty="0"/>
              <a:t>:</a:t>
            </a:r>
            <a:br>
              <a:rPr sz="2000" dirty="0"/>
            </a:br>
            <a:r>
              <a:rPr sz="2000" i="1" dirty="0"/>
              <a:t>  </a:t>
            </a:r>
            <a:r>
              <a:rPr sz="2800" i="1" dirty="0"/>
              <a:t>Uᴅ = </a:t>
            </a:r>
            <a:r>
              <a:rPr lang="pl-PL" sz="2800" i="1" dirty="0"/>
              <a:t>Rᴅ</a:t>
            </a:r>
            <a:r>
              <a:rPr sz="2800" i="1" dirty="0"/>
              <a:t> × I</a:t>
            </a:r>
            <a:br>
              <a:rPr sz="2000" i="1" dirty="0"/>
            </a:br>
            <a:r>
              <a:rPr sz="2000" dirty="0"/>
              <a:t>• W </a:t>
            </a:r>
            <a:r>
              <a:rPr sz="2000" dirty="0" err="1"/>
              <a:t>przewodach</a:t>
            </a:r>
            <a:r>
              <a:rPr sz="2000" dirty="0"/>
              <a:t> </a:t>
            </a:r>
            <a:r>
              <a:rPr sz="2000" dirty="0" err="1"/>
              <a:t>powstają</a:t>
            </a:r>
            <a:r>
              <a:rPr sz="2000" dirty="0"/>
              <a:t> </a:t>
            </a:r>
            <a:r>
              <a:rPr sz="2000" dirty="0" err="1"/>
              <a:t>straty</a:t>
            </a:r>
            <a:r>
              <a:rPr sz="2000" dirty="0"/>
              <a:t> </a:t>
            </a:r>
            <a:r>
              <a:rPr sz="2000" dirty="0" err="1"/>
              <a:t>mocy</a:t>
            </a:r>
            <a:r>
              <a:rPr sz="2000" dirty="0"/>
              <a:t>:</a:t>
            </a:r>
            <a:br>
              <a:rPr sz="2000" dirty="0"/>
            </a:br>
            <a:r>
              <a:rPr sz="2800" i="1" dirty="0"/>
              <a:t>  Pᴅ = Uᴅ × I = I² × R</a:t>
            </a:r>
            <a:br>
              <a:rPr sz="2000" dirty="0"/>
            </a:br>
            <a:r>
              <a:rPr sz="2000" dirty="0"/>
              <a:t>  </a:t>
            </a:r>
            <a:r>
              <a:rPr sz="2000" dirty="0" err="1"/>
              <a:t>Im</a:t>
            </a:r>
            <a:r>
              <a:rPr sz="2000" dirty="0"/>
              <a:t> </a:t>
            </a:r>
            <a:r>
              <a:rPr sz="2000" dirty="0" err="1"/>
              <a:t>większy</a:t>
            </a:r>
            <a:r>
              <a:rPr sz="2000" dirty="0"/>
              <a:t> </a:t>
            </a:r>
            <a:r>
              <a:rPr sz="2000" dirty="0" err="1"/>
              <a:t>prąd</a:t>
            </a:r>
            <a:r>
              <a:rPr sz="2000" dirty="0"/>
              <a:t>, </a:t>
            </a:r>
            <a:r>
              <a:rPr sz="2000" dirty="0" err="1"/>
              <a:t>tym</a:t>
            </a:r>
            <a:r>
              <a:rPr sz="2000" dirty="0"/>
              <a:t> </a:t>
            </a:r>
            <a:r>
              <a:rPr sz="2000" dirty="0" err="1"/>
              <a:t>większe</a:t>
            </a:r>
            <a:r>
              <a:rPr sz="2000" dirty="0"/>
              <a:t> </a:t>
            </a:r>
            <a:r>
              <a:rPr sz="2000" dirty="0" err="1"/>
              <a:t>straty</a:t>
            </a:r>
            <a:r>
              <a:rPr sz="2000" dirty="0"/>
              <a:t> – </a:t>
            </a:r>
            <a:r>
              <a:rPr sz="2000" dirty="0" err="1"/>
              <a:t>rosną</a:t>
            </a:r>
            <a:r>
              <a:rPr sz="2000" dirty="0"/>
              <a:t> z </a:t>
            </a:r>
            <a:r>
              <a:rPr sz="2000" dirty="0" err="1"/>
              <a:t>kwadratem</a:t>
            </a:r>
            <a:r>
              <a:rPr sz="2000" dirty="0"/>
              <a:t> </a:t>
            </a:r>
            <a:r>
              <a:rPr sz="2000" dirty="0" err="1"/>
              <a:t>prądu</a:t>
            </a:r>
            <a:r>
              <a:rPr lang="pl-PL" sz="2000" dirty="0"/>
              <a:t> </a:t>
            </a:r>
          </a:p>
          <a:p>
            <a:pPr algn="ctr">
              <a:lnSpc>
                <a:spcPct val="150000"/>
              </a:lnSpc>
              <a:defRPr sz="2000">
                <a:latin typeface="Arial"/>
              </a:defRPr>
            </a:pPr>
            <a:r>
              <a:rPr lang="pl-PL" sz="2000" dirty="0"/>
              <a:t>• 10× mniejszy prąd = 100× mniejsze straty</a:t>
            </a:r>
            <a:br>
              <a:rPr lang="pl-PL" sz="2000" dirty="0"/>
            </a:br>
            <a:r>
              <a:rPr lang="pl-PL" sz="2000" dirty="0"/>
              <a:t>• 100× mniejszy prąd = 10 000× mniejsze straty</a:t>
            </a:r>
          </a:p>
          <a:p>
            <a:pPr>
              <a:lnSpc>
                <a:spcPct val="150000"/>
              </a:lnSpc>
              <a:defRPr sz="2000">
                <a:latin typeface="Arial"/>
              </a:defRPr>
            </a:pPr>
            <a:r>
              <a:rPr lang="pl-PL" sz="2000" dirty="0"/>
              <a:t>• Aby przesłać tę samą moc przy mniejszym prądzie, trzeba zwiększyć napięcie:</a:t>
            </a:r>
            <a:br>
              <a:rPr lang="pl-PL" sz="2000" dirty="0"/>
            </a:br>
            <a:endParaRPr lang="pl-PL" sz="2000" dirty="0"/>
          </a:p>
          <a:p>
            <a:pPr>
              <a:lnSpc>
                <a:spcPct val="150000"/>
              </a:lnSpc>
              <a:defRPr sz="2000">
                <a:latin typeface="Arial"/>
              </a:defRPr>
            </a:pPr>
            <a:r>
              <a:rPr lang="pl-PL" sz="2000" dirty="0"/>
              <a:t>• Straty wynikają z rezystancji i rosną z kwadratem prądu</a:t>
            </a:r>
            <a:br>
              <a:rPr lang="pl-PL" sz="2000" dirty="0"/>
            </a:br>
            <a:r>
              <a:rPr lang="pl-PL" sz="2000" dirty="0"/>
              <a:t>• Zmniejszając prąd i zwiększając napięcie, ograniczamy straty</a:t>
            </a:r>
            <a:br>
              <a:rPr lang="pl-PL" sz="2000" dirty="0"/>
            </a:br>
            <a:r>
              <a:rPr lang="pl-PL" sz="2000" dirty="0"/>
              <a:t>• Dlatego energia przesyłana jest pod bardzo wysokim napięciem</a:t>
            </a:r>
            <a:endParaRPr sz="2000" dirty="0"/>
          </a:p>
        </p:txBody>
      </p:sp>
      <p:sp>
        <p:nvSpPr>
          <p:cNvPr id="4" name="Symbol zastępczy numeru slajdu 3">
            <a:extLst>
              <a:ext uri="{FF2B5EF4-FFF2-40B4-BE49-F238E27FC236}">
                <a16:creationId xmlns:a16="http://schemas.microsoft.com/office/drawing/2014/main" id="{68FF57B4-E787-8810-1E00-AE903BD5DB5B}"/>
              </a:ext>
            </a:extLst>
          </p:cNvPr>
          <p:cNvSpPr>
            <a:spLocks noGrp="1"/>
          </p:cNvSpPr>
          <p:nvPr>
            <p:ph type="sldNum" sz="quarter" idx="12"/>
          </p:nvPr>
        </p:nvSpPr>
        <p:spPr/>
        <p:txBody>
          <a:bodyPr/>
          <a:lstStyle/>
          <a:p>
            <a:fld id="{B13EF961-FCAC-4A9A-A9A0-C51400629BF4}" type="slidenum">
              <a:rPr lang="pl-PL" smtClean="0"/>
              <a:t>109</a:t>
            </a:fld>
            <a:endParaRPr lang="pl-PL" dirty="0"/>
          </a:p>
        </p:txBody>
      </p:sp>
    </p:spTree>
    <p:extLst>
      <p:ext uri="{BB962C8B-B14F-4D97-AF65-F5344CB8AC3E}">
        <p14:creationId xmlns:p14="http://schemas.microsoft.com/office/powerpoint/2010/main" val="149341272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259CF2C-6B65-2CD7-8A5C-0A2EEA79BB56}"/>
              </a:ext>
            </a:extLst>
          </p:cNvPr>
          <p:cNvSpPr>
            <a:spLocks noGrp="1"/>
          </p:cNvSpPr>
          <p:nvPr>
            <p:ph type="sldNum" sz="quarter" idx="12"/>
          </p:nvPr>
        </p:nvSpPr>
        <p:spPr/>
        <p:txBody>
          <a:bodyPr/>
          <a:lstStyle/>
          <a:p>
            <a:fld id="{B13EF961-FCAC-4A9A-A9A0-C51400629BF4}" type="slidenum">
              <a:rPr lang="pl-PL" smtClean="0"/>
              <a:t>110</a:t>
            </a:fld>
            <a:endParaRPr lang="pl-PL"/>
          </a:p>
        </p:txBody>
      </p:sp>
      <p:pic>
        <p:nvPicPr>
          <p:cNvPr id="6" name="Obraz 5">
            <a:extLst>
              <a:ext uri="{FF2B5EF4-FFF2-40B4-BE49-F238E27FC236}">
                <a16:creationId xmlns:a16="http://schemas.microsoft.com/office/drawing/2014/main" id="{98D13D3B-394B-959F-2720-743A19DA6C2C}"/>
              </a:ext>
            </a:extLst>
          </p:cNvPr>
          <p:cNvPicPr>
            <a:picLocks noChangeAspect="1"/>
          </p:cNvPicPr>
          <p:nvPr/>
        </p:nvPicPr>
        <p:blipFill>
          <a:blip r:embed="rId2"/>
          <a:stretch>
            <a:fillRect/>
          </a:stretch>
        </p:blipFill>
        <p:spPr>
          <a:xfrm>
            <a:off x="481692" y="202992"/>
            <a:ext cx="7599124" cy="3365326"/>
          </a:xfrm>
          <a:prstGeom prst="rect">
            <a:avLst/>
          </a:prstGeom>
        </p:spPr>
      </p:pic>
      <p:pic>
        <p:nvPicPr>
          <p:cNvPr id="10" name="Obraz 9">
            <a:extLst>
              <a:ext uri="{FF2B5EF4-FFF2-40B4-BE49-F238E27FC236}">
                <a16:creationId xmlns:a16="http://schemas.microsoft.com/office/drawing/2014/main" id="{6FA8D9E7-AA80-0281-7763-8D03327BAE67}"/>
              </a:ext>
            </a:extLst>
          </p:cNvPr>
          <p:cNvPicPr>
            <a:picLocks noChangeAspect="1"/>
          </p:cNvPicPr>
          <p:nvPr/>
        </p:nvPicPr>
        <p:blipFill>
          <a:blip r:embed="rId3"/>
          <a:stretch>
            <a:fillRect/>
          </a:stretch>
        </p:blipFill>
        <p:spPr>
          <a:xfrm>
            <a:off x="481692" y="3314674"/>
            <a:ext cx="5819355" cy="3224238"/>
          </a:xfrm>
          <a:prstGeom prst="rect">
            <a:avLst/>
          </a:prstGeom>
        </p:spPr>
      </p:pic>
      <p:sp>
        <p:nvSpPr>
          <p:cNvPr id="13" name="pole tekstowe 12">
            <a:extLst>
              <a:ext uri="{FF2B5EF4-FFF2-40B4-BE49-F238E27FC236}">
                <a16:creationId xmlns:a16="http://schemas.microsoft.com/office/drawing/2014/main" id="{B52B82B3-954F-1595-7203-1DA3DE226706}"/>
              </a:ext>
            </a:extLst>
          </p:cNvPr>
          <p:cNvSpPr txBox="1"/>
          <p:nvPr/>
        </p:nvSpPr>
        <p:spPr>
          <a:xfrm>
            <a:off x="6301047" y="4602024"/>
            <a:ext cx="6093228" cy="1754326"/>
          </a:xfrm>
          <a:prstGeom prst="rect">
            <a:avLst/>
          </a:prstGeom>
          <a:noFill/>
        </p:spPr>
        <p:txBody>
          <a:bodyPr wrap="square">
            <a:spAutoFit/>
          </a:bodyPr>
          <a:lstStyle/>
          <a:p>
            <a:pPr marL="285750" indent="-285750">
              <a:buFont typeface="Arial" panose="020B0604020202020204" pitchFamily="34" charset="0"/>
              <a:buChar char="•"/>
            </a:pPr>
            <a:r>
              <a:rPr lang="pl-PL" b="1" dirty="0"/>
              <a:t>P </a:t>
            </a:r>
            <a:r>
              <a:rPr lang="pl-PL" dirty="0"/>
              <a:t>– moc czynna przesyłana analizowanym odcinkiem (W)</a:t>
            </a:r>
          </a:p>
          <a:p>
            <a:pPr marL="285750" indent="-285750">
              <a:buFont typeface="Arial" panose="020B0604020202020204" pitchFamily="34" charset="0"/>
              <a:buChar char="•"/>
            </a:pPr>
            <a:r>
              <a:rPr lang="pl-PL" b="1" dirty="0"/>
              <a:t>𝑙</a:t>
            </a:r>
            <a:r>
              <a:rPr lang="pl-PL" dirty="0"/>
              <a:t> – długość przewodu (m)𝛾γ – konduktywność materiału przewodnika (m/Ω·mm²)</a:t>
            </a:r>
          </a:p>
          <a:p>
            <a:pPr marL="285750" indent="-285750">
              <a:buFont typeface="Arial" panose="020B0604020202020204" pitchFamily="34" charset="0"/>
              <a:buChar char="•"/>
            </a:pPr>
            <a:r>
              <a:rPr lang="pl-PL" b="1" dirty="0"/>
              <a:t>S</a:t>
            </a:r>
            <a:r>
              <a:rPr lang="pl-PL" dirty="0"/>
              <a:t> – pole przekroju przewodu (mm²)</a:t>
            </a:r>
          </a:p>
          <a:p>
            <a:pPr marL="285750" indent="-285750">
              <a:buFont typeface="Arial" panose="020B0604020202020204" pitchFamily="34" charset="0"/>
              <a:buChar char="•"/>
            </a:pPr>
            <a:r>
              <a:rPr lang="pl-PL" b="1" dirty="0"/>
              <a:t>𝑈</a:t>
            </a:r>
            <a:r>
              <a:rPr lang="pl-PL" b="1" baseline="-25000" dirty="0"/>
              <a:t>𝑁𝑓</a:t>
            </a:r>
            <a:r>
              <a:rPr lang="pl-PL" b="1" dirty="0"/>
              <a:t>​  </a:t>
            </a:r>
            <a:r>
              <a:rPr lang="pl-PL" dirty="0"/>
              <a:t>– napięcie znamionowe fazowe (V)</a:t>
            </a:r>
          </a:p>
          <a:p>
            <a:pPr marL="285750" indent="-285750">
              <a:buFont typeface="Arial" panose="020B0604020202020204" pitchFamily="34" charset="0"/>
              <a:buChar char="•"/>
            </a:pPr>
            <a:r>
              <a:rPr lang="pl-PL" b="1" dirty="0"/>
              <a:t>𝑈</a:t>
            </a:r>
            <a:r>
              <a:rPr lang="pl-PL" b="1" baseline="-25000" dirty="0"/>
              <a:t>𝑁</a:t>
            </a:r>
            <a:r>
              <a:rPr lang="pl-PL" dirty="0"/>
              <a:t>– napięcie znamionowe międzyfazowe (V)</a:t>
            </a:r>
          </a:p>
        </p:txBody>
      </p:sp>
    </p:spTree>
    <p:extLst>
      <p:ext uri="{BB962C8B-B14F-4D97-AF65-F5344CB8AC3E}">
        <p14:creationId xmlns:p14="http://schemas.microsoft.com/office/powerpoint/2010/main" val="274290136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29D5CE3-8211-B31C-22A5-CF5D01862D8F}"/>
              </a:ext>
            </a:extLst>
          </p:cNvPr>
          <p:cNvSpPr>
            <a:spLocks noGrp="1"/>
          </p:cNvSpPr>
          <p:nvPr>
            <p:ph type="sldNum" sz="quarter" idx="12"/>
          </p:nvPr>
        </p:nvSpPr>
        <p:spPr/>
        <p:txBody>
          <a:bodyPr/>
          <a:lstStyle/>
          <a:p>
            <a:fld id="{B13EF961-FCAC-4A9A-A9A0-C51400629BF4}" type="slidenum">
              <a:rPr lang="pl-PL" smtClean="0"/>
              <a:t>111</a:t>
            </a:fld>
            <a:endParaRPr lang="pl-PL"/>
          </a:p>
        </p:txBody>
      </p:sp>
      <p:graphicFrame>
        <p:nvGraphicFramePr>
          <p:cNvPr id="3" name="Obiekt 2">
            <a:extLst>
              <a:ext uri="{FF2B5EF4-FFF2-40B4-BE49-F238E27FC236}">
                <a16:creationId xmlns:a16="http://schemas.microsoft.com/office/drawing/2014/main" id="{96A00F93-F474-7D68-3CA1-6C364A65F6DD}"/>
              </a:ext>
            </a:extLst>
          </p:cNvPr>
          <p:cNvGraphicFramePr>
            <a:graphicFrameLocks noChangeAspect="1"/>
          </p:cNvGraphicFramePr>
          <p:nvPr>
            <p:extLst>
              <p:ext uri="{D42A27DB-BD31-4B8C-83A1-F6EECF244321}">
                <p14:modId xmlns:p14="http://schemas.microsoft.com/office/powerpoint/2010/main" val="3585566383"/>
              </p:ext>
            </p:extLst>
          </p:nvPr>
        </p:nvGraphicFramePr>
        <p:xfrm>
          <a:off x="4683909" y="975055"/>
          <a:ext cx="2609850" cy="495300"/>
        </p:xfrm>
        <a:graphic>
          <a:graphicData uri="http://schemas.openxmlformats.org/presentationml/2006/ole">
            <mc:AlternateContent xmlns:mc="http://schemas.openxmlformats.org/markup-compatibility/2006">
              <mc:Choice xmlns:v="urn:schemas-microsoft-com:vml" Requires="v">
                <p:oleObj r:id="rId2" imgW="2260600" imgH="431800" progId="Equation.3">
                  <p:embed/>
                </p:oleObj>
              </mc:Choice>
              <mc:Fallback>
                <p:oleObj r:id="rId2" imgW="2260600" imgH="431800" progId="Equation.3">
                  <p:embed/>
                  <p:pic>
                    <p:nvPicPr>
                      <p:cNvPr id="3" name="Obiekt 2">
                        <a:extLst>
                          <a:ext uri="{FF2B5EF4-FFF2-40B4-BE49-F238E27FC236}">
                            <a16:creationId xmlns:a16="http://schemas.microsoft.com/office/drawing/2014/main" id="{96A00F93-F474-7D68-3CA1-6C364A65F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909" y="975055"/>
                        <a:ext cx="2609850" cy="4953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 name="Obiekt 3">
            <a:extLst>
              <a:ext uri="{FF2B5EF4-FFF2-40B4-BE49-F238E27FC236}">
                <a16:creationId xmlns:a16="http://schemas.microsoft.com/office/drawing/2014/main" id="{FB9BA402-812C-E029-CDAE-E343ECD5EC4D}"/>
              </a:ext>
            </a:extLst>
          </p:cNvPr>
          <p:cNvGraphicFramePr>
            <a:graphicFrameLocks noChangeAspect="1"/>
          </p:cNvGraphicFramePr>
          <p:nvPr>
            <p:extLst>
              <p:ext uri="{D42A27DB-BD31-4B8C-83A1-F6EECF244321}">
                <p14:modId xmlns:p14="http://schemas.microsoft.com/office/powerpoint/2010/main" val="1376101104"/>
              </p:ext>
            </p:extLst>
          </p:nvPr>
        </p:nvGraphicFramePr>
        <p:xfrm>
          <a:off x="666750" y="4864891"/>
          <a:ext cx="1276350" cy="476250"/>
        </p:xfrm>
        <a:graphic>
          <a:graphicData uri="http://schemas.openxmlformats.org/presentationml/2006/ole">
            <mc:AlternateContent xmlns:mc="http://schemas.openxmlformats.org/markup-compatibility/2006">
              <mc:Choice xmlns:v="urn:schemas-microsoft-com:vml" Requires="v">
                <p:oleObj r:id="rId4" imgW="1155700" imgH="431800" progId="Equation.3">
                  <p:embed/>
                </p:oleObj>
              </mc:Choice>
              <mc:Fallback>
                <p:oleObj r:id="rId4" imgW="1155700" imgH="431800" progId="Equation.3">
                  <p:embed/>
                  <p:pic>
                    <p:nvPicPr>
                      <p:cNvPr id="4" name="Obiekt 3">
                        <a:extLst>
                          <a:ext uri="{FF2B5EF4-FFF2-40B4-BE49-F238E27FC236}">
                            <a16:creationId xmlns:a16="http://schemas.microsoft.com/office/drawing/2014/main" id="{FB9BA402-812C-E029-CDAE-E343ECD5EC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750" y="4864891"/>
                        <a:ext cx="1276350" cy="476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5" name="Obiekt 4">
            <a:extLst>
              <a:ext uri="{FF2B5EF4-FFF2-40B4-BE49-F238E27FC236}">
                <a16:creationId xmlns:a16="http://schemas.microsoft.com/office/drawing/2014/main" id="{D4B69851-BA44-DAA2-7C78-228ADFA5365F}"/>
              </a:ext>
            </a:extLst>
          </p:cNvPr>
          <p:cNvGraphicFramePr>
            <a:graphicFrameLocks noChangeAspect="1"/>
          </p:cNvGraphicFramePr>
          <p:nvPr>
            <p:extLst>
              <p:ext uri="{D42A27DB-BD31-4B8C-83A1-F6EECF244321}">
                <p14:modId xmlns:p14="http://schemas.microsoft.com/office/powerpoint/2010/main" val="1805687669"/>
              </p:ext>
            </p:extLst>
          </p:nvPr>
        </p:nvGraphicFramePr>
        <p:xfrm>
          <a:off x="666750" y="4098426"/>
          <a:ext cx="1600200" cy="542925"/>
        </p:xfrm>
        <a:graphic>
          <a:graphicData uri="http://schemas.openxmlformats.org/presentationml/2006/ole">
            <mc:AlternateContent xmlns:mc="http://schemas.openxmlformats.org/markup-compatibility/2006">
              <mc:Choice xmlns:v="urn:schemas-microsoft-com:vml" Requires="v">
                <p:oleObj r:id="rId6" imgW="1409088" imgH="482391" progId="Equation.3">
                  <p:embed/>
                </p:oleObj>
              </mc:Choice>
              <mc:Fallback>
                <p:oleObj r:id="rId6" imgW="1409088" imgH="482391" progId="Equation.3">
                  <p:embed/>
                  <p:pic>
                    <p:nvPicPr>
                      <p:cNvPr id="5" name="Obiekt 4">
                        <a:extLst>
                          <a:ext uri="{FF2B5EF4-FFF2-40B4-BE49-F238E27FC236}">
                            <a16:creationId xmlns:a16="http://schemas.microsoft.com/office/drawing/2014/main" id="{D4B69851-BA44-DAA2-7C78-228ADFA5365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6750" y="4098426"/>
                        <a:ext cx="1600200" cy="542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iekt 6">
            <a:extLst>
              <a:ext uri="{FF2B5EF4-FFF2-40B4-BE49-F238E27FC236}">
                <a16:creationId xmlns:a16="http://schemas.microsoft.com/office/drawing/2014/main" id="{E2DF7F72-4204-8749-FB39-3620A10D81A6}"/>
              </a:ext>
            </a:extLst>
          </p:cNvPr>
          <p:cNvGraphicFramePr>
            <a:graphicFrameLocks noChangeAspect="1"/>
          </p:cNvGraphicFramePr>
          <p:nvPr>
            <p:extLst>
              <p:ext uri="{D42A27DB-BD31-4B8C-83A1-F6EECF244321}">
                <p14:modId xmlns:p14="http://schemas.microsoft.com/office/powerpoint/2010/main" val="1576227018"/>
              </p:ext>
            </p:extLst>
          </p:nvPr>
        </p:nvGraphicFramePr>
        <p:xfrm>
          <a:off x="5707791" y="5419782"/>
          <a:ext cx="1000125" cy="400050"/>
        </p:xfrm>
        <a:graphic>
          <a:graphicData uri="http://schemas.openxmlformats.org/presentationml/2006/ole">
            <mc:AlternateContent xmlns:mc="http://schemas.openxmlformats.org/markup-compatibility/2006">
              <mc:Choice xmlns:v="urn:schemas-microsoft-com:vml" Requires="v">
                <p:oleObj r:id="rId8" imgW="977476" imgH="393529" progId="Equation.3">
                  <p:embed/>
                </p:oleObj>
              </mc:Choice>
              <mc:Fallback>
                <p:oleObj r:id="rId8" imgW="977476" imgH="393529" progId="Equation.3">
                  <p:embed/>
                  <p:pic>
                    <p:nvPicPr>
                      <p:cNvPr id="7" name="Obiekt 6">
                        <a:extLst>
                          <a:ext uri="{FF2B5EF4-FFF2-40B4-BE49-F238E27FC236}">
                            <a16:creationId xmlns:a16="http://schemas.microsoft.com/office/drawing/2014/main" id="{E2DF7F72-4204-8749-FB39-3620A10D81A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07791" y="5419782"/>
                        <a:ext cx="1000125" cy="400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Obiekt 7">
            <a:extLst>
              <a:ext uri="{FF2B5EF4-FFF2-40B4-BE49-F238E27FC236}">
                <a16:creationId xmlns:a16="http://schemas.microsoft.com/office/drawing/2014/main" id="{15568374-CBC0-E450-E973-07276D6365EA}"/>
              </a:ext>
            </a:extLst>
          </p:cNvPr>
          <p:cNvGraphicFramePr>
            <a:graphicFrameLocks noChangeAspect="1"/>
          </p:cNvGraphicFramePr>
          <p:nvPr>
            <p:extLst>
              <p:ext uri="{D42A27DB-BD31-4B8C-83A1-F6EECF244321}">
                <p14:modId xmlns:p14="http://schemas.microsoft.com/office/powerpoint/2010/main" val="2068796090"/>
              </p:ext>
            </p:extLst>
          </p:nvPr>
        </p:nvGraphicFramePr>
        <p:xfrm>
          <a:off x="4188609" y="5404792"/>
          <a:ext cx="990600" cy="400050"/>
        </p:xfrm>
        <a:graphic>
          <a:graphicData uri="http://schemas.openxmlformats.org/presentationml/2006/ole">
            <mc:AlternateContent xmlns:mc="http://schemas.openxmlformats.org/markup-compatibility/2006">
              <mc:Choice xmlns:v="urn:schemas-microsoft-com:vml" Requires="v">
                <p:oleObj r:id="rId10" imgW="977476" imgH="393529" progId="Equation.3">
                  <p:embed/>
                </p:oleObj>
              </mc:Choice>
              <mc:Fallback>
                <p:oleObj r:id="rId10" imgW="977476" imgH="393529" progId="Equation.3">
                  <p:embed/>
                  <p:pic>
                    <p:nvPicPr>
                      <p:cNvPr id="8" name="Obiekt 7">
                        <a:extLst>
                          <a:ext uri="{FF2B5EF4-FFF2-40B4-BE49-F238E27FC236}">
                            <a16:creationId xmlns:a16="http://schemas.microsoft.com/office/drawing/2014/main" id="{15568374-CBC0-E450-E973-07276D6365E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88609" y="5404792"/>
                        <a:ext cx="990600" cy="400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ectangle 7">
            <a:extLst>
              <a:ext uri="{FF2B5EF4-FFF2-40B4-BE49-F238E27FC236}">
                <a16:creationId xmlns:a16="http://schemas.microsoft.com/office/drawing/2014/main" id="{4F34F269-7390-FD16-CEB0-F7167D2DE118}"/>
              </a:ext>
            </a:extLst>
          </p:cNvPr>
          <p:cNvSpPr>
            <a:spLocks noChangeArrowheads="1"/>
          </p:cNvSpPr>
          <p:nvPr/>
        </p:nvSpPr>
        <p:spPr bwMode="auto">
          <a:xfrm>
            <a:off x="361950" y="289951"/>
            <a:ext cx="11323872" cy="1215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Podczas doboru przekroju przewodu </a:t>
            </a:r>
            <a:r>
              <a:rPr lang="pl-PL" altLang="pl-PL" dirty="0">
                <a:latin typeface="Cambria" panose="02040503050406030204" pitchFamily="18" charset="0"/>
                <a:ea typeface="Times New Roman" panose="02020603050405020304" pitchFamily="18" charset="0"/>
                <a:cs typeface="TimesNewRomanPSMT" charset="0"/>
              </a:rPr>
              <a:t>in</a:t>
            </a: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stalacji korzystamy z zależności uwzględniającej parametry przewodu oraz prąd obciążający instalacje.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6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Wzór dla obwodu jednofazowego: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sz="1050" b="0" i="0" u="none" strike="noStrike" cap="none" normalizeH="0" baseline="0" dirty="0">
              <a:ln>
                <a:noFill/>
              </a:ln>
              <a:solidFill>
                <a:schemeClr val="tx1"/>
              </a:solidFill>
              <a:effectLst/>
            </a:endParaRPr>
          </a:p>
        </p:txBody>
      </p:sp>
      <p:sp>
        <p:nvSpPr>
          <p:cNvPr id="10" name="Rectangle 8">
            <a:extLst>
              <a:ext uri="{FF2B5EF4-FFF2-40B4-BE49-F238E27FC236}">
                <a16:creationId xmlns:a16="http://schemas.microsoft.com/office/drawing/2014/main" id="{D2A759AB-47B3-BAC4-2B70-A67E4E438DBC}"/>
              </a:ext>
            </a:extLst>
          </p:cNvPr>
          <p:cNvSpPr>
            <a:spLocks noChangeArrowheads="1"/>
          </p:cNvSpPr>
          <p:nvPr/>
        </p:nvSpPr>
        <p:spPr bwMode="auto">
          <a:xfrm>
            <a:off x="486983" y="1438218"/>
            <a:ext cx="11198839" cy="2000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Z uwagi że reaktancja X w przewodach o małym przekroju jest dużo mniejsza od rezystancji możemy ją pominąć dla przewodów:</a:t>
            </a:r>
            <a:endParaRPr kumimoji="0" lang="pl-PL" altLang="pl-PL"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wykonanych z miedzi o przekroju do 50 mm</a:t>
            </a:r>
            <a:r>
              <a:rPr kumimoji="0" lang="pl-PL" altLang="pl-PL" b="0" i="0" u="none" strike="noStrike" cap="none" normalizeH="0" baseline="30000" dirty="0">
                <a:ln>
                  <a:noFill/>
                </a:ln>
                <a:solidFill>
                  <a:schemeClr val="tx1"/>
                </a:solidFill>
                <a:effectLst/>
                <a:latin typeface="+mn-lt"/>
                <a:ea typeface="Times New Roman" panose="02020603050405020304" pitchFamily="18" charset="0"/>
                <a:cs typeface="TimesNewRomanPSMT" charset="0"/>
              </a:rPr>
              <a:t>2</a:t>
            </a: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a:t>
            </a:r>
            <a:endParaRPr kumimoji="0" lang="pl-PL" altLang="pl-PL"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wykonanych z aluminium o przekroju do 70 mm</a:t>
            </a:r>
            <a:r>
              <a:rPr kumimoji="0" lang="pl-PL" altLang="pl-PL" b="0" i="0" u="none" strike="noStrike" cap="none" normalizeH="0" baseline="30000" dirty="0">
                <a:ln>
                  <a:noFill/>
                </a:ln>
                <a:solidFill>
                  <a:schemeClr val="tx1"/>
                </a:solidFill>
                <a:effectLst/>
                <a:latin typeface="+mn-lt"/>
                <a:ea typeface="Times New Roman" panose="02020603050405020304" pitchFamily="18" charset="0"/>
                <a:cs typeface="TimesNewRomanPSMT" charset="0"/>
              </a:rPr>
              <a:t>2</a:t>
            </a: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a:t>
            </a:r>
            <a:endParaRPr kumimoji="0" lang="pl-PL" altLang="pl-PL"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dirty="0">
                <a:ln>
                  <a:noFill/>
                </a:ln>
                <a:solidFill>
                  <a:schemeClr val="tx1"/>
                </a:solidFill>
                <a:effectLst/>
                <a:latin typeface="+mn-lt"/>
                <a:ea typeface="Times New Roman" panose="02020603050405020304" pitchFamily="18" charset="0"/>
                <a:cs typeface="TimesNewRomanPSMT" charset="0"/>
              </a:rPr>
              <a:t>Po pominięciu reaktancji przewodu i uwzględnieniu mocy odbiorników dołączonych do obwodu otrzymujemy zależności:</a:t>
            </a:r>
            <a:endParaRPr kumimoji="0" lang="pl-PL" altLang="pl-PL" sz="1050" b="0" i="0" u="none" strike="noStrike" cap="none" normalizeH="0" baseline="0" dirty="0">
              <a:ln>
                <a:noFill/>
              </a:ln>
              <a:solidFill>
                <a:schemeClr val="tx1"/>
              </a:solidFill>
              <a:effectLst/>
              <a:latin typeface="+mn-lt"/>
            </a:endParaRPr>
          </a:p>
        </p:txBody>
      </p:sp>
      <p:sp>
        <p:nvSpPr>
          <p:cNvPr id="11" name="Rectangle 9">
            <a:extLst>
              <a:ext uri="{FF2B5EF4-FFF2-40B4-BE49-F238E27FC236}">
                <a16:creationId xmlns:a16="http://schemas.microsoft.com/office/drawing/2014/main" id="{8016A763-CEFC-4C5F-BC58-DE9DC758ADD9}"/>
              </a:ext>
            </a:extLst>
          </p:cNvPr>
          <p:cNvSpPr>
            <a:spLocks noChangeArrowheads="1"/>
          </p:cNvSpPr>
          <p:nvPr/>
        </p:nvSpPr>
        <p:spPr bwMode="auto">
          <a:xfrm>
            <a:off x="2362255" y="4066148"/>
            <a:ext cx="210519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dla odbiornika trójfazowego</a:t>
            </a:r>
            <a:endParaRPr kumimoji="0" lang="pl-PL" altLang="pl-PL" sz="800" b="0" i="0" u="none" strike="noStrike" cap="none" normalizeH="0" baseline="0" dirty="0">
              <a:ln>
                <a:noFill/>
              </a:ln>
              <a:solidFill>
                <a:schemeClr val="tx1"/>
              </a:solidFill>
              <a:effectLst/>
            </a:endParaRPr>
          </a:p>
        </p:txBody>
      </p:sp>
      <p:sp>
        <p:nvSpPr>
          <p:cNvPr id="12" name="Rectangle 10">
            <a:extLst>
              <a:ext uri="{FF2B5EF4-FFF2-40B4-BE49-F238E27FC236}">
                <a16:creationId xmlns:a16="http://schemas.microsoft.com/office/drawing/2014/main" id="{73E8358E-28DE-00E1-BAC2-8324C7EA4EC8}"/>
              </a:ext>
            </a:extLst>
          </p:cNvPr>
          <p:cNvSpPr>
            <a:spLocks noChangeArrowheads="1"/>
          </p:cNvSpPr>
          <p:nvPr/>
        </p:nvSpPr>
        <p:spPr bwMode="auto">
          <a:xfrm>
            <a:off x="5224624" y="3553126"/>
            <a:ext cx="712763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gdzie:</a:t>
            </a: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T24A19Bo00"/>
              </a:rPr>
              <a:t>P – moc czynna odbiornika lub grupy odbiorników [W],</a:t>
            </a: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T24A19Bo00"/>
              </a:rPr>
              <a:t>R</a:t>
            </a:r>
            <a:r>
              <a:rPr kumimoji="0" lang="pl-PL" altLang="pl-PL" sz="1200" b="0" i="0" u="none" strike="noStrike" cap="none" normalizeH="0" baseline="0" dirty="0">
                <a:ln>
                  <a:noFill/>
                </a:ln>
                <a:solidFill>
                  <a:schemeClr val="tx1"/>
                </a:solidFill>
                <a:effectLst/>
                <a:latin typeface="Cambria" panose="02040503050406030204" pitchFamily="18" charset="0"/>
                <a:ea typeface="TT24A1A3o00"/>
                <a:cs typeface="TT24A1A3o00"/>
              </a:rPr>
              <a:t> – rezystancja przewodu na rozpatrywanej części obwodu [Ω]</a:t>
            </a: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T24A19Bo00"/>
              </a:rPr>
              <a:t>,</a:t>
            </a: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err="1">
                <a:ln>
                  <a:noFill/>
                </a:ln>
                <a:solidFill>
                  <a:schemeClr val="tx1"/>
                </a:solidFill>
                <a:effectLst/>
                <a:latin typeface="Cambria" panose="02040503050406030204" pitchFamily="18" charset="0"/>
                <a:ea typeface="Times New Roman" panose="02020603050405020304" pitchFamily="18" charset="0"/>
                <a:cs typeface="TT24A19Bo00"/>
              </a:rPr>
              <a:t>U</a:t>
            </a:r>
            <a:r>
              <a:rPr kumimoji="0" lang="pl-PL" altLang="pl-PL" sz="1200" b="0" i="0" u="none" strike="noStrike" cap="none" normalizeH="0" baseline="-30000" dirty="0" err="1">
                <a:ln>
                  <a:noFill/>
                </a:ln>
                <a:solidFill>
                  <a:schemeClr val="tx1"/>
                </a:solidFill>
                <a:effectLst/>
                <a:latin typeface="Cambria" panose="02040503050406030204" pitchFamily="18" charset="0"/>
                <a:ea typeface="Times New Roman" panose="02020603050405020304" pitchFamily="18" charset="0"/>
                <a:cs typeface="TT24A19Bo00"/>
              </a:rPr>
              <a:t>n</a:t>
            </a: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T24A19Bo00"/>
              </a:rPr>
              <a:t> – napięcie odbiornika jednofazowego [V],</a:t>
            </a: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T24A19Bo00"/>
              </a:rPr>
              <a:t>U – napięcie międzyfazowe odbiornika trójfazowego [V].</a:t>
            </a:r>
            <a:endParaRPr kumimoji="0" lang="pl-PL" altLang="pl-PL"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Rezystancję przewodu możemy obliczyć znając jego dane techniczne, korzystając z zależności:</a:t>
            </a:r>
            <a:endParaRPr kumimoji="0" lang="pl-PL" altLang="pl-PL" sz="800" b="0" i="0" u="none" strike="noStrike" cap="none" normalizeH="0" baseline="0" dirty="0">
              <a:ln>
                <a:noFill/>
              </a:ln>
              <a:solidFill>
                <a:schemeClr val="tx1"/>
              </a:solidFill>
              <a:effectLst/>
            </a:endParaRPr>
          </a:p>
        </p:txBody>
      </p:sp>
      <p:sp>
        <p:nvSpPr>
          <p:cNvPr id="13" name="Rectangle 11">
            <a:extLst>
              <a:ext uri="{FF2B5EF4-FFF2-40B4-BE49-F238E27FC236}">
                <a16:creationId xmlns:a16="http://schemas.microsoft.com/office/drawing/2014/main" id="{28C7AC34-71D4-8A4A-78E7-E8056055F1A3}"/>
              </a:ext>
            </a:extLst>
          </p:cNvPr>
          <p:cNvSpPr>
            <a:spLocks noChangeArrowheads="1"/>
          </p:cNvSpPr>
          <p:nvPr/>
        </p:nvSpPr>
        <p:spPr bwMode="auto">
          <a:xfrm>
            <a:off x="5110619" y="4747560"/>
            <a:ext cx="459145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2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gdzie</a:t>
            </a: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a:t>
            </a:r>
            <a:endParaRPr kumimoji="0" lang="pl-PL" altLang="pl-PL" sz="900" b="0" i="0" u="none" strike="noStrike" cap="none" normalizeH="0" baseline="0" dirty="0">
              <a:ln>
                <a:noFill/>
              </a:ln>
              <a:solidFill>
                <a:schemeClr val="tx1"/>
              </a:solidFill>
              <a:effectLst/>
            </a:endParaRPr>
          </a:p>
          <a:p>
            <a:pPr algn="just" eaLnBrk="0" fontAlgn="base" hangingPunct="0">
              <a:spcBef>
                <a:spcPct val="0"/>
              </a:spcBef>
              <a:spcAft>
                <a:spcPct val="0"/>
              </a:spcAft>
            </a:pPr>
            <a:r>
              <a:rPr kumimoji="0" lang="pl-PL" altLang="pl-PL" sz="1400" b="0" i="1"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γ</a:t>
            </a: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 konduktywność materiału, dla miedzi , dla aluminium </a:t>
            </a:r>
            <a:endParaRPr kumimoji="0" lang="pl-PL" altLang="pl-PL" sz="20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a:t>
            </a:r>
            <a:endParaRPr kumimoji="0" lang="pl-PL" altLang="pl-PL" sz="2000" b="0" i="0" u="none" strike="noStrike" cap="none" normalizeH="0" baseline="0" dirty="0">
              <a:ln>
                <a:noFill/>
              </a:ln>
              <a:solidFill>
                <a:schemeClr val="tx1"/>
              </a:solidFill>
              <a:effectLst/>
              <a:latin typeface="Arial" panose="020B0604020202020204" pitchFamily="34" charset="0"/>
            </a:endParaRPr>
          </a:p>
        </p:txBody>
      </p:sp>
      <p:sp>
        <p:nvSpPr>
          <p:cNvPr id="15" name="Rectangle 13">
            <a:extLst>
              <a:ext uri="{FF2B5EF4-FFF2-40B4-BE49-F238E27FC236}">
                <a16:creationId xmlns:a16="http://schemas.microsoft.com/office/drawing/2014/main" id="{BDBAE460-0D47-336A-0049-B56596FF3DF4}"/>
              </a:ext>
            </a:extLst>
          </p:cNvPr>
          <p:cNvSpPr>
            <a:spLocks noChangeArrowheads="1"/>
          </p:cNvSpPr>
          <p:nvPr/>
        </p:nvSpPr>
        <p:spPr bwMode="auto">
          <a:xfrm>
            <a:off x="335580" y="5683814"/>
            <a:ext cx="10744421"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400" b="0" i="1"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l</a:t>
            </a: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 długość przewodu, w [m],</a:t>
            </a:r>
            <a:endParaRPr kumimoji="0" lang="pl-PL" altLang="pl-PL" sz="9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S – przekrój przewodu, w [mm</a:t>
            </a:r>
            <a:r>
              <a:rPr kumimoji="0" lang="pl-PL" altLang="pl-PL" sz="1400" b="0" i="0" u="none" strike="noStrike" cap="none" normalizeH="0" baseline="30000" dirty="0">
                <a:ln>
                  <a:noFill/>
                </a:ln>
                <a:solidFill>
                  <a:schemeClr val="tx1"/>
                </a:solidFill>
                <a:effectLst/>
                <a:latin typeface="Cambria" panose="02040503050406030204" pitchFamily="18" charset="0"/>
                <a:ea typeface="Times New Roman" panose="02020603050405020304" pitchFamily="18" charset="0"/>
                <a:cs typeface="TimesNewRomanPSMT" charset="0"/>
              </a:rPr>
              <a:t>2</a:t>
            </a:r>
            <a:r>
              <a:rPr kumimoji="0" lang="pl-PL" altLang="pl-PL" sz="1400"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a:t>
            </a:r>
            <a:endParaRPr kumimoji="0" lang="pl-PL" altLang="pl-PL" sz="9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Biorąc pod uwagę powyższe zależności możemy wyznaczyć zależności na przekrój przewodu pod określone warunki obciążeniowe.</a:t>
            </a:r>
            <a:endParaRPr kumimoji="0" lang="pl-PL" altLang="pl-PL" sz="2800" b="0" i="0" u="none" strike="noStrike" cap="none" normalizeH="0" baseline="0" dirty="0">
              <a:ln>
                <a:noFill/>
              </a:ln>
              <a:solidFill>
                <a:schemeClr val="tx1"/>
              </a:solidFill>
              <a:effectLst/>
              <a:latin typeface="Arial" panose="020B0604020202020204" pitchFamily="34" charset="0"/>
            </a:endParaRPr>
          </a:p>
        </p:txBody>
      </p:sp>
      <p:sp>
        <p:nvSpPr>
          <p:cNvPr id="14" name="pole tekstowe 13">
            <a:extLst>
              <a:ext uri="{FF2B5EF4-FFF2-40B4-BE49-F238E27FC236}">
                <a16:creationId xmlns:a16="http://schemas.microsoft.com/office/drawing/2014/main" id="{E1266782-D939-46E5-5C92-AF4A7DA1D92C}"/>
              </a:ext>
            </a:extLst>
          </p:cNvPr>
          <p:cNvSpPr txBox="1"/>
          <p:nvPr/>
        </p:nvSpPr>
        <p:spPr>
          <a:xfrm>
            <a:off x="2068227" y="4899425"/>
            <a:ext cx="3042392"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pl-PL" altLang="pl-PL" sz="1400" b="0" i="0" u="none" strike="noStrike" cap="none" normalizeH="0" baseline="0" dirty="0">
                <a:ln>
                  <a:noFill/>
                </a:ln>
                <a:solidFill>
                  <a:schemeClr val="tx1"/>
                </a:solidFill>
                <a:effectLst/>
                <a:latin typeface="+mn-lt"/>
                <a:ea typeface="Times New Roman" panose="02020603050405020304" pitchFamily="18" charset="0"/>
                <a:cs typeface="TimesNewRomanPSMT" charset="0"/>
              </a:rPr>
              <a:t>dla obwodu jednofazowego</a:t>
            </a:r>
            <a:endParaRPr kumimoji="0" lang="pl-PL" altLang="pl-PL" sz="9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155033058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394D396-0177-9AA4-5A6E-E8D0A96B2A52}"/>
              </a:ext>
            </a:extLst>
          </p:cNvPr>
          <p:cNvSpPr>
            <a:spLocks noGrp="1"/>
          </p:cNvSpPr>
          <p:nvPr>
            <p:ph type="sldNum" sz="quarter" idx="12"/>
          </p:nvPr>
        </p:nvSpPr>
        <p:spPr/>
        <p:txBody>
          <a:bodyPr/>
          <a:lstStyle/>
          <a:p>
            <a:fld id="{B13EF961-FCAC-4A9A-A9A0-C51400629BF4}" type="slidenum">
              <a:rPr lang="pl-PL" smtClean="0"/>
              <a:t>112</a:t>
            </a:fld>
            <a:endParaRPr lang="pl-PL"/>
          </a:p>
        </p:txBody>
      </p:sp>
      <p:sp>
        <p:nvSpPr>
          <p:cNvPr id="6" name="Rectangle 2">
            <a:extLst>
              <a:ext uri="{FF2B5EF4-FFF2-40B4-BE49-F238E27FC236}">
                <a16:creationId xmlns:a16="http://schemas.microsoft.com/office/drawing/2014/main" id="{C6C44D89-2282-8797-648A-0B70D3D40402}"/>
              </a:ext>
            </a:extLst>
          </p:cNvPr>
          <p:cNvSpPr>
            <a:spLocks noChangeArrowheads="1"/>
          </p:cNvSpPr>
          <p:nvPr/>
        </p:nvSpPr>
        <p:spPr bwMode="auto">
          <a:xfrm>
            <a:off x="211020" y="541376"/>
            <a:ext cx="1131925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2000" b="0" i="0" u="none" strike="noStrike" cap="none" normalizeH="0" baseline="0" dirty="0">
                <a:ln>
                  <a:noFill/>
                </a:ln>
                <a:solidFill>
                  <a:schemeClr val="tx1"/>
                </a:solidFill>
                <a:effectLst/>
                <a:latin typeface="+mj-lt"/>
                <a:ea typeface="Times New Roman" panose="02020603050405020304" pitchFamily="18" charset="0"/>
                <a:cs typeface="TimesNewRomanPSMT"/>
              </a:rPr>
              <a:t>Chcąc zdefiniować </a:t>
            </a:r>
            <a:r>
              <a:rPr kumimoji="0" lang="pl-PL" altLang="pl-PL" sz="2000" b="1" i="0" u="none" strike="noStrike" cap="none" normalizeH="0" baseline="0" dirty="0">
                <a:ln>
                  <a:noFill/>
                </a:ln>
                <a:solidFill>
                  <a:schemeClr val="tx1"/>
                </a:solidFill>
                <a:effectLst/>
                <a:latin typeface="+mj-lt"/>
                <a:ea typeface="Times New Roman" panose="02020603050405020304" pitchFamily="18" charset="0"/>
                <a:cs typeface="TimesNewRomanPSMT"/>
              </a:rPr>
              <a:t>procentowy spadek napięcia w liniach zasilających </a:t>
            </a:r>
            <a:r>
              <a:rPr kumimoji="0" lang="pl-PL" altLang="pl-PL" sz="2000" b="0" i="0" u="none" strike="noStrike" cap="none" normalizeH="0" baseline="0" dirty="0">
                <a:ln>
                  <a:noFill/>
                </a:ln>
                <a:solidFill>
                  <a:schemeClr val="tx1"/>
                </a:solidFill>
                <a:effectLst/>
                <a:latin typeface="+mj-lt"/>
                <a:ea typeface="Times New Roman" panose="02020603050405020304" pitchFamily="18" charset="0"/>
                <a:cs typeface="TimesNewRomanPSMT"/>
              </a:rPr>
              <a:t>musimy różnicę napięcia U­</a:t>
            </a:r>
            <a:r>
              <a:rPr kumimoji="0" lang="pl-PL" altLang="pl-PL" sz="2000" b="0" i="0" u="none" strike="noStrike" cap="none" normalizeH="0" baseline="-30000" dirty="0">
                <a:ln>
                  <a:noFill/>
                </a:ln>
                <a:solidFill>
                  <a:schemeClr val="tx1"/>
                </a:solidFill>
                <a:effectLst/>
                <a:latin typeface="+mj-lt"/>
                <a:ea typeface="Times New Roman" panose="02020603050405020304" pitchFamily="18" charset="0"/>
                <a:cs typeface="TimesNewRomanPSMT"/>
              </a:rPr>
              <a:t>1</a:t>
            </a:r>
            <a:r>
              <a:rPr kumimoji="0" lang="pl-PL" altLang="pl-PL" sz="2000" b="0" i="0" u="none" strike="noStrike" cap="none" normalizeH="0" baseline="0" dirty="0">
                <a:ln>
                  <a:noFill/>
                </a:ln>
                <a:solidFill>
                  <a:schemeClr val="tx1"/>
                </a:solidFill>
                <a:effectLst/>
                <a:latin typeface="+mj-lt"/>
                <a:ea typeface="Times New Roman" panose="02020603050405020304" pitchFamily="18" charset="0"/>
                <a:cs typeface="TimesNewRomanPSMT"/>
              </a:rPr>
              <a:t> na początku i U</a:t>
            </a:r>
            <a:r>
              <a:rPr kumimoji="0" lang="pl-PL" altLang="pl-PL" sz="2000" b="0" i="0" u="none" strike="noStrike" cap="none" normalizeH="0" baseline="-30000" dirty="0">
                <a:ln>
                  <a:noFill/>
                </a:ln>
                <a:solidFill>
                  <a:schemeClr val="tx1"/>
                </a:solidFill>
                <a:effectLst/>
                <a:latin typeface="+mj-lt"/>
                <a:ea typeface="Times New Roman" panose="02020603050405020304" pitchFamily="18" charset="0"/>
                <a:cs typeface="TimesNewRomanPSMT"/>
              </a:rPr>
              <a:t>2</a:t>
            </a:r>
            <a:r>
              <a:rPr kumimoji="0" lang="pl-PL" altLang="pl-PL" sz="2000" b="0" i="0" u="none" strike="noStrike" cap="none" normalizeH="0" baseline="0" dirty="0">
                <a:ln>
                  <a:noFill/>
                </a:ln>
                <a:solidFill>
                  <a:schemeClr val="tx1"/>
                </a:solidFill>
                <a:effectLst/>
                <a:latin typeface="+mj-lt"/>
                <a:ea typeface="Times New Roman" panose="02020603050405020304" pitchFamily="18" charset="0"/>
                <a:cs typeface="TimesNewRomanPSMT"/>
              </a:rPr>
              <a:t> na końcu obwodu odnieść do napięcia U</a:t>
            </a:r>
            <a:r>
              <a:rPr kumimoji="0" lang="pl-PL" altLang="pl-PL" sz="2000" b="0" i="0" u="none" strike="noStrike" cap="none" normalizeH="0" baseline="-30000" dirty="0">
                <a:ln>
                  <a:noFill/>
                </a:ln>
                <a:solidFill>
                  <a:schemeClr val="tx1"/>
                </a:solidFill>
                <a:effectLst/>
                <a:latin typeface="+mj-lt"/>
                <a:ea typeface="Times New Roman" panose="02020603050405020304" pitchFamily="18" charset="0"/>
                <a:cs typeface="TimesNewRomanPSMT"/>
              </a:rPr>
              <a:t>1</a:t>
            </a:r>
            <a:r>
              <a:rPr kumimoji="0" lang="pl-PL" altLang="pl-PL" sz="2000" b="0" i="0" u="none" strike="noStrike" cap="none" normalizeH="0" baseline="0" dirty="0">
                <a:ln>
                  <a:noFill/>
                </a:ln>
                <a:solidFill>
                  <a:schemeClr val="tx1"/>
                </a:solidFill>
                <a:effectLst/>
                <a:latin typeface="+mj-lt"/>
                <a:ea typeface="Times New Roman" panose="02020603050405020304" pitchFamily="18" charset="0"/>
                <a:cs typeface="TimesNewRomanPSMT"/>
              </a:rPr>
              <a:t>. </a:t>
            </a:r>
            <a:endParaRPr kumimoji="0" lang="pl-PL" altLang="pl-PL" sz="20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l-PL" altLang="pl-PL" sz="2000" b="0" i="0" u="none" strike="noStrike" cap="none" normalizeH="0" baseline="0" dirty="0">
              <a:ln>
                <a:noFill/>
              </a:ln>
              <a:solidFill>
                <a:schemeClr val="tx1"/>
              </a:solidFill>
              <a:effectLst/>
              <a:latin typeface="+mj-lt"/>
            </a:endParaRPr>
          </a:p>
        </p:txBody>
      </p:sp>
      <p:sp>
        <p:nvSpPr>
          <p:cNvPr id="10" name="pole tekstowe 9">
            <a:extLst>
              <a:ext uri="{FF2B5EF4-FFF2-40B4-BE49-F238E27FC236}">
                <a16:creationId xmlns:a16="http://schemas.microsoft.com/office/drawing/2014/main" id="{8077F762-E778-C2DA-EB4D-89AF730D67FC}"/>
              </a:ext>
            </a:extLst>
          </p:cNvPr>
          <p:cNvSpPr txBox="1"/>
          <p:nvPr/>
        </p:nvSpPr>
        <p:spPr>
          <a:xfrm>
            <a:off x="211019" y="2558914"/>
            <a:ext cx="11142780" cy="707886"/>
          </a:xfrm>
          <a:prstGeom prst="rect">
            <a:avLst/>
          </a:prstGeom>
          <a:noFill/>
        </p:spPr>
        <p:txBody>
          <a:bodyPr wrap="square">
            <a:spAutoFit/>
          </a:bodyPr>
          <a:lstStyle/>
          <a:p>
            <a:pPr algn="just"/>
            <a:r>
              <a:rPr lang="pl-PL" sz="2000" dirty="0">
                <a:effectLst/>
                <a:latin typeface="+mj-lt"/>
                <a:ea typeface="Times New Roman" panose="02020603050405020304" pitchFamily="18" charset="0"/>
                <a:cs typeface="TimesNewRomanPSMT"/>
              </a:rPr>
              <a:t>Zależność ta jest przydatne, gdy w pracującym obwodzie chcemy sprawdzić czy nie przekroczony jest dopuszczalny spadek napięcia w obwodzie.</a:t>
            </a:r>
            <a:endParaRPr lang="pl-PL" sz="2000" dirty="0">
              <a:effectLst/>
              <a:latin typeface="+mj-lt"/>
              <a:ea typeface="Times New Roman" panose="02020603050405020304" pitchFamily="18" charset="0"/>
            </a:endParaRPr>
          </a:p>
        </p:txBody>
      </p:sp>
      <p:graphicFrame>
        <p:nvGraphicFramePr>
          <p:cNvPr id="7" name="Obiekt 6">
            <a:extLst>
              <a:ext uri="{FF2B5EF4-FFF2-40B4-BE49-F238E27FC236}">
                <a16:creationId xmlns:a16="http://schemas.microsoft.com/office/drawing/2014/main" id="{894BD7B4-9226-3F11-A8A2-7CC7236A20D2}"/>
              </a:ext>
            </a:extLst>
          </p:cNvPr>
          <p:cNvGraphicFramePr>
            <a:graphicFrameLocks noChangeAspect="1"/>
          </p:cNvGraphicFramePr>
          <p:nvPr>
            <p:extLst>
              <p:ext uri="{D42A27DB-BD31-4B8C-83A1-F6EECF244321}">
                <p14:modId xmlns:p14="http://schemas.microsoft.com/office/powerpoint/2010/main" val="3168049817"/>
              </p:ext>
            </p:extLst>
          </p:nvPr>
        </p:nvGraphicFramePr>
        <p:xfrm>
          <a:off x="4783757" y="1649372"/>
          <a:ext cx="2173777" cy="666157"/>
        </p:xfrm>
        <a:graphic>
          <a:graphicData uri="http://schemas.openxmlformats.org/presentationml/2006/ole">
            <mc:AlternateContent xmlns:mc="http://schemas.openxmlformats.org/markup-compatibility/2006">
              <mc:Choice xmlns:v="urn:schemas-microsoft-com:vml" Requires="v">
                <p:oleObj r:id="rId2" imgW="1459866" imgH="444307" progId="Equation.3">
                  <p:embed/>
                </p:oleObj>
              </mc:Choice>
              <mc:Fallback>
                <p:oleObj r:id="rId2" imgW="1459866" imgH="444307" progId="Equation.3">
                  <p:embed/>
                  <p:pic>
                    <p:nvPicPr>
                      <p:cNvPr id="7" name="Obiekt 6">
                        <a:extLst>
                          <a:ext uri="{FF2B5EF4-FFF2-40B4-BE49-F238E27FC236}">
                            <a16:creationId xmlns:a16="http://schemas.microsoft.com/office/drawing/2014/main" id="{894BD7B4-9226-3F11-A8A2-7CC7236A20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3757" y="1649372"/>
                        <a:ext cx="2173777" cy="666157"/>
                      </a:xfrm>
                      <a:prstGeom prst="rect">
                        <a:avLst/>
                      </a:prstGeom>
                      <a:noFill/>
                    </p:spPr>
                  </p:pic>
                </p:oleObj>
              </mc:Fallback>
            </mc:AlternateContent>
          </a:graphicData>
        </a:graphic>
      </p:graphicFrame>
      <p:graphicFrame>
        <p:nvGraphicFramePr>
          <p:cNvPr id="3" name="Obiekt 2">
            <a:extLst>
              <a:ext uri="{FF2B5EF4-FFF2-40B4-BE49-F238E27FC236}">
                <a16:creationId xmlns:a16="http://schemas.microsoft.com/office/drawing/2014/main" id="{3B8750B3-D245-A157-7041-81455C2F9AAE}"/>
              </a:ext>
            </a:extLst>
          </p:cNvPr>
          <p:cNvGraphicFramePr>
            <a:graphicFrameLocks noChangeAspect="1"/>
          </p:cNvGraphicFramePr>
          <p:nvPr>
            <p:extLst>
              <p:ext uri="{D42A27DB-BD31-4B8C-83A1-F6EECF244321}">
                <p14:modId xmlns:p14="http://schemas.microsoft.com/office/powerpoint/2010/main" val="235317686"/>
              </p:ext>
            </p:extLst>
          </p:nvPr>
        </p:nvGraphicFramePr>
        <p:xfrm>
          <a:off x="1261695" y="4318766"/>
          <a:ext cx="1745456" cy="698182"/>
        </p:xfrm>
        <a:graphic>
          <a:graphicData uri="http://schemas.openxmlformats.org/presentationml/2006/ole">
            <mc:AlternateContent xmlns:mc="http://schemas.openxmlformats.org/markup-compatibility/2006">
              <mc:Choice xmlns:v="urn:schemas-microsoft-com:vml" Requires="v">
                <p:oleObj r:id="rId4" imgW="977476" imgH="393529" progId="Equation.3">
                  <p:embed/>
                </p:oleObj>
              </mc:Choice>
              <mc:Fallback>
                <p:oleObj r:id="rId4" imgW="977476" imgH="393529" progId="Equation.3">
                  <p:embed/>
                  <p:pic>
                    <p:nvPicPr>
                      <p:cNvPr id="3" name="Obiekt 2">
                        <a:extLst>
                          <a:ext uri="{FF2B5EF4-FFF2-40B4-BE49-F238E27FC236}">
                            <a16:creationId xmlns:a16="http://schemas.microsoft.com/office/drawing/2014/main" id="{3B8750B3-D245-A157-7041-81455C2F9A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61695" y="4318766"/>
                        <a:ext cx="1745456" cy="698182"/>
                      </a:xfrm>
                      <a:prstGeom prst="rect">
                        <a:avLst/>
                      </a:prstGeom>
                      <a:noFill/>
                    </p:spPr>
                  </p:pic>
                </p:oleObj>
              </mc:Fallback>
            </mc:AlternateContent>
          </a:graphicData>
        </a:graphic>
      </p:graphicFrame>
      <p:graphicFrame>
        <p:nvGraphicFramePr>
          <p:cNvPr id="4" name="Obiekt 3">
            <a:extLst>
              <a:ext uri="{FF2B5EF4-FFF2-40B4-BE49-F238E27FC236}">
                <a16:creationId xmlns:a16="http://schemas.microsoft.com/office/drawing/2014/main" id="{42D88A58-496C-FA01-90A5-8DDB8F1A569A}"/>
              </a:ext>
            </a:extLst>
          </p:cNvPr>
          <p:cNvGraphicFramePr>
            <a:graphicFrameLocks noChangeAspect="1"/>
          </p:cNvGraphicFramePr>
          <p:nvPr>
            <p:extLst>
              <p:ext uri="{D42A27DB-BD31-4B8C-83A1-F6EECF244321}">
                <p14:modId xmlns:p14="http://schemas.microsoft.com/office/powerpoint/2010/main" val="139124203"/>
              </p:ext>
            </p:extLst>
          </p:nvPr>
        </p:nvGraphicFramePr>
        <p:xfrm>
          <a:off x="1261696" y="5309117"/>
          <a:ext cx="1728831" cy="698182"/>
        </p:xfrm>
        <a:graphic>
          <a:graphicData uri="http://schemas.openxmlformats.org/presentationml/2006/ole">
            <mc:AlternateContent xmlns:mc="http://schemas.openxmlformats.org/markup-compatibility/2006">
              <mc:Choice xmlns:v="urn:schemas-microsoft-com:vml" Requires="v">
                <p:oleObj r:id="rId6" imgW="977476" imgH="393529" progId="Equation.3">
                  <p:embed/>
                </p:oleObj>
              </mc:Choice>
              <mc:Fallback>
                <p:oleObj r:id="rId6" imgW="977476" imgH="393529" progId="Equation.3">
                  <p:embed/>
                  <p:pic>
                    <p:nvPicPr>
                      <p:cNvPr id="4" name="Obiekt 3">
                        <a:extLst>
                          <a:ext uri="{FF2B5EF4-FFF2-40B4-BE49-F238E27FC236}">
                            <a16:creationId xmlns:a16="http://schemas.microsoft.com/office/drawing/2014/main" id="{42D88A58-496C-FA01-90A5-8DDB8F1A569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61696" y="5309117"/>
                        <a:ext cx="1728831" cy="698182"/>
                      </a:xfrm>
                      <a:prstGeom prst="rect">
                        <a:avLst/>
                      </a:prstGeom>
                      <a:noFill/>
                    </p:spPr>
                  </p:pic>
                </p:oleObj>
              </mc:Fallback>
            </mc:AlternateContent>
          </a:graphicData>
        </a:graphic>
      </p:graphicFrame>
      <p:sp>
        <p:nvSpPr>
          <p:cNvPr id="8" name="Rectangle 11">
            <a:extLst>
              <a:ext uri="{FF2B5EF4-FFF2-40B4-BE49-F238E27FC236}">
                <a16:creationId xmlns:a16="http://schemas.microsoft.com/office/drawing/2014/main" id="{F5080BAA-8E64-9150-5C43-0FF0821A709C}"/>
              </a:ext>
            </a:extLst>
          </p:cNvPr>
          <p:cNvSpPr>
            <a:spLocks noChangeArrowheads="1"/>
          </p:cNvSpPr>
          <p:nvPr/>
        </p:nvSpPr>
        <p:spPr bwMode="auto">
          <a:xfrm>
            <a:off x="3780923" y="3814391"/>
            <a:ext cx="3324243" cy="21929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pl-PL" altLang="pl-PL" sz="1050" b="0" i="0" u="none" strike="noStrike" cap="none" normalizeH="0" baseline="0" dirty="0">
              <a:ln>
                <a:noFill/>
              </a:ln>
              <a:solidFill>
                <a:schemeClr val="tx1"/>
              </a:solidFill>
              <a:effectLst/>
            </a:endParaRPr>
          </a:p>
          <a:p>
            <a:pPr algn="just" eaLnBrk="0" fontAlgn="base" hangingPunct="0">
              <a:spcBef>
                <a:spcPct val="0"/>
              </a:spcBef>
              <a:spcAft>
                <a:spcPct val="0"/>
              </a:spcAft>
            </a:pPr>
            <a:r>
              <a:rPr kumimoji="0" lang="pl-PL" altLang="pl-PL" b="1" i="1"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γ</a:t>
            </a:r>
            <a:r>
              <a:rPr kumimoji="0" lang="pl-PL" altLang="pl-PL" b="1"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 konduktywność materiału</a:t>
            </a:r>
            <a:endParaRPr lang="pl-PL" altLang="pl-PL" dirty="0">
              <a:latin typeface="Cambria" panose="02040503050406030204" pitchFamily="18" charset="0"/>
              <a:ea typeface="Times New Roman" panose="02020603050405020304" pitchFamily="18" charset="0"/>
              <a:cs typeface="TimesNewRomanPSMT" charset="0"/>
            </a:endParaRPr>
          </a:p>
          <a:p>
            <a:pPr algn="just" eaLnBrk="0" fontAlgn="base" hangingPunct="0">
              <a:spcBef>
                <a:spcPct val="0"/>
              </a:spcBef>
              <a:spcAft>
                <a:spcPct val="0"/>
              </a:spcAf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a:t>
            </a:r>
          </a:p>
          <a:p>
            <a:pPr algn="just" eaLnBrk="0" fontAlgn="base" hangingPunct="0">
              <a:spcBef>
                <a:spcPct val="0"/>
              </a:spcBef>
              <a:spcAft>
                <a:spcPct val="0"/>
              </a:spcAf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dla miedzi</a:t>
            </a:r>
            <a:endParaRPr lang="pl-PL" altLang="pl-PL" dirty="0">
              <a:latin typeface="Cambria" panose="02040503050406030204" pitchFamily="18" charset="0"/>
              <a:ea typeface="Times New Roman" panose="02020603050405020304" pitchFamily="18" charset="0"/>
              <a:cs typeface="TimesNewRomanPSMT" charset="0"/>
            </a:endParaRPr>
          </a:p>
          <a:p>
            <a:pPr algn="just" eaLnBrk="0" fontAlgn="base" hangingPunct="0">
              <a:spcBef>
                <a:spcPct val="0"/>
              </a:spcBef>
              <a:spcAft>
                <a:spcPct val="0"/>
              </a:spcAft>
            </a:pPr>
            <a:endPar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endParaRPr>
          </a:p>
          <a:p>
            <a:pPr algn="just" eaLnBrk="0" fontAlgn="base" hangingPunct="0">
              <a:spcBef>
                <a:spcPct val="0"/>
              </a:spcBef>
              <a:spcAft>
                <a:spcPct val="0"/>
              </a:spcAft>
            </a:pPr>
            <a:endParaRPr lang="pl-PL" altLang="pl-PL" dirty="0">
              <a:latin typeface="Cambria" panose="02040503050406030204" pitchFamily="18" charset="0"/>
              <a:ea typeface="Times New Roman" panose="02020603050405020304" pitchFamily="18" charset="0"/>
              <a:cs typeface="TimesNewRomanPSMT" charset="0"/>
            </a:endParaRPr>
          </a:p>
          <a:p>
            <a:pPr algn="just" eaLnBrk="0" fontAlgn="base" hangingPunct="0">
              <a:spcBef>
                <a:spcPct val="0"/>
              </a:spcBef>
              <a:spcAft>
                <a:spcPct val="0"/>
              </a:spcAf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dla aluminium </a:t>
            </a:r>
            <a:endParaRPr kumimoji="0" lang="pl-PL" altLang="pl-PL" sz="2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b="0" i="0" u="none" strike="noStrike" cap="none" normalizeH="0" baseline="0" dirty="0">
                <a:ln>
                  <a:noFill/>
                </a:ln>
                <a:solidFill>
                  <a:schemeClr val="tx1"/>
                </a:solidFill>
                <a:effectLst/>
                <a:latin typeface="Cambria" panose="02040503050406030204" pitchFamily="18" charset="0"/>
                <a:ea typeface="Times New Roman" panose="02020603050405020304" pitchFamily="18" charset="0"/>
                <a:cs typeface="TimesNewRomanPSMT" charset="0"/>
              </a:rPr>
              <a:t> </a:t>
            </a:r>
            <a:endParaRPr kumimoji="0" lang="pl-PL" altLang="pl-PL"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0963129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F490865-C0B1-6179-0925-74DE5BA1C132}"/>
              </a:ext>
            </a:extLst>
          </p:cNvPr>
          <p:cNvSpPr>
            <a:spLocks noGrp="1"/>
          </p:cNvSpPr>
          <p:nvPr>
            <p:ph type="sldNum" sz="quarter" idx="12"/>
          </p:nvPr>
        </p:nvSpPr>
        <p:spPr/>
        <p:txBody>
          <a:bodyPr/>
          <a:lstStyle/>
          <a:p>
            <a:fld id="{B13EF961-FCAC-4A9A-A9A0-C51400629BF4}" type="slidenum">
              <a:rPr lang="pl-PL" smtClean="0"/>
              <a:t>113</a:t>
            </a:fld>
            <a:endParaRPr lang="pl-PL"/>
          </a:p>
        </p:txBody>
      </p:sp>
      <p:sp>
        <p:nvSpPr>
          <p:cNvPr id="5" name="pole tekstowe 4">
            <a:extLst>
              <a:ext uri="{FF2B5EF4-FFF2-40B4-BE49-F238E27FC236}">
                <a16:creationId xmlns:a16="http://schemas.microsoft.com/office/drawing/2014/main" id="{594BE687-3181-E4DF-3499-EC49868DB764}"/>
              </a:ext>
            </a:extLst>
          </p:cNvPr>
          <p:cNvSpPr txBox="1"/>
          <p:nvPr/>
        </p:nvSpPr>
        <p:spPr>
          <a:xfrm>
            <a:off x="1517766" y="6590670"/>
            <a:ext cx="9156468" cy="261610"/>
          </a:xfrm>
          <a:prstGeom prst="rect">
            <a:avLst/>
          </a:prstGeom>
          <a:noFill/>
        </p:spPr>
        <p:txBody>
          <a:bodyPr wrap="square">
            <a:spAutoFit/>
          </a:bodyPr>
          <a:lstStyle/>
          <a:p>
            <a:pPr algn="r"/>
            <a:r>
              <a:rPr lang="pl-PL" sz="1100" dirty="0"/>
              <a:t>Źródło: Poradnik inżyniera elektryka t. 3. Praca zbiorowa. WNT, Warszawa 2005</a:t>
            </a:r>
          </a:p>
        </p:txBody>
      </p:sp>
      <p:sp>
        <p:nvSpPr>
          <p:cNvPr id="7" name="pole tekstowe 6">
            <a:extLst>
              <a:ext uri="{FF2B5EF4-FFF2-40B4-BE49-F238E27FC236}">
                <a16:creationId xmlns:a16="http://schemas.microsoft.com/office/drawing/2014/main" id="{10C1ED87-0A85-05FE-AC08-7DF59DC23A0F}"/>
              </a:ext>
            </a:extLst>
          </p:cNvPr>
          <p:cNvSpPr txBox="1"/>
          <p:nvPr/>
        </p:nvSpPr>
        <p:spPr>
          <a:xfrm>
            <a:off x="1051560" y="642253"/>
            <a:ext cx="8441231" cy="369332"/>
          </a:xfrm>
          <a:prstGeom prst="rect">
            <a:avLst/>
          </a:prstGeom>
          <a:noFill/>
        </p:spPr>
        <p:txBody>
          <a:bodyPr wrap="square">
            <a:spAutoFit/>
          </a:bodyPr>
          <a:lstStyle/>
          <a:p>
            <a:pPr algn="just"/>
            <a:r>
              <a:rPr lang="pl-PL" sz="1800" b="1" dirty="0">
                <a:effectLst/>
                <a:latin typeface="Cambria" panose="02040503050406030204" pitchFamily="18" charset="0"/>
                <a:ea typeface="Times New Roman" panose="02020603050405020304" pitchFamily="18" charset="0"/>
                <a:cs typeface="Arial" panose="020B0604020202020204" pitchFamily="34" charset="0"/>
              </a:rPr>
              <a:t>Zależności do obliczenia spadku napięcia i przekroju przewodu.</a:t>
            </a:r>
            <a:endParaRPr lang="pl-PL" sz="1800" dirty="0">
              <a:effectLst/>
              <a:latin typeface="Times New Roman" panose="02020603050405020304" pitchFamily="18" charset="0"/>
              <a:ea typeface="Times New Roman" panose="02020603050405020304" pitchFamily="18" charset="0"/>
            </a:endParaRPr>
          </a:p>
        </p:txBody>
      </p:sp>
      <p:pic>
        <p:nvPicPr>
          <p:cNvPr id="9" name="Obraz 8">
            <a:extLst>
              <a:ext uri="{FF2B5EF4-FFF2-40B4-BE49-F238E27FC236}">
                <a16:creationId xmlns:a16="http://schemas.microsoft.com/office/drawing/2014/main" id="{BED62175-4D6F-4DC4-AC78-7889DE68E424}"/>
              </a:ext>
            </a:extLst>
          </p:cNvPr>
          <p:cNvPicPr>
            <a:picLocks noChangeAspect="1"/>
          </p:cNvPicPr>
          <p:nvPr/>
        </p:nvPicPr>
        <p:blipFill>
          <a:blip r:embed="rId2"/>
          <a:srcRect t="1316"/>
          <a:stretch/>
        </p:blipFill>
        <p:spPr>
          <a:xfrm>
            <a:off x="3042645" y="1536569"/>
            <a:ext cx="5625464" cy="3526196"/>
          </a:xfrm>
          <a:prstGeom prst="rect">
            <a:avLst/>
          </a:prstGeom>
        </p:spPr>
      </p:pic>
    </p:spTree>
    <p:extLst>
      <p:ext uri="{BB962C8B-B14F-4D97-AF65-F5344CB8AC3E}">
        <p14:creationId xmlns:p14="http://schemas.microsoft.com/office/powerpoint/2010/main" val="274481493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9A7CB68-FDFA-3ED0-ACA5-F976611A4BB1}"/>
              </a:ext>
            </a:extLst>
          </p:cNvPr>
          <p:cNvSpPr txBox="1"/>
          <p:nvPr/>
        </p:nvSpPr>
        <p:spPr>
          <a:xfrm>
            <a:off x="663498" y="213667"/>
            <a:ext cx="6099716" cy="470000"/>
          </a:xfrm>
          <a:prstGeom prst="rect">
            <a:avLst/>
          </a:prstGeom>
          <a:noFill/>
        </p:spPr>
        <p:txBody>
          <a:bodyPr wrap="square">
            <a:spAutoFit/>
          </a:bodyPr>
          <a:lstStyle/>
          <a:p>
            <a:pPr algn="just">
              <a:lnSpc>
                <a:spcPct val="107000"/>
              </a:lnSpc>
              <a:spcBef>
                <a:spcPts val="1200"/>
              </a:spcBef>
              <a:spcAft>
                <a:spcPts val="800"/>
              </a:spcAft>
            </a:pPr>
            <a:r>
              <a:rPr lang="pl-PL" sz="2400" b="1" u="sng" kern="0" dirty="0">
                <a:effectLst/>
                <a:latin typeface="Calibri" panose="020F0502020204030204" pitchFamily="34" charset="0"/>
                <a:ea typeface="Calibri" panose="020F0502020204030204" pitchFamily="34" charset="0"/>
                <a:cs typeface="Times New Roman" panose="02020603050405020304" pitchFamily="18" charset="0"/>
              </a:rPr>
              <a:t>Typy i układy sieci zasilającej</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id="{EA74D189-736C-2437-DD05-BF376926E19F}"/>
              </a:ext>
            </a:extLst>
          </p:cNvPr>
          <p:cNvSpPr txBox="1"/>
          <p:nvPr/>
        </p:nvSpPr>
        <p:spPr>
          <a:xfrm>
            <a:off x="663498" y="869795"/>
            <a:ext cx="11134492" cy="5161413"/>
          </a:xfrm>
          <a:prstGeom prst="rect">
            <a:avLst/>
          </a:prstGeom>
          <a:noFill/>
        </p:spPr>
        <p:txBody>
          <a:bodyPr wrap="square">
            <a:spAutoFit/>
          </a:bodyPr>
          <a:lstStyle/>
          <a:p>
            <a:pPr algn="just">
              <a:lnSpc>
                <a:spcPct val="107000"/>
              </a:lnSpc>
              <a:spcAft>
                <a:spcPts val="800"/>
              </a:spcAft>
              <a:buNone/>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W Polsce domowe sieci energetyczne to najczęściej sieci TN, rzadko sieć TT. Do lat ’90 instalacje elektryczne budowane były jako TN-C ze wspólnym przewodem neutralno-ochronnym PEN. Obecnie sieć TN-C może być stosowana  jedynie do zasilania całych budynków. W przyłączu na granicy posesji, gdzie znajduje się licznik lub w rozdzielnicy głównej musi nastąpić rozdzielenie przewodu PEN na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odzielny</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N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neutalny</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i PE (ochronny). Taki układ sieci zmienia się na TN-C-S. Dodatkowa litera określa wariant prowadzenia obwodu uziemienia w sieci TN:</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49580" algn="just">
              <a:lnSpc>
                <a:spcPct val="107000"/>
              </a:lnSpc>
              <a:spcAft>
                <a:spcPts val="800"/>
              </a:spcAft>
              <a:buNone/>
            </a:pP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C </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common</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 wspólny, łączony),</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49580" algn="just">
              <a:lnSpc>
                <a:spcPct val="107000"/>
              </a:lnSpc>
              <a:spcAft>
                <a:spcPts val="800"/>
              </a:spcAft>
              <a:buNone/>
            </a:pP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S</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separate</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 rozłączny, rozdzielony)</a:t>
            </a:r>
          </a:p>
          <a:p>
            <a:pPr marL="449580" algn="just">
              <a:lnSpc>
                <a:spcPct val="107000"/>
              </a:lnSpc>
              <a:spcAft>
                <a:spcPts val="800"/>
              </a:spcAft>
              <a:buNone/>
            </a:pP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W sieci TN-C funkcję przewodu ochronnego PE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Protective</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Earth – dosłownie „ziemia ochronna”) i neutralnego N pełni jeden przewód, oznaczany PEN (PE + N).</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37F0BB28-D5F4-C356-5C67-F8FEB432C30D}"/>
              </a:ext>
            </a:extLst>
          </p:cNvPr>
          <p:cNvSpPr>
            <a:spLocks noGrp="1"/>
          </p:cNvSpPr>
          <p:nvPr>
            <p:ph type="sldNum" sz="quarter" idx="12"/>
          </p:nvPr>
        </p:nvSpPr>
        <p:spPr/>
        <p:txBody>
          <a:bodyPr/>
          <a:lstStyle/>
          <a:p>
            <a:fld id="{B13EF961-FCAC-4A9A-A9A0-C51400629BF4}" type="slidenum">
              <a:rPr lang="pl-PL" smtClean="0"/>
              <a:t>114</a:t>
            </a:fld>
            <a:endParaRPr lang="pl-PL"/>
          </a:p>
        </p:txBody>
      </p:sp>
    </p:spTree>
    <p:extLst>
      <p:ext uri="{BB962C8B-B14F-4D97-AF65-F5344CB8AC3E}">
        <p14:creationId xmlns:p14="http://schemas.microsoft.com/office/powerpoint/2010/main" val="307939553"/>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diagram, linia, Równolegle&#10;&#10;Opis wygenerowany automatycznie">
            <a:extLst>
              <a:ext uri="{FF2B5EF4-FFF2-40B4-BE49-F238E27FC236}">
                <a16:creationId xmlns:a16="http://schemas.microsoft.com/office/drawing/2014/main" id="{9A00C335-3E5A-E509-DB05-85908AA21884}"/>
              </a:ext>
            </a:extLst>
          </p:cNvPr>
          <p:cNvPicPr>
            <a:picLocks noChangeAspect="1"/>
          </p:cNvPicPr>
          <p:nvPr/>
        </p:nvPicPr>
        <p:blipFill>
          <a:blip r:embed="rId2"/>
          <a:srcRect t="6983"/>
          <a:stretch/>
        </p:blipFill>
        <p:spPr>
          <a:xfrm>
            <a:off x="1944489" y="1655135"/>
            <a:ext cx="8303021" cy="4280619"/>
          </a:xfrm>
          <a:prstGeom prst="rect">
            <a:avLst/>
          </a:prstGeom>
        </p:spPr>
      </p:pic>
      <p:sp>
        <p:nvSpPr>
          <p:cNvPr id="4" name="pole tekstowe 3">
            <a:extLst>
              <a:ext uri="{FF2B5EF4-FFF2-40B4-BE49-F238E27FC236}">
                <a16:creationId xmlns:a16="http://schemas.microsoft.com/office/drawing/2014/main" id="{0F56C02F-3074-22A8-8BDE-75BDE9F1E0C7}"/>
              </a:ext>
            </a:extLst>
          </p:cNvPr>
          <p:cNvSpPr txBox="1"/>
          <p:nvPr/>
        </p:nvSpPr>
        <p:spPr>
          <a:xfrm>
            <a:off x="448533" y="132318"/>
            <a:ext cx="11379290" cy="967765"/>
          </a:xfrm>
          <a:prstGeom prst="rect">
            <a:avLst/>
          </a:prstGeom>
          <a:noFill/>
        </p:spPr>
        <p:txBody>
          <a:bodyPr wrap="square">
            <a:spAutoFit/>
          </a:bodyPr>
          <a:lstStyle/>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Podstawowy układ zasilania od transformatora 15/0,4kV. Miejsce rozdzielenia PEN, </a:t>
            </a:r>
          </a:p>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tzw. punkt rozdziału, w sieci TN-C na PE i N należy zawsze uziemiać.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D409A1AC-E1D8-DE7D-0916-DB9F0378ECBF}"/>
              </a:ext>
            </a:extLst>
          </p:cNvPr>
          <p:cNvSpPr>
            <a:spLocks noGrp="1"/>
          </p:cNvSpPr>
          <p:nvPr>
            <p:ph type="sldNum" sz="quarter" idx="12"/>
          </p:nvPr>
        </p:nvSpPr>
        <p:spPr/>
        <p:txBody>
          <a:bodyPr/>
          <a:lstStyle/>
          <a:p>
            <a:fld id="{B13EF961-FCAC-4A9A-A9A0-C51400629BF4}" type="slidenum">
              <a:rPr lang="pl-PL" smtClean="0"/>
              <a:t>115</a:t>
            </a:fld>
            <a:endParaRPr lang="pl-PL"/>
          </a:p>
        </p:txBody>
      </p:sp>
      <p:sp>
        <p:nvSpPr>
          <p:cNvPr id="6" name="pole tekstowe 5">
            <a:extLst>
              <a:ext uri="{FF2B5EF4-FFF2-40B4-BE49-F238E27FC236}">
                <a16:creationId xmlns:a16="http://schemas.microsoft.com/office/drawing/2014/main" id="{3470B4AC-18FD-FB1D-D25B-48012EBB8A09}"/>
              </a:ext>
            </a:extLst>
          </p:cNvPr>
          <p:cNvSpPr txBox="1"/>
          <p:nvPr/>
        </p:nvSpPr>
        <p:spPr>
          <a:xfrm>
            <a:off x="7635834" y="6488321"/>
            <a:ext cx="3222172" cy="307777"/>
          </a:xfrm>
          <a:prstGeom prst="rect">
            <a:avLst/>
          </a:prstGeom>
          <a:noFill/>
        </p:spPr>
        <p:txBody>
          <a:bodyPr wrap="square">
            <a:spAutoFit/>
          </a:bodyPr>
          <a:lstStyle/>
          <a:p>
            <a:pPr algn="r"/>
            <a:r>
              <a:rPr lang="pl-PL" sz="1400" i="1" kern="100" dirty="0">
                <a:effectLst/>
                <a:latin typeface="Calibri" panose="020F0502020204030204" pitchFamily="34" charset="0"/>
                <a:ea typeface="Calibri" panose="020F0502020204030204" pitchFamily="34" charset="0"/>
                <a:cs typeface="Times New Roman" panose="02020603050405020304" pitchFamily="18" charset="0"/>
              </a:rPr>
              <a:t>Źródło: https://piotr-gorecki.pl</a:t>
            </a:r>
            <a:endParaRPr lang="pl-PL" sz="1400" dirty="0"/>
          </a:p>
        </p:txBody>
      </p:sp>
      <p:sp>
        <p:nvSpPr>
          <p:cNvPr id="10" name="pole tekstowe 9">
            <a:extLst>
              <a:ext uri="{FF2B5EF4-FFF2-40B4-BE49-F238E27FC236}">
                <a16:creationId xmlns:a16="http://schemas.microsoft.com/office/drawing/2014/main" id="{123B6A53-C961-0448-F07D-43B8B1890037}"/>
              </a:ext>
            </a:extLst>
          </p:cNvPr>
          <p:cNvSpPr txBox="1"/>
          <p:nvPr/>
        </p:nvSpPr>
        <p:spPr>
          <a:xfrm>
            <a:off x="3523014" y="1088393"/>
            <a:ext cx="6097978" cy="461665"/>
          </a:xfrm>
          <a:prstGeom prst="rect">
            <a:avLst/>
          </a:prstGeom>
          <a:noFill/>
        </p:spPr>
        <p:txBody>
          <a:bodyPr wrap="square">
            <a:spAutoFit/>
          </a:bodyPr>
          <a:lstStyle/>
          <a:p>
            <a:r>
              <a:rPr lang="pl-PL" sz="2400" b="1" kern="100" dirty="0">
                <a:solidFill>
                  <a:srgbClr val="7030A0"/>
                </a:solidFill>
                <a:latin typeface="Calibri" panose="020F0502020204030204" pitchFamily="34" charset="0"/>
                <a:ea typeface="Calibri" panose="020F0502020204030204" pitchFamily="34" charset="0"/>
                <a:cs typeface="Times New Roman" panose="02020603050405020304" pitchFamily="18" charset="0"/>
              </a:rPr>
              <a:t>   TNC                                                 TNC-S</a:t>
            </a:r>
            <a:endParaRPr lang="pl-PL" sz="2400" b="1" dirty="0">
              <a:solidFill>
                <a:srgbClr val="7030A0"/>
              </a:solidFill>
            </a:endParaRPr>
          </a:p>
        </p:txBody>
      </p:sp>
    </p:spTree>
    <p:extLst>
      <p:ext uri="{BB962C8B-B14F-4D97-AF65-F5344CB8AC3E}">
        <p14:creationId xmlns:p14="http://schemas.microsoft.com/office/powerpoint/2010/main" val="56748695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descr="Obraz zawierający tekst, diagram, linia, Czcionka&#10;&#10;Opis wygenerowany automatycznie">
            <a:extLst>
              <a:ext uri="{FF2B5EF4-FFF2-40B4-BE49-F238E27FC236}">
                <a16:creationId xmlns:a16="http://schemas.microsoft.com/office/drawing/2014/main" id="{B33F0889-6B58-AA74-1533-73B94ACE729A}"/>
              </a:ext>
            </a:extLst>
          </p:cNvPr>
          <p:cNvPicPr>
            <a:picLocks noChangeAspect="1"/>
          </p:cNvPicPr>
          <p:nvPr/>
        </p:nvPicPr>
        <p:blipFill>
          <a:blip r:embed="rId2"/>
          <a:stretch>
            <a:fillRect/>
          </a:stretch>
        </p:blipFill>
        <p:spPr>
          <a:xfrm>
            <a:off x="0" y="1887198"/>
            <a:ext cx="5974911" cy="4196711"/>
          </a:xfrm>
          <a:prstGeom prst="rect">
            <a:avLst/>
          </a:prstGeom>
        </p:spPr>
      </p:pic>
      <p:pic>
        <p:nvPicPr>
          <p:cNvPr id="5" name="Obraz 4" descr="Obraz zawierający tekst, diagram, linia, Czcionka&#10;&#10;Opis wygenerowany automatycznie">
            <a:extLst>
              <a:ext uri="{FF2B5EF4-FFF2-40B4-BE49-F238E27FC236}">
                <a16:creationId xmlns:a16="http://schemas.microsoft.com/office/drawing/2014/main" id="{3559C95E-D24E-54B0-97E3-748760B3E507}"/>
              </a:ext>
            </a:extLst>
          </p:cNvPr>
          <p:cNvPicPr>
            <a:picLocks noChangeAspect="1"/>
          </p:cNvPicPr>
          <p:nvPr/>
        </p:nvPicPr>
        <p:blipFill>
          <a:blip r:embed="rId3"/>
          <a:srcRect l="-1" r="9395"/>
          <a:stretch/>
        </p:blipFill>
        <p:spPr>
          <a:xfrm>
            <a:off x="6096000" y="1616437"/>
            <a:ext cx="5841312" cy="4383821"/>
          </a:xfrm>
          <a:prstGeom prst="rect">
            <a:avLst/>
          </a:prstGeom>
        </p:spPr>
      </p:pic>
      <p:sp>
        <p:nvSpPr>
          <p:cNvPr id="7" name="pole tekstowe 6">
            <a:extLst>
              <a:ext uri="{FF2B5EF4-FFF2-40B4-BE49-F238E27FC236}">
                <a16:creationId xmlns:a16="http://schemas.microsoft.com/office/drawing/2014/main" id="{5042DFDB-5461-F4D4-C5A4-4EF41958E961}"/>
              </a:ext>
            </a:extLst>
          </p:cNvPr>
          <p:cNvSpPr txBox="1"/>
          <p:nvPr/>
        </p:nvSpPr>
        <p:spPr>
          <a:xfrm>
            <a:off x="276029" y="136525"/>
            <a:ext cx="10749776" cy="1260345"/>
          </a:xfrm>
          <a:prstGeom prst="rect">
            <a:avLst/>
          </a:prstGeom>
          <a:noFill/>
        </p:spPr>
        <p:txBody>
          <a:bodyPr wrap="square">
            <a:spAutoFit/>
          </a:bodyPr>
          <a:lstStyle/>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Układ sieci rozdzielczej </a:t>
            </a:r>
            <a:r>
              <a:rPr lang="pl-PL" sz="2400" b="1" i="1" kern="100" dirty="0">
                <a:effectLst/>
                <a:latin typeface="Calibri" panose="020F0502020204030204" pitchFamily="34" charset="0"/>
                <a:ea typeface="Calibri" panose="020F0502020204030204" pitchFamily="34" charset="0"/>
                <a:cs typeface="Times New Roman" panose="02020603050405020304" pitchFamily="18" charset="0"/>
              </a:rPr>
              <a:t>TN-C</a:t>
            </a: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 i układ sieci </a:t>
            </a:r>
            <a:r>
              <a:rPr lang="pl-PL" sz="2400" b="1" i="1" kern="100" dirty="0">
                <a:effectLst/>
                <a:latin typeface="Calibri" panose="020F0502020204030204" pitchFamily="34" charset="0"/>
                <a:ea typeface="Calibri" panose="020F0502020204030204" pitchFamily="34" charset="0"/>
                <a:cs typeface="Times New Roman" panose="02020603050405020304" pitchFamily="18" charset="0"/>
              </a:rPr>
              <a:t>TN-S</a:t>
            </a: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 gdzie N i PE prowadzone są bezpośrednio od transformatora. L1- przewód fazy 1; L2- przewód fazy 2; L3- przewód fazy 3.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4517E4F2-4CE1-67E2-9A80-2CCFA8E9C7B7}"/>
              </a:ext>
            </a:extLst>
          </p:cNvPr>
          <p:cNvSpPr>
            <a:spLocks noGrp="1"/>
          </p:cNvSpPr>
          <p:nvPr>
            <p:ph type="sldNum" sz="quarter" idx="12"/>
          </p:nvPr>
        </p:nvSpPr>
        <p:spPr/>
        <p:txBody>
          <a:bodyPr/>
          <a:lstStyle/>
          <a:p>
            <a:fld id="{B13EF961-FCAC-4A9A-A9A0-C51400629BF4}" type="slidenum">
              <a:rPr lang="pl-PL" smtClean="0"/>
              <a:t>116</a:t>
            </a:fld>
            <a:endParaRPr lang="pl-PL"/>
          </a:p>
        </p:txBody>
      </p:sp>
      <p:sp>
        <p:nvSpPr>
          <p:cNvPr id="3" name="pole tekstowe 2">
            <a:extLst>
              <a:ext uri="{FF2B5EF4-FFF2-40B4-BE49-F238E27FC236}">
                <a16:creationId xmlns:a16="http://schemas.microsoft.com/office/drawing/2014/main" id="{6EBF38B0-2F8D-2A3B-E204-8D1C51D60762}"/>
              </a:ext>
            </a:extLst>
          </p:cNvPr>
          <p:cNvSpPr txBox="1"/>
          <p:nvPr/>
        </p:nvSpPr>
        <p:spPr>
          <a:xfrm>
            <a:off x="7635834" y="6488321"/>
            <a:ext cx="3222172" cy="307777"/>
          </a:xfrm>
          <a:prstGeom prst="rect">
            <a:avLst/>
          </a:prstGeom>
          <a:noFill/>
        </p:spPr>
        <p:txBody>
          <a:bodyPr wrap="square">
            <a:spAutoFit/>
          </a:bodyPr>
          <a:lstStyle/>
          <a:p>
            <a:pPr algn="r"/>
            <a:r>
              <a:rPr lang="pl-PL" sz="1400" i="1" kern="100" dirty="0">
                <a:effectLst/>
                <a:latin typeface="Calibri" panose="020F0502020204030204" pitchFamily="34" charset="0"/>
                <a:ea typeface="Calibri" panose="020F0502020204030204" pitchFamily="34" charset="0"/>
                <a:cs typeface="Times New Roman" panose="02020603050405020304" pitchFamily="18" charset="0"/>
              </a:rPr>
              <a:t>Źródło: https://piotr-gorecki.pl</a:t>
            </a:r>
            <a:endParaRPr lang="pl-PL" sz="1400" dirty="0"/>
          </a:p>
        </p:txBody>
      </p:sp>
    </p:spTree>
    <p:extLst>
      <p:ext uri="{BB962C8B-B14F-4D97-AF65-F5344CB8AC3E}">
        <p14:creationId xmlns:p14="http://schemas.microsoft.com/office/powerpoint/2010/main" val="328332720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5D1C199-2591-8F4A-F9E0-BD0B8A145A0A}"/>
              </a:ext>
            </a:extLst>
          </p:cNvPr>
          <p:cNvSpPr>
            <a:spLocks noGrp="1"/>
          </p:cNvSpPr>
          <p:nvPr>
            <p:ph type="sldNum" sz="quarter" idx="12"/>
          </p:nvPr>
        </p:nvSpPr>
        <p:spPr/>
        <p:txBody>
          <a:bodyPr/>
          <a:lstStyle/>
          <a:p>
            <a:fld id="{B13EF961-FCAC-4A9A-A9A0-C51400629BF4}" type="slidenum">
              <a:rPr lang="pl-PL" smtClean="0"/>
              <a:t>117</a:t>
            </a:fld>
            <a:endParaRPr lang="pl-PL"/>
          </a:p>
        </p:txBody>
      </p:sp>
      <p:sp>
        <p:nvSpPr>
          <p:cNvPr id="4" name="pole tekstowe 3">
            <a:extLst>
              <a:ext uri="{FF2B5EF4-FFF2-40B4-BE49-F238E27FC236}">
                <a16:creationId xmlns:a16="http://schemas.microsoft.com/office/drawing/2014/main" id="{76B47F83-D88A-54FB-8957-7B35E24265F6}"/>
              </a:ext>
            </a:extLst>
          </p:cNvPr>
          <p:cNvSpPr txBox="1"/>
          <p:nvPr/>
        </p:nvSpPr>
        <p:spPr>
          <a:xfrm>
            <a:off x="1138686" y="6461818"/>
            <a:ext cx="10361603" cy="307777"/>
          </a:xfrm>
          <a:prstGeom prst="rect">
            <a:avLst/>
          </a:prstGeom>
          <a:noFill/>
        </p:spPr>
        <p:txBody>
          <a:bodyPr wrap="square">
            <a:spAutoFit/>
          </a:bodyPr>
          <a:lstStyle/>
          <a:p>
            <a:pPr algn="r"/>
            <a:r>
              <a:rPr lang="de-DE" sz="1400" b="0" i="0" u="none" strike="noStrike" baseline="0" dirty="0" err="1">
                <a:latin typeface="TimesNewRomanPSMT"/>
              </a:rPr>
              <a:t>Matys</a:t>
            </a:r>
            <a:r>
              <a:rPr lang="de-DE" sz="1400" b="0" i="0" u="none" strike="noStrike" baseline="0" dirty="0">
                <a:latin typeface="TimesNewRomanPSMT"/>
              </a:rPr>
              <a:t> R.: Hausanschluss: Wechsel von TN-C auf TN-S. Fünfleiter-Hausanschlusskabel löst</a:t>
            </a:r>
            <a:r>
              <a:rPr lang="pl-PL" sz="1400" b="0" i="0" u="none" strike="noStrike" baseline="0" dirty="0">
                <a:latin typeface="TimesNewRomanPSMT"/>
              </a:rPr>
              <a:t> </a:t>
            </a:r>
            <a:r>
              <a:rPr lang="nn-NO" sz="1400" b="0" i="0" u="none" strike="noStrike" baseline="0" dirty="0">
                <a:latin typeface="TimesNewRomanPSMT"/>
              </a:rPr>
              <a:t>Probleme. Bull. SEV, 2005, nr 17</a:t>
            </a:r>
            <a:endParaRPr lang="pl-PL" sz="1400" dirty="0"/>
          </a:p>
        </p:txBody>
      </p:sp>
      <p:pic>
        <p:nvPicPr>
          <p:cNvPr id="6" name="Obraz 5">
            <a:extLst>
              <a:ext uri="{FF2B5EF4-FFF2-40B4-BE49-F238E27FC236}">
                <a16:creationId xmlns:a16="http://schemas.microsoft.com/office/drawing/2014/main" id="{B3E7F9E7-C7F2-C236-2F67-9944A2556E29}"/>
              </a:ext>
            </a:extLst>
          </p:cNvPr>
          <p:cNvPicPr>
            <a:picLocks noChangeAspect="1"/>
          </p:cNvPicPr>
          <p:nvPr/>
        </p:nvPicPr>
        <p:blipFill>
          <a:blip r:embed="rId2"/>
          <a:stretch>
            <a:fillRect/>
          </a:stretch>
        </p:blipFill>
        <p:spPr>
          <a:xfrm>
            <a:off x="1655955" y="1002064"/>
            <a:ext cx="8419698" cy="5134636"/>
          </a:xfrm>
          <a:prstGeom prst="rect">
            <a:avLst/>
          </a:prstGeom>
        </p:spPr>
      </p:pic>
      <p:sp>
        <p:nvSpPr>
          <p:cNvPr id="8" name="pole tekstowe 7">
            <a:extLst>
              <a:ext uri="{FF2B5EF4-FFF2-40B4-BE49-F238E27FC236}">
                <a16:creationId xmlns:a16="http://schemas.microsoft.com/office/drawing/2014/main" id="{7ADD99AA-0096-9A17-3B0D-3C2905B902BF}"/>
              </a:ext>
            </a:extLst>
          </p:cNvPr>
          <p:cNvSpPr txBox="1"/>
          <p:nvPr/>
        </p:nvSpPr>
        <p:spPr>
          <a:xfrm>
            <a:off x="531964" y="294178"/>
            <a:ext cx="10821836" cy="400110"/>
          </a:xfrm>
          <a:prstGeom prst="rect">
            <a:avLst/>
          </a:prstGeom>
          <a:noFill/>
        </p:spPr>
        <p:txBody>
          <a:bodyPr wrap="square">
            <a:spAutoFit/>
          </a:bodyPr>
          <a:lstStyle/>
          <a:p>
            <a:r>
              <a:rPr lang="pl-PL" sz="2000" b="0" i="0" u="none" strike="noStrike" baseline="0" dirty="0"/>
              <a:t>Porównanie instalacji o przyłączu 4-przewodym (a) z instalacją o przyłączu 5-przewodowym (b)</a:t>
            </a:r>
            <a:endParaRPr lang="pl-PL" sz="2000" dirty="0"/>
          </a:p>
        </p:txBody>
      </p:sp>
    </p:spTree>
    <p:extLst>
      <p:ext uri="{BB962C8B-B14F-4D97-AF65-F5344CB8AC3E}">
        <p14:creationId xmlns:p14="http://schemas.microsoft.com/office/powerpoint/2010/main" val="262854602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tekstu 2">
            <a:extLst>
              <a:ext uri="{FF2B5EF4-FFF2-40B4-BE49-F238E27FC236}">
                <a16:creationId xmlns:a16="http://schemas.microsoft.com/office/drawing/2014/main" id="{F4366FAF-6258-7E29-A609-2AF7C4FEA9E0}"/>
              </a:ext>
            </a:extLst>
          </p:cNvPr>
          <p:cNvSpPr>
            <a:spLocks noGrp="1"/>
          </p:cNvSpPr>
          <p:nvPr>
            <p:ph type="body" idx="1"/>
          </p:nvPr>
        </p:nvSpPr>
        <p:spPr>
          <a:xfrm>
            <a:off x="388790" y="244956"/>
            <a:ext cx="7652274" cy="1500187"/>
          </a:xfrm>
        </p:spPr>
        <p:txBody>
          <a:bodyPr>
            <a:normAutofit/>
          </a:bodyPr>
          <a:lstStyle/>
          <a:p>
            <a:r>
              <a:rPr lang="pl-PL" sz="2000" dirty="0">
                <a:solidFill>
                  <a:schemeClr val="tx1"/>
                </a:solidFill>
              </a:rPr>
              <a:t>Przykładowy sieć rozdzielcza WLZ w układzie sieci TNS [L1,L2,L3,N,PE]</a:t>
            </a:r>
          </a:p>
          <a:p>
            <a:r>
              <a:rPr lang="pl-PL" sz="2000" dirty="0">
                <a:solidFill>
                  <a:schemeClr val="tx1"/>
                </a:solidFill>
              </a:rPr>
              <a:t> jako </a:t>
            </a:r>
            <a:r>
              <a:rPr lang="pl-PL" sz="2000" dirty="0" err="1">
                <a:solidFill>
                  <a:schemeClr val="tx1"/>
                </a:solidFill>
              </a:rPr>
              <a:t>sznoprzewód</a:t>
            </a:r>
            <a:r>
              <a:rPr lang="pl-PL" sz="2000" dirty="0">
                <a:solidFill>
                  <a:schemeClr val="tx1"/>
                </a:solidFill>
              </a:rPr>
              <a:t> zasilający kondygnację w budynku wielopoziomowym</a:t>
            </a:r>
          </a:p>
        </p:txBody>
      </p:sp>
      <p:sp>
        <p:nvSpPr>
          <p:cNvPr id="4" name="Symbol zastępczy numeru slajdu 3">
            <a:extLst>
              <a:ext uri="{FF2B5EF4-FFF2-40B4-BE49-F238E27FC236}">
                <a16:creationId xmlns:a16="http://schemas.microsoft.com/office/drawing/2014/main" id="{60D52437-7122-4192-796D-15FAE1FAFB1F}"/>
              </a:ext>
            </a:extLst>
          </p:cNvPr>
          <p:cNvSpPr>
            <a:spLocks noGrp="1"/>
          </p:cNvSpPr>
          <p:nvPr>
            <p:ph type="sldNum" sz="quarter" idx="12"/>
          </p:nvPr>
        </p:nvSpPr>
        <p:spPr/>
        <p:txBody>
          <a:bodyPr/>
          <a:lstStyle/>
          <a:p>
            <a:fld id="{B13EF961-FCAC-4A9A-A9A0-C51400629BF4}" type="slidenum">
              <a:rPr lang="pl-PL" smtClean="0"/>
              <a:t>118</a:t>
            </a:fld>
            <a:endParaRPr lang="pl-PL"/>
          </a:p>
        </p:txBody>
      </p:sp>
      <p:pic>
        <p:nvPicPr>
          <p:cNvPr id="6" name="Obraz 5">
            <a:extLst>
              <a:ext uri="{FF2B5EF4-FFF2-40B4-BE49-F238E27FC236}">
                <a16:creationId xmlns:a16="http://schemas.microsoft.com/office/drawing/2014/main" id="{12BEBB60-36E9-0184-AF1A-498A7F3B9F3D}"/>
              </a:ext>
            </a:extLst>
          </p:cNvPr>
          <p:cNvPicPr>
            <a:picLocks noChangeAspect="1"/>
          </p:cNvPicPr>
          <p:nvPr/>
        </p:nvPicPr>
        <p:blipFill>
          <a:blip r:embed="rId2"/>
          <a:stretch>
            <a:fillRect/>
          </a:stretch>
        </p:blipFill>
        <p:spPr>
          <a:xfrm>
            <a:off x="8353291" y="0"/>
            <a:ext cx="3838709" cy="6858000"/>
          </a:xfrm>
          <a:prstGeom prst="rect">
            <a:avLst/>
          </a:prstGeom>
        </p:spPr>
      </p:pic>
      <p:pic>
        <p:nvPicPr>
          <p:cNvPr id="8" name="Obraz 7">
            <a:extLst>
              <a:ext uri="{FF2B5EF4-FFF2-40B4-BE49-F238E27FC236}">
                <a16:creationId xmlns:a16="http://schemas.microsoft.com/office/drawing/2014/main" id="{91DECFD2-75FE-5A94-BCA8-D99286642C97}"/>
              </a:ext>
            </a:extLst>
          </p:cNvPr>
          <p:cNvPicPr>
            <a:picLocks noChangeAspect="1"/>
          </p:cNvPicPr>
          <p:nvPr/>
        </p:nvPicPr>
        <p:blipFill>
          <a:blip r:embed="rId3"/>
          <a:stretch>
            <a:fillRect/>
          </a:stretch>
        </p:blipFill>
        <p:spPr>
          <a:xfrm>
            <a:off x="2111096" y="1740799"/>
            <a:ext cx="2781416" cy="4980675"/>
          </a:xfrm>
          <a:prstGeom prst="rect">
            <a:avLst/>
          </a:prstGeom>
        </p:spPr>
      </p:pic>
    </p:spTree>
    <p:extLst>
      <p:ext uri="{BB962C8B-B14F-4D97-AF65-F5344CB8AC3E}">
        <p14:creationId xmlns:p14="http://schemas.microsoft.com/office/powerpoint/2010/main" val="121153607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B12E7BA-9EC3-3866-8DA2-59BCE831D8FC}"/>
              </a:ext>
            </a:extLst>
          </p:cNvPr>
          <p:cNvSpPr>
            <a:spLocks noGrp="1"/>
          </p:cNvSpPr>
          <p:nvPr>
            <p:ph type="sldNum" sz="quarter" idx="12"/>
          </p:nvPr>
        </p:nvSpPr>
        <p:spPr/>
        <p:txBody>
          <a:bodyPr/>
          <a:lstStyle/>
          <a:p>
            <a:fld id="{B13EF961-FCAC-4A9A-A9A0-C51400629BF4}" type="slidenum">
              <a:rPr lang="pl-PL" smtClean="0"/>
              <a:t>119</a:t>
            </a:fld>
            <a:endParaRPr lang="pl-PL"/>
          </a:p>
        </p:txBody>
      </p:sp>
      <p:pic>
        <p:nvPicPr>
          <p:cNvPr id="4" name="Obraz 3">
            <a:extLst>
              <a:ext uri="{FF2B5EF4-FFF2-40B4-BE49-F238E27FC236}">
                <a16:creationId xmlns:a16="http://schemas.microsoft.com/office/drawing/2014/main" id="{DB964788-22AB-2FA9-37E1-69E261917310}"/>
              </a:ext>
            </a:extLst>
          </p:cNvPr>
          <p:cNvPicPr>
            <a:picLocks noChangeAspect="1"/>
          </p:cNvPicPr>
          <p:nvPr/>
        </p:nvPicPr>
        <p:blipFill>
          <a:blip r:embed="rId2"/>
          <a:stretch>
            <a:fillRect/>
          </a:stretch>
        </p:blipFill>
        <p:spPr>
          <a:xfrm>
            <a:off x="2637105" y="1915353"/>
            <a:ext cx="4862542" cy="2083946"/>
          </a:xfrm>
          <a:prstGeom prst="rect">
            <a:avLst/>
          </a:prstGeom>
        </p:spPr>
      </p:pic>
      <p:sp>
        <p:nvSpPr>
          <p:cNvPr id="6" name="pole tekstowe 5">
            <a:extLst>
              <a:ext uri="{FF2B5EF4-FFF2-40B4-BE49-F238E27FC236}">
                <a16:creationId xmlns:a16="http://schemas.microsoft.com/office/drawing/2014/main" id="{1255B453-05BF-6E6B-63D1-A71A2F3FC880}"/>
              </a:ext>
            </a:extLst>
          </p:cNvPr>
          <p:cNvSpPr txBox="1"/>
          <p:nvPr/>
        </p:nvSpPr>
        <p:spPr>
          <a:xfrm>
            <a:off x="304800" y="447302"/>
            <a:ext cx="11049000" cy="461665"/>
          </a:xfrm>
          <a:prstGeom prst="rect">
            <a:avLst/>
          </a:prstGeom>
          <a:noFill/>
        </p:spPr>
        <p:txBody>
          <a:bodyPr wrap="square">
            <a:spAutoFit/>
          </a:bodyPr>
          <a:lstStyle/>
          <a:p>
            <a:r>
              <a:rPr lang="pl-PL" sz="2400" b="0" i="0" u="none" strike="noStrike" baseline="0" dirty="0"/>
              <a:t>Skutki przerwania przewodu ochronno-neutralnego </a:t>
            </a:r>
            <a:r>
              <a:rPr lang="pl-PL" sz="2400" b="1" i="0" u="none" strike="noStrike" baseline="0" dirty="0"/>
              <a:t>PEN</a:t>
            </a:r>
            <a:r>
              <a:rPr lang="pl-PL" sz="2400" b="0" i="0" u="none" strike="noStrike" baseline="0" dirty="0"/>
              <a:t> w instalacji o układzie </a:t>
            </a:r>
            <a:r>
              <a:rPr lang="pl-PL" sz="2400" b="1" i="0" u="none" strike="noStrike" baseline="0" dirty="0"/>
              <a:t>TN-C</a:t>
            </a:r>
            <a:endParaRPr lang="pl-PL" sz="2400" b="1" dirty="0"/>
          </a:p>
        </p:txBody>
      </p:sp>
      <p:sp>
        <p:nvSpPr>
          <p:cNvPr id="8" name="pole tekstowe 7">
            <a:extLst>
              <a:ext uri="{FF2B5EF4-FFF2-40B4-BE49-F238E27FC236}">
                <a16:creationId xmlns:a16="http://schemas.microsoft.com/office/drawing/2014/main" id="{96B2502A-B303-6636-0735-F4ED06300E34}"/>
              </a:ext>
            </a:extLst>
          </p:cNvPr>
          <p:cNvSpPr txBox="1"/>
          <p:nvPr/>
        </p:nvSpPr>
        <p:spPr>
          <a:xfrm>
            <a:off x="457199" y="4269883"/>
            <a:ext cx="10896601" cy="2246769"/>
          </a:xfrm>
          <a:prstGeom prst="rect">
            <a:avLst/>
          </a:prstGeom>
          <a:noFill/>
        </p:spPr>
        <p:txBody>
          <a:bodyPr wrap="square">
            <a:spAutoFit/>
          </a:bodyPr>
          <a:lstStyle/>
          <a:p>
            <a:pPr algn="just"/>
            <a:r>
              <a:rPr lang="pl-PL" sz="2000" b="0" i="0" u="none" strike="noStrike" baseline="0" dirty="0"/>
              <a:t>W takim przypadku na obudowie urządzenia pojawia się pełne napięcie 230V, co jest bardzo niebezpieczne dla użytkowników. Dlatego nie można takiej sieci TNC budować w instalacji odbiorczej. </a:t>
            </a:r>
          </a:p>
          <a:p>
            <a:pPr algn="just"/>
            <a:endParaRPr lang="pl-PL" sz="2000" dirty="0"/>
          </a:p>
          <a:p>
            <a:pPr algn="just"/>
            <a:r>
              <a:rPr lang="pl-PL" sz="2000" b="0" i="0" u="none" strike="noStrike" baseline="0" dirty="0"/>
              <a:t>Z tego powodu układ TN-C z przewodem PEN (PEL) łączącym funkcję przewodu ochronnego z funkcją przewodu czynnego jest dopuszczalny tylko w instalacjach stałych i pod warunkiem, że przewód PEN ma przekrój zapewniający dostateczną odporność na uszkodzenia mechaniczne </a:t>
            </a:r>
          </a:p>
          <a:p>
            <a:pPr algn="ctr"/>
            <a:r>
              <a:rPr lang="pl-PL" sz="2000" b="0" i="0" u="none" strike="noStrike" baseline="0" dirty="0"/>
              <a:t>(</a:t>
            </a:r>
            <a:r>
              <a:rPr lang="pl-PL" sz="2000" b="1" i="0" u="none" strike="noStrike" baseline="0" dirty="0">
                <a:latin typeface="SymbolMT"/>
              </a:rPr>
              <a:t>≥ 10 mm2 Cu, ≥ 16 mm2 Al</a:t>
            </a:r>
            <a:r>
              <a:rPr lang="pl-PL" sz="2000" b="0" i="0" u="none" strike="noStrike" baseline="0" dirty="0">
                <a:latin typeface="SymbolMT"/>
              </a:rPr>
              <a:t>).</a:t>
            </a:r>
            <a:endParaRPr lang="pl-PL" sz="2000" b="1" dirty="0"/>
          </a:p>
        </p:txBody>
      </p:sp>
      <p:sp>
        <p:nvSpPr>
          <p:cNvPr id="10" name="pole tekstowe 9">
            <a:extLst>
              <a:ext uri="{FF2B5EF4-FFF2-40B4-BE49-F238E27FC236}">
                <a16:creationId xmlns:a16="http://schemas.microsoft.com/office/drawing/2014/main" id="{E5D16B67-E272-0490-DF82-CBE0116D9240}"/>
              </a:ext>
            </a:extLst>
          </p:cNvPr>
          <p:cNvSpPr txBox="1"/>
          <p:nvPr/>
        </p:nvSpPr>
        <p:spPr>
          <a:xfrm>
            <a:off x="-365760" y="6657818"/>
            <a:ext cx="11951208" cy="230832"/>
          </a:xfrm>
          <a:prstGeom prst="rect">
            <a:avLst/>
          </a:prstGeom>
          <a:noFill/>
        </p:spPr>
        <p:txBody>
          <a:bodyPr wrap="square">
            <a:spAutoFit/>
          </a:bodyPr>
          <a:lstStyle/>
          <a:p>
            <a:pPr algn="r"/>
            <a:r>
              <a:rPr lang="pl-PL" sz="900" dirty="0"/>
              <a:t>Edward Musiał,  Politechnika Gdańska, OCHRONA OD PORAŻEŃ W INSTALACJACH I SIECIACH NISKIEGO NAPIĘCIA, W ŚWIETLE AKTUALNYCH PRZEPISÓW I NORM. WSPÓŁDZIAŁANIE DWÓCH RÓŻNYCH UKŁADÓW, W TYM TT I TN</a:t>
            </a:r>
          </a:p>
        </p:txBody>
      </p:sp>
    </p:spTree>
    <p:extLst>
      <p:ext uri="{BB962C8B-B14F-4D97-AF65-F5344CB8AC3E}">
        <p14:creationId xmlns:p14="http://schemas.microsoft.com/office/powerpoint/2010/main" val="23489973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09338868-A6E0-B6DC-9F04-1EC30AECC39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6313" y="935921"/>
            <a:ext cx="9135552" cy="5388617"/>
          </a:xfrm>
          <a:prstGeom prst="rect">
            <a:avLst/>
          </a:prstGeom>
          <a:noFill/>
          <a:ln>
            <a:noFill/>
          </a:ln>
        </p:spPr>
      </p:pic>
      <p:sp>
        <p:nvSpPr>
          <p:cNvPr id="4" name="pole tekstowe 3">
            <a:extLst>
              <a:ext uri="{FF2B5EF4-FFF2-40B4-BE49-F238E27FC236}">
                <a16:creationId xmlns:a16="http://schemas.microsoft.com/office/drawing/2014/main" id="{D504C01B-DECE-2445-BB64-5A69E5664F18}"/>
              </a:ext>
            </a:extLst>
          </p:cNvPr>
          <p:cNvSpPr txBox="1"/>
          <p:nvPr/>
        </p:nvSpPr>
        <p:spPr>
          <a:xfrm>
            <a:off x="6218185" y="6472056"/>
            <a:ext cx="11558238" cy="281231"/>
          </a:xfrm>
          <a:prstGeom prst="rect">
            <a:avLst/>
          </a:prstGeom>
          <a:noFill/>
        </p:spPr>
        <p:txBody>
          <a:bodyPr wrap="square">
            <a:spAutoFit/>
          </a:bodyPr>
          <a:lstStyle/>
          <a:p>
            <a:pPr algn="just">
              <a:lnSpc>
                <a:spcPct val="107000"/>
              </a:lnSpc>
              <a:spcAft>
                <a:spcPts val="800"/>
              </a:spcAft>
            </a:pPr>
            <a:r>
              <a:rPr lang="pl-PL" sz="1200" i="1" kern="100" dirty="0">
                <a:effectLst/>
                <a:latin typeface="Calibri" panose="020F0502020204030204" pitchFamily="34" charset="0"/>
                <a:ea typeface="Calibri" panose="020F0502020204030204" pitchFamily="34" charset="0"/>
                <a:cs typeface="Times New Roman" panose="02020603050405020304" pitchFamily="18" charset="0"/>
              </a:rPr>
              <a:t>https://www.uesa.pl/stacja-transformatorowa-kompaktowa-vs-slupowa/</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9C636672-D46D-2B10-5E8D-E96D3008D3D3}"/>
              </a:ext>
            </a:extLst>
          </p:cNvPr>
          <p:cNvSpPr>
            <a:spLocks noGrp="1"/>
          </p:cNvSpPr>
          <p:nvPr>
            <p:ph type="sldNum" sz="quarter" idx="12"/>
          </p:nvPr>
        </p:nvSpPr>
        <p:spPr/>
        <p:txBody>
          <a:bodyPr/>
          <a:lstStyle/>
          <a:p>
            <a:fld id="{B13EF961-FCAC-4A9A-A9A0-C51400629BF4}" type="slidenum">
              <a:rPr lang="pl-PL" smtClean="0"/>
              <a:t>120</a:t>
            </a:fld>
            <a:endParaRPr lang="pl-PL"/>
          </a:p>
        </p:txBody>
      </p:sp>
      <p:sp>
        <p:nvSpPr>
          <p:cNvPr id="6" name="pole tekstowe 5">
            <a:extLst>
              <a:ext uri="{FF2B5EF4-FFF2-40B4-BE49-F238E27FC236}">
                <a16:creationId xmlns:a16="http://schemas.microsoft.com/office/drawing/2014/main" id="{C641DB6E-E284-B5EB-705A-6F11103EF03D}"/>
              </a:ext>
            </a:extLst>
          </p:cNvPr>
          <p:cNvSpPr txBox="1"/>
          <p:nvPr/>
        </p:nvSpPr>
        <p:spPr>
          <a:xfrm>
            <a:off x="1376312" y="112946"/>
            <a:ext cx="9135553" cy="707886"/>
          </a:xfrm>
          <a:prstGeom prst="rect">
            <a:avLst/>
          </a:prstGeom>
          <a:noFill/>
        </p:spPr>
        <p:txBody>
          <a:bodyPr wrap="square">
            <a:spAutoFit/>
          </a:bodyPr>
          <a:lstStyle/>
          <a:p>
            <a:r>
              <a:rPr lang="pl-PL" sz="2000" i="1" kern="100" dirty="0">
                <a:effectLst/>
                <a:latin typeface="Calibri" panose="020F0502020204030204" pitchFamily="34" charset="0"/>
                <a:ea typeface="Calibri" panose="020F0502020204030204" pitchFamily="34" charset="0"/>
                <a:cs typeface="Times New Roman" panose="02020603050405020304" pitchFamily="18" charset="0"/>
              </a:rPr>
              <a:t>Stacja transformatorowa dla linii napowietrznych i dla linii kablowych – urządzenie obniżające napięcie sieci np. z 15kV na 230/400V. </a:t>
            </a:r>
            <a:endParaRPr lang="pl-PL" sz="2000" dirty="0"/>
          </a:p>
        </p:txBody>
      </p:sp>
    </p:spTree>
    <p:extLst>
      <p:ext uri="{BB962C8B-B14F-4D97-AF65-F5344CB8AC3E}">
        <p14:creationId xmlns:p14="http://schemas.microsoft.com/office/powerpoint/2010/main" val="289541377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diagram, linia, Czcionka&#10;&#10;Opis wygenerowany automatycznie">
            <a:extLst>
              <a:ext uri="{FF2B5EF4-FFF2-40B4-BE49-F238E27FC236}">
                <a16:creationId xmlns:a16="http://schemas.microsoft.com/office/drawing/2014/main" id="{AD40444C-C674-6842-31DC-F49CA63E8D8A}"/>
              </a:ext>
            </a:extLst>
          </p:cNvPr>
          <p:cNvPicPr>
            <a:picLocks noChangeAspect="1"/>
          </p:cNvPicPr>
          <p:nvPr/>
        </p:nvPicPr>
        <p:blipFill>
          <a:blip r:embed="rId2"/>
          <a:stretch>
            <a:fillRect/>
          </a:stretch>
        </p:blipFill>
        <p:spPr>
          <a:xfrm>
            <a:off x="3339332" y="1116270"/>
            <a:ext cx="5271268" cy="3981599"/>
          </a:xfrm>
          <a:prstGeom prst="rect">
            <a:avLst/>
          </a:prstGeom>
        </p:spPr>
      </p:pic>
      <p:sp>
        <p:nvSpPr>
          <p:cNvPr id="3" name="Symbol zastępczy numeru slajdu 2">
            <a:extLst>
              <a:ext uri="{FF2B5EF4-FFF2-40B4-BE49-F238E27FC236}">
                <a16:creationId xmlns:a16="http://schemas.microsoft.com/office/drawing/2014/main" id="{0BD02AD1-DA69-D3F4-B94D-382B99A437FF}"/>
              </a:ext>
            </a:extLst>
          </p:cNvPr>
          <p:cNvSpPr>
            <a:spLocks noGrp="1"/>
          </p:cNvSpPr>
          <p:nvPr>
            <p:ph type="sldNum" sz="quarter" idx="12"/>
          </p:nvPr>
        </p:nvSpPr>
        <p:spPr/>
        <p:txBody>
          <a:bodyPr/>
          <a:lstStyle/>
          <a:p>
            <a:fld id="{B13EF961-FCAC-4A9A-A9A0-C51400629BF4}" type="slidenum">
              <a:rPr lang="pl-PL" smtClean="0"/>
              <a:t>121</a:t>
            </a:fld>
            <a:endParaRPr lang="pl-PL"/>
          </a:p>
        </p:txBody>
      </p:sp>
      <p:sp>
        <p:nvSpPr>
          <p:cNvPr id="6" name="pole tekstowe 5">
            <a:extLst>
              <a:ext uri="{FF2B5EF4-FFF2-40B4-BE49-F238E27FC236}">
                <a16:creationId xmlns:a16="http://schemas.microsoft.com/office/drawing/2014/main" id="{35FE5F31-399E-15B9-09DF-D5C5D3A5B688}"/>
              </a:ext>
            </a:extLst>
          </p:cNvPr>
          <p:cNvSpPr txBox="1"/>
          <p:nvPr/>
        </p:nvSpPr>
        <p:spPr>
          <a:xfrm>
            <a:off x="785538" y="148748"/>
            <a:ext cx="10814115" cy="830997"/>
          </a:xfrm>
          <a:prstGeom prst="rect">
            <a:avLst/>
          </a:prstGeom>
          <a:noFill/>
        </p:spPr>
        <p:txBody>
          <a:bodyPr wrap="square">
            <a:spAutoFit/>
          </a:bodyPr>
          <a:lstStyle/>
          <a:p>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Schemat sieci </a:t>
            </a:r>
            <a:r>
              <a:rPr lang="pl-PL" sz="2400" b="1" i="1" kern="100" dirty="0">
                <a:effectLst/>
                <a:latin typeface="Calibri" panose="020F0502020204030204" pitchFamily="34" charset="0"/>
                <a:ea typeface="Calibri" panose="020F0502020204030204" pitchFamily="34" charset="0"/>
                <a:cs typeface="Times New Roman" panose="02020603050405020304" pitchFamily="18" charset="0"/>
              </a:rPr>
              <a:t>TT</a:t>
            </a: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 W sieci TT, obudowy odbiorników są dołączane do ziemi (indywidualnie, lokalnie). </a:t>
            </a:r>
            <a:endParaRPr lang="pl-PL" sz="2400" dirty="0"/>
          </a:p>
        </p:txBody>
      </p:sp>
      <p:sp>
        <p:nvSpPr>
          <p:cNvPr id="7" name="pole tekstowe 6">
            <a:extLst>
              <a:ext uri="{FF2B5EF4-FFF2-40B4-BE49-F238E27FC236}">
                <a16:creationId xmlns:a16="http://schemas.microsoft.com/office/drawing/2014/main" id="{2F06A403-0F39-B986-8F57-15D2273D8F98}"/>
              </a:ext>
            </a:extLst>
          </p:cNvPr>
          <p:cNvSpPr txBox="1"/>
          <p:nvPr/>
        </p:nvSpPr>
        <p:spPr>
          <a:xfrm>
            <a:off x="7626407" y="6596390"/>
            <a:ext cx="3222172" cy="261610"/>
          </a:xfrm>
          <a:prstGeom prst="rect">
            <a:avLst/>
          </a:prstGeom>
          <a:noFill/>
        </p:spPr>
        <p:txBody>
          <a:bodyPr wrap="square">
            <a:spAutoFit/>
          </a:bodyPr>
          <a:lstStyle/>
          <a:p>
            <a:pPr algn="r"/>
            <a:r>
              <a:rPr lang="pl-PL" sz="1100" i="1" kern="100" dirty="0">
                <a:effectLst/>
                <a:latin typeface="Calibri" panose="020F0502020204030204" pitchFamily="34" charset="0"/>
                <a:ea typeface="Calibri" panose="020F0502020204030204" pitchFamily="34" charset="0"/>
                <a:cs typeface="Times New Roman" panose="02020603050405020304" pitchFamily="18" charset="0"/>
              </a:rPr>
              <a:t>Źródło: https://piotr-gorecki.pl</a:t>
            </a:r>
            <a:endParaRPr lang="pl-PL" sz="1100" dirty="0"/>
          </a:p>
        </p:txBody>
      </p:sp>
      <p:sp>
        <p:nvSpPr>
          <p:cNvPr id="13" name="pole tekstowe 12">
            <a:extLst>
              <a:ext uri="{FF2B5EF4-FFF2-40B4-BE49-F238E27FC236}">
                <a16:creationId xmlns:a16="http://schemas.microsoft.com/office/drawing/2014/main" id="{29174094-9933-6157-5DAC-2A320D77DECD}"/>
              </a:ext>
            </a:extLst>
          </p:cNvPr>
          <p:cNvSpPr txBox="1"/>
          <p:nvPr/>
        </p:nvSpPr>
        <p:spPr>
          <a:xfrm>
            <a:off x="785537" y="5403944"/>
            <a:ext cx="10411549" cy="1015663"/>
          </a:xfrm>
          <a:prstGeom prst="rect">
            <a:avLst/>
          </a:prstGeom>
          <a:noFill/>
        </p:spPr>
        <p:txBody>
          <a:bodyPr wrap="square">
            <a:spAutoFit/>
          </a:bodyPr>
          <a:lstStyle/>
          <a:p>
            <a:r>
              <a:rPr lang="pl-PL" sz="2000" dirty="0"/>
              <a:t>W pętli zwarciowej są brane dwie szeregowo połączone rezystancje uziemienia (transformatora i przyłącza). Samoczynnego wyłączania zasilania w instalacjach odbiorczych o układzie TT nadają się praktycznie  tylko </a:t>
            </a:r>
            <a:r>
              <a:rPr lang="pl-PL" sz="2000" b="1" dirty="0"/>
              <a:t>wyłączniki różnicowoprądowe (RCD).</a:t>
            </a:r>
          </a:p>
        </p:txBody>
      </p:sp>
    </p:spTree>
    <p:extLst>
      <p:ext uri="{BB962C8B-B14F-4D97-AF65-F5344CB8AC3E}">
        <p14:creationId xmlns:p14="http://schemas.microsoft.com/office/powerpoint/2010/main" val="85788210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DC50676-74A3-2F6A-4A66-F9563E1E15C7}"/>
              </a:ext>
            </a:extLst>
          </p:cNvPr>
          <p:cNvSpPr>
            <a:spLocks noGrp="1"/>
          </p:cNvSpPr>
          <p:nvPr>
            <p:ph type="sldNum" sz="quarter" idx="12"/>
          </p:nvPr>
        </p:nvSpPr>
        <p:spPr/>
        <p:txBody>
          <a:bodyPr/>
          <a:lstStyle/>
          <a:p>
            <a:fld id="{B13EF961-FCAC-4A9A-A9A0-C51400629BF4}" type="slidenum">
              <a:rPr lang="pl-PL" smtClean="0"/>
              <a:t>122</a:t>
            </a:fld>
            <a:endParaRPr lang="pl-PL"/>
          </a:p>
        </p:txBody>
      </p:sp>
      <p:sp>
        <p:nvSpPr>
          <p:cNvPr id="11" name="pole tekstowe 10">
            <a:extLst>
              <a:ext uri="{FF2B5EF4-FFF2-40B4-BE49-F238E27FC236}">
                <a16:creationId xmlns:a16="http://schemas.microsoft.com/office/drawing/2014/main" id="{9E344EF1-C915-C320-3907-9C7607F684ED}"/>
              </a:ext>
            </a:extLst>
          </p:cNvPr>
          <p:cNvSpPr txBox="1"/>
          <p:nvPr/>
        </p:nvSpPr>
        <p:spPr>
          <a:xfrm>
            <a:off x="346494" y="663891"/>
            <a:ext cx="11007306" cy="4467057"/>
          </a:xfrm>
          <a:prstGeom prst="rect">
            <a:avLst/>
          </a:prstGeom>
          <a:noFill/>
        </p:spPr>
        <p:txBody>
          <a:bodyPr wrap="square">
            <a:spAutoFit/>
          </a:bodyPr>
          <a:lstStyle/>
          <a:p>
            <a:pPr algn="just">
              <a:lnSpc>
                <a:spcPct val="150000"/>
              </a:lnSpc>
            </a:pPr>
            <a:r>
              <a:rPr lang="pl-PL" sz="2400" b="1" dirty="0"/>
              <a:t>Układ TT </a:t>
            </a:r>
            <a:r>
              <a:rPr lang="pl-PL" sz="2400" dirty="0"/>
              <a:t>ma bezpośrednio uziemiony punkt neutralny źródła zasilania bądź inną część czynną. W razie uszkodzenia izolacji podstawowej w zasilanym obwodzie, pętla zwarcia doziemnego zamyka się przez ziemię. </a:t>
            </a:r>
          </a:p>
          <a:p>
            <a:pPr algn="just">
              <a:lnSpc>
                <a:spcPct val="150000"/>
              </a:lnSpc>
            </a:pPr>
            <a:r>
              <a:rPr lang="pl-PL" sz="2400" dirty="0"/>
              <a:t>W </a:t>
            </a:r>
            <a:r>
              <a:rPr lang="pl-PL" sz="2400" b="1" dirty="0"/>
              <a:t>układzie TT </a:t>
            </a:r>
            <a:r>
              <a:rPr lang="pl-PL" sz="2400" dirty="0"/>
              <a:t>powinny być rozłączane izolacyjnie wszystkie przewody czynne, również przewód neutralny N i dotyczy to także głównego wyłącznika przyłączowego. W obwodzie 3- fazowym 4-przewodowym konieczny jest łącznik izolacyjny 4-biegunowy o opóźnionym otwieraniu i przyspieszonym zamykaniu zestyku w biegunie neutralnym N.</a:t>
            </a:r>
          </a:p>
          <a:p>
            <a:pPr algn="just">
              <a:lnSpc>
                <a:spcPct val="150000"/>
              </a:lnSpc>
            </a:pPr>
            <a:r>
              <a:rPr lang="pl-PL" sz="2400" dirty="0"/>
              <a:t>Zważywszy, że rezystancja uziemienia funkcjonalnego sieci jest zwykle </a:t>
            </a:r>
            <a:r>
              <a:rPr lang="pl-PL" sz="2400" dirty="0" err="1"/>
              <a:t>wielokrot</a:t>
            </a:r>
            <a:endParaRPr lang="pl-PL" sz="2400" dirty="0"/>
          </a:p>
        </p:txBody>
      </p:sp>
    </p:spTree>
    <p:extLst>
      <p:ext uri="{BB962C8B-B14F-4D97-AF65-F5344CB8AC3E}">
        <p14:creationId xmlns:p14="http://schemas.microsoft.com/office/powerpoint/2010/main" val="184891663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B33E238-3107-5E55-E03A-A3626EAEDAAA}"/>
              </a:ext>
            </a:extLst>
          </p:cNvPr>
          <p:cNvSpPr>
            <a:spLocks noGrp="1"/>
          </p:cNvSpPr>
          <p:nvPr>
            <p:ph type="sldNum" sz="quarter" idx="12"/>
          </p:nvPr>
        </p:nvSpPr>
        <p:spPr/>
        <p:txBody>
          <a:bodyPr/>
          <a:lstStyle/>
          <a:p>
            <a:fld id="{B13EF961-FCAC-4A9A-A9A0-C51400629BF4}" type="slidenum">
              <a:rPr lang="pl-PL" smtClean="0"/>
              <a:t>123</a:t>
            </a:fld>
            <a:endParaRPr lang="pl-PL"/>
          </a:p>
        </p:txBody>
      </p:sp>
      <p:sp>
        <p:nvSpPr>
          <p:cNvPr id="4" name="pole tekstowe 3">
            <a:extLst>
              <a:ext uri="{FF2B5EF4-FFF2-40B4-BE49-F238E27FC236}">
                <a16:creationId xmlns:a16="http://schemas.microsoft.com/office/drawing/2014/main" id="{AACB5243-21B2-F992-0FA3-B3767960D204}"/>
              </a:ext>
            </a:extLst>
          </p:cNvPr>
          <p:cNvSpPr txBox="1"/>
          <p:nvPr/>
        </p:nvSpPr>
        <p:spPr>
          <a:xfrm>
            <a:off x="523335" y="388403"/>
            <a:ext cx="11145329" cy="4234493"/>
          </a:xfrm>
          <a:prstGeom prst="rect">
            <a:avLst/>
          </a:prstGeom>
          <a:noFill/>
        </p:spPr>
        <p:txBody>
          <a:bodyPr wrap="square">
            <a:spAutoFit/>
          </a:bodyPr>
          <a:lstStyle/>
          <a:p>
            <a:pPr algn="just" fontAlgn="base">
              <a:spcAft>
                <a:spcPts val="450"/>
              </a:spcAft>
              <a:buNone/>
            </a:pPr>
            <a:r>
              <a:rPr lang="pl-PL" sz="2400" b="0" i="0" dirty="0">
                <a:effectLst/>
              </a:rPr>
              <a:t>Pierwsza litera nazwy sieci energetycznej (</a:t>
            </a:r>
            <a:r>
              <a:rPr lang="pl-PL" sz="2400" b="1" i="0" dirty="0">
                <a:effectLst/>
              </a:rPr>
              <a:t>T</a:t>
            </a:r>
            <a:r>
              <a:rPr lang="pl-PL" sz="2400" b="0" i="0" dirty="0">
                <a:effectLst/>
              </a:rPr>
              <a:t>, </a:t>
            </a:r>
            <a:r>
              <a:rPr lang="pl-PL" sz="2400" b="1" i="0" dirty="0">
                <a:effectLst/>
              </a:rPr>
              <a:t>I</a:t>
            </a:r>
            <a:r>
              <a:rPr lang="pl-PL" sz="2400" b="0" i="0" dirty="0">
                <a:effectLst/>
              </a:rPr>
              <a:t>) wskazuje sposób połączenia z ziemią </a:t>
            </a:r>
            <a:r>
              <a:rPr lang="pl-PL" sz="2400" b="1" i="1" dirty="0">
                <a:effectLst/>
              </a:rPr>
              <a:t>punktu neutralnego transformatora</a:t>
            </a:r>
            <a:r>
              <a:rPr lang="pl-PL" sz="2400" b="0" i="0" dirty="0">
                <a:effectLst/>
              </a:rPr>
              <a:t> energetycznego:</a:t>
            </a:r>
          </a:p>
          <a:p>
            <a:pPr marL="342900" indent="-342900" algn="just" fontAlgn="base">
              <a:spcAft>
                <a:spcPts val="450"/>
              </a:spcAft>
              <a:buFont typeface="Arial" panose="020B0604020202020204" pitchFamily="34" charset="0"/>
              <a:buChar char="•"/>
            </a:pPr>
            <a:r>
              <a:rPr lang="pl-PL" sz="2400" b="1" i="0" dirty="0">
                <a:effectLst/>
              </a:rPr>
              <a:t>T</a:t>
            </a:r>
            <a:r>
              <a:rPr lang="pl-PL" sz="2400" b="0" i="0" dirty="0">
                <a:effectLst/>
              </a:rPr>
              <a:t> (</a:t>
            </a:r>
            <a:r>
              <a:rPr lang="pl-PL" sz="2400" b="0" i="1" dirty="0">
                <a:effectLst/>
              </a:rPr>
              <a:t>terra</a:t>
            </a:r>
            <a:r>
              <a:rPr lang="pl-PL" sz="2400" b="0" i="0" dirty="0">
                <a:effectLst/>
              </a:rPr>
              <a:t> – ziemia) – jest bezpośrednie połączenie</a:t>
            </a:r>
          </a:p>
          <a:p>
            <a:pPr marL="342900" indent="-342900" algn="just" fontAlgn="base">
              <a:spcAft>
                <a:spcPts val="450"/>
              </a:spcAft>
              <a:buFont typeface="Arial" panose="020B0604020202020204" pitchFamily="34" charset="0"/>
              <a:buChar char="•"/>
            </a:pPr>
            <a:r>
              <a:rPr lang="pl-PL" sz="2400" b="1" i="0" dirty="0">
                <a:effectLst/>
              </a:rPr>
              <a:t>I</a:t>
            </a:r>
            <a:r>
              <a:rPr lang="pl-PL" sz="2400" b="0" i="0" dirty="0">
                <a:effectLst/>
              </a:rPr>
              <a:t> (</a:t>
            </a:r>
            <a:r>
              <a:rPr lang="pl-PL" sz="2400" b="0" i="1" dirty="0" err="1">
                <a:effectLst/>
              </a:rPr>
              <a:t>isolate</a:t>
            </a:r>
            <a:r>
              <a:rPr lang="pl-PL" sz="2400" b="0" i="0" dirty="0">
                <a:effectLst/>
              </a:rPr>
              <a:t> – izolowane) – brak bezpośredniego połączenia.</a:t>
            </a:r>
          </a:p>
          <a:p>
            <a:pPr algn="just" fontAlgn="base">
              <a:spcAft>
                <a:spcPts val="450"/>
              </a:spcAft>
              <a:buNone/>
            </a:pPr>
            <a:endParaRPr lang="pl-PL" sz="2400" b="0" i="0" dirty="0">
              <a:effectLst/>
            </a:endParaRPr>
          </a:p>
          <a:p>
            <a:pPr algn="just" fontAlgn="base">
              <a:spcAft>
                <a:spcPts val="450"/>
              </a:spcAft>
              <a:buNone/>
            </a:pPr>
            <a:r>
              <a:rPr lang="pl-PL" sz="2400" b="0" i="0" dirty="0">
                <a:effectLst/>
              </a:rPr>
              <a:t>Druga litera nazwy oznacza w praktyce sposób połączenia z ziemią metalowych obudów </a:t>
            </a:r>
            <a:r>
              <a:rPr lang="pl-PL" sz="2400" b="1" i="1" dirty="0">
                <a:effectLst/>
              </a:rPr>
              <a:t>odbiorników</a:t>
            </a:r>
            <a:r>
              <a:rPr lang="pl-PL" sz="2400" b="0" i="0" dirty="0">
                <a:effectLst/>
              </a:rPr>
              <a:t>:</a:t>
            </a:r>
          </a:p>
          <a:p>
            <a:pPr marL="342900" indent="-342900" algn="just" fontAlgn="base">
              <a:spcAft>
                <a:spcPts val="450"/>
              </a:spcAft>
              <a:buFont typeface="Arial" panose="020B0604020202020204" pitchFamily="34" charset="0"/>
              <a:buChar char="•"/>
            </a:pPr>
            <a:r>
              <a:rPr lang="pl-PL" sz="2400" b="1" i="0" dirty="0">
                <a:effectLst/>
              </a:rPr>
              <a:t>T</a:t>
            </a:r>
            <a:r>
              <a:rPr lang="pl-PL" sz="2400" b="0" i="0" dirty="0">
                <a:effectLst/>
              </a:rPr>
              <a:t> – oddzielnie dla każdego odbiornika</a:t>
            </a:r>
          </a:p>
          <a:p>
            <a:pPr marL="342900" indent="-342900" algn="just" fontAlgn="base">
              <a:spcAft>
                <a:spcPts val="450"/>
              </a:spcAft>
              <a:buFont typeface="Arial" panose="020B0604020202020204" pitchFamily="34" charset="0"/>
              <a:buChar char="•"/>
            </a:pPr>
            <a:r>
              <a:rPr lang="pl-PL" sz="2400" b="1" i="0" dirty="0">
                <a:effectLst/>
              </a:rPr>
              <a:t>N</a:t>
            </a:r>
            <a:r>
              <a:rPr lang="pl-PL" sz="2400" b="0" i="0" dirty="0">
                <a:effectLst/>
              </a:rPr>
              <a:t> (</a:t>
            </a:r>
            <a:r>
              <a:rPr lang="pl-PL" sz="2400" b="0" i="1" dirty="0">
                <a:effectLst/>
              </a:rPr>
              <a:t>neutrum</a:t>
            </a:r>
            <a:r>
              <a:rPr lang="pl-PL" sz="2400" b="0" i="0" dirty="0">
                <a:effectLst/>
              </a:rPr>
              <a:t> – neutralny) – przez sieć zasilającą.</a:t>
            </a:r>
          </a:p>
          <a:p>
            <a:pPr marL="342900" indent="-342900" algn="just" fontAlgn="base">
              <a:spcAft>
                <a:spcPts val="450"/>
              </a:spcAft>
              <a:buFont typeface="Arial" panose="020B0604020202020204" pitchFamily="34" charset="0"/>
              <a:buChar char="•"/>
            </a:pPr>
            <a:endParaRPr lang="pl-PL" sz="2400" b="0" i="0" dirty="0">
              <a:effectLst/>
            </a:endParaRPr>
          </a:p>
        </p:txBody>
      </p:sp>
      <p:pic>
        <p:nvPicPr>
          <p:cNvPr id="6" name="Obraz 5">
            <a:extLst>
              <a:ext uri="{FF2B5EF4-FFF2-40B4-BE49-F238E27FC236}">
                <a16:creationId xmlns:a16="http://schemas.microsoft.com/office/drawing/2014/main" id="{ACB8C88C-0B8C-C089-4BDD-7C1E1F78C290}"/>
              </a:ext>
            </a:extLst>
          </p:cNvPr>
          <p:cNvPicPr>
            <a:picLocks noChangeAspect="1"/>
          </p:cNvPicPr>
          <p:nvPr/>
        </p:nvPicPr>
        <p:blipFill>
          <a:blip r:embed="rId2"/>
          <a:stretch>
            <a:fillRect/>
          </a:stretch>
        </p:blipFill>
        <p:spPr>
          <a:xfrm>
            <a:off x="1819274" y="4856317"/>
            <a:ext cx="8238584" cy="1266612"/>
          </a:xfrm>
          <a:prstGeom prst="rect">
            <a:avLst/>
          </a:prstGeom>
        </p:spPr>
      </p:pic>
      <p:sp>
        <p:nvSpPr>
          <p:cNvPr id="8" name="pole tekstowe 7">
            <a:extLst>
              <a:ext uri="{FF2B5EF4-FFF2-40B4-BE49-F238E27FC236}">
                <a16:creationId xmlns:a16="http://schemas.microsoft.com/office/drawing/2014/main" id="{438ECCEA-1FE9-1538-D4E5-9D3A16226DC0}"/>
              </a:ext>
            </a:extLst>
          </p:cNvPr>
          <p:cNvSpPr txBox="1"/>
          <p:nvPr/>
        </p:nvSpPr>
        <p:spPr>
          <a:xfrm>
            <a:off x="523334" y="4345178"/>
            <a:ext cx="10830465" cy="830997"/>
          </a:xfrm>
          <a:prstGeom prst="rect">
            <a:avLst/>
          </a:prstGeom>
          <a:noFill/>
        </p:spPr>
        <p:txBody>
          <a:bodyPr wrap="square">
            <a:spAutoFit/>
          </a:bodyPr>
          <a:lstStyle/>
          <a:p>
            <a:r>
              <a:rPr lang="pl-PL" sz="2400" dirty="0"/>
              <a:t>Sposób identyfikacji układu sieci lub instalacji niskiego napięcia poprzez pomiar prądu zwarcia</a:t>
            </a:r>
          </a:p>
        </p:txBody>
      </p:sp>
      <p:sp>
        <p:nvSpPr>
          <p:cNvPr id="11" name="pole tekstowe 10">
            <a:extLst>
              <a:ext uri="{FF2B5EF4-FFF2-40B4-BE49-F238E27FC236}">
                <a16:creationId xmlns:a16="http://schemas.microsoft.com/office/drawing/2014/main" id="{2DE65110-A6F4-1912-A3DB-1547DEF38034}"/>
              </a:ext>
            </a:extLst>
          </p:cNvPr>
          <p:cNvSpPr txBox="1"/>
          <p:nvPr/>
        </p:nvSpPr>
        <p:spPr>
          <a:xfrm>
            <a:off x="-969609" y="6538912"/>
            <a:ext cx="11951208" cy="230832"/>
          </a:xfrm>
          <a:prstGeom prst="rect">
            <a:avLst/>
          </a:prstGeom>
          <a:noFill/>
        </p:spPr>
        <p:txBody>
          <a:bodyPr wrap="square">
            <a:spAutoFit/>
          </a:bodyPr>
          <a:lstStyle/>
          <a:p>
            <a:pPr algn="r"/>
            <a:r>
              <a:rPr lang="pl-PL" sz="900" dirty="0"/>
              <a:t>Edward Musiał,  Politechnika Gdańska, OCHRONA OD PORAŻEŃ W INSTALACJACH I SIECIACH NISKIEGO NAPIĘCIA, W ŚWIETLE AKTUALNYCH PRZEPISÓW I NORM. WSPÓŁDZIAŁANIE DWÓCH RÓŻNYCH UKŁADÓW, W TYM TT I TN</a:t>
            </a:r>
          </a:p>
        </p:txBody>
      </p:sp>
    </p:spTree>
    <p:extLst>
      <p:ext uri="{BB962C8B-B14F-4D97-AF65-F5344CB8AC3E}">
        <p14:creationId xmlns:p14="http://schemas.microsoft.com/office/powerpoint/2010/main" val="23861610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67C5664C-4118-CF7E-5935-EF3E4F40B051}"/>
              </a:ext>
            </a:extLst>
          </p:cNvPr>
          <p:cNvPicPr>
            <a:picLocks noChangeAspect="1"/>
          </p:cNvPicPr>
          <p:nvPr/>
        </p:nvPicPr>
        <p:blipFill>
          <a:blip r:embed="rId2"/>
          <a:stretch>
            <a:fillRect/>
          </a:stretch>
        </p:blipFill>
        <p:spPr>
          <a:xfrm>
            <a:off x="440393" y="0"/>
            <a:ext cx="11311213" cy="3848286"/>
          </a:xfrm>
          <a:prstGeom prst="rect">
            <a:avLst/>
          </a:prstGeom>
        </p:spPr>
      </p:pic>
      <p:sp>
        <p:nvSpPr>
          <p:cNvPr id="5" name="pole tekstowe 4">
            <a:extLst>
              <a:ext uri="{FF2B5EF4-FFF2-40B4-BE49-F238E27FC236}">
                <a16:creationId xmlns:a16="http://schemas.microsoft.com/office/drawing/2014/main" id="{B4B5AE40-ED41-47CD-41F3-0566A08F4716}"/>
              </a:ext>
            </a:extLst>
          </p:cNvPr>
          <p:cNvSpPr txBox="1"/>
          <p:nvPr/>
        </p:nvSpPr>
        <p:spPr>
          <a:xfrm>
            <a:off x="7196476" y="6371424"/>
            <a:ext cx="3694028" cy="276999"/>
          </a:xfrm>
          <a:prstGeom prst="rect">
            <a:avLst/>
          </a:prstGeom>
          <a:noFill/>
        </p:spPr>
        <p:txBody>
          <a:bodyPr wrap="square">
            <a:spAutoFit/>
          </a:bodyPr>
          <a:lstStyle/>
          <a:p>
            <a:pPr algn="r"/>
            <a:r>
              <a:rPr lang="pl-PL" sz="1200" dirty="0"/>
              <a:t>Źródło: https://piotr-gorecki.pl/sr505/</a:t>
            </a:r>
          </a:p>
        </p:txBody>
      </p:sp>
      <p:sp>
        <p:nvSpPr>
          <p:cNvPr id="7" name="pole tekstowe 6">
            <a:extLst>
              <a:ext uri="{FF2B5EF4-FFF2-40B4-BE49-F238E27FC236}">
                <a16:creationId xmlns:a16="http://schemas.microsoft.com/office/drawing/2014/main" id="{84B06EE4-8CBA-3342-BA38-19829DB84F54}"/>
              </a:ext>
            </a:extLst>
          </p:cNvPr>
          <p:cNvSpPr txBox="1"/>
          <p:nvPr/>
        </p:nvSpPr>
        <p:spPr>
          <a:xfrm>
            <a:off x="220195" y="4048026"/>
            <a:ext cx="11751607" cy="2585323"/>
          </a:xfrm>
          <a:prstGeom prst="rect">
            <a:avLst/>
          </a:prstGeom>
          <a:noFill/>
        </p:spPr>
        <p:txBody>
          <a:bodyPr wrap="square">
            <a:spAutoFit/>
          </a:bodyPr>
          <a:lstStyle/>
          <a:p>
            <a:pPr algn="just"/>
            <a:r>
              <a:rPr lang="pl-PL" b="0" i="0" dirty="0">
                <a:effectLst/>
                <a:latin typeface="Noto Sans" panose="020B0502040504020204" pitchFamily="34" charset="0"/>
              </a:rPr>
              <a:t>W sieciach IT metalowe obudowy wszystkich dołączonych do niej urządzeń są uziemiane indywidualnie. </a:t>
            </a:r>
            <a:endParaRPr lang="pl-PL" dirty="0">
              <a:latin typeface="Noto Sans" panose="020B0502040504020204" pitchFamily="34" charset="0"/>
            </a:endParaRPr>
          </a:p>
          <a:p>
            <a:pPr algn="just"/>
            <a:r>
              <a:rPr lang="pl-PL" b="1" i="0" dirty="0">
                <a:effectLst/>
                <a:latin typeface="Noto Sans" panose="020B0502040504020204" pitchFamily="34" charset="0"/>
              </a:rPr>
              <a:t>12a</a:t>
            </a:r>
            <a:r>
              <a:rPr lang="pl-PL" b="0" i="0" dirty="0">
                <a:effectLst/>
                <a:latin typeface="Noto Sans" panose="020B0502040504020204" pitchFamily="34" charset="0"/>
              </a:rPr>
              <a:t> - punkt neutralny transformatora trójfazowego nie jest połączony z ziemią bezpośrednio, tylko za pomocą iskiernika, który normalnie stanowi przerwę, a przewodzi prąd (ulega przebiciu), gdy napięcie na nim nadmiernie wzrośnie. </a:t>
            </a:r>
          </a:p>
          <a:p>
            <a:pPr algn="just"/>
            <a:r>
              <a:rPr lang="pl-PL" b="1" i="0" dirty="0">
                <a:effectLst/>
                <a:latin typeface="Noto Sans" panose="020B0502040504020204" pitchFamily="34" charset="0"/>
              </a:rPr>
              <a:t>12b</a:t>
            </a:r>
            <a:r>
              <a:rPr lang="pl-PL" b="0" i="0" dirty="0">
                <a:effectLst/>
                <a:latin typeface="Noto Sans" panose="020B0502040504020204" pitchFamily="34" charset="0"/>
              </a:rPr>
              <a:t> - punkt neutralny transformatora jest dołączony do ziemi przez rezystancję o bardzo dużej wartości powyżej 50 kiloomów. Taka rezystancja po części może być rezystancją upływu izolacji, lub na bieżąco rozładowuje ona ewentualne ładunki, jakie mogłyby gromadzić się w pojemnościach. </a:t>
            </a:r>
          </a:p>
          <a:p>
            <a:pPr algn="just"/>
            <a:r>
              <a:rPr lang="pl-PL" b="0" i="0" dirty="0">
                <a:effectLst/>
                <a:latin typeface="Noto Sans" panose="020B0502040504020204" pitchFamily="34" charset="0"/>
              </a:rPr>
              <a:t>Sieci </a:t>
            </a:r>
            <a:r>
              <a:rPr lang="pl-PL" b="1" i="0" dirty="0">
                <a:effectLst/>
                <a:latin typeface="Noto Sans" panose="020B0502040504020204" pitchFamily="34" charset="0"/>
              </a:rPr>
              <a:t>IT</a:t>
            </a:r>
            <a:r>
              <a:rPr lang="pl-PL" b="0" i="0" dirty="0">
                <a:effectLst/>
                <a:latin typeface="Noto Sans" panose="020B0502040504020204" pitchFamily="34" charset="0"/>
              </a:rPr>
              <a:t> bywają wykorzystywane np. w kopalniach, szpitalach, oddziałach intensywnego nadzoru medycznego.</a:t>
            </a:r>
            <a:endParaRPr lang="pl-PL" dirty="0"/>
          </a:p>
        </p:txBody>
      </p:sp>
      <p:sp>
        <p:nvSpPr>
          <p:cNvPr id="2" name="Symbol zastępczy numeru slajdu 1">
            <a:extLst>
              <a:ext uri="{FF2B5EF4-FFF2-40B4-BE49-F238E27FC236}">
                <a16:creationId xmlns:a16="http://schemas.microsoft.com/office/drawing/2014/main" id="{286B98A3-2CCD-98C4-44DC-631F91DF10B0}"/>
              </a:ext>
            </a:extLst>
          </p:cNvPr>
          <p:cNvSpPr>
            <a:spLocks noGrp="1"/>
          </p:cNvSpPr>
          <p:nvPr>
            <p:ph type="sldNum" sz="quarter" idx="12"/>
          </p:nvPr>
        </p:nvSpPr>
        <p:spPr>
          <a:xfrm>
            <a:off x="8276734" y="6356350"/>
            <a:ext cx="3077066" cy="369332"/>
          </a:xfrm>
        </p:spPr>
        <p:txBody>
          <a:bodyPr/>
          <a:lstStyle/>
          <a:p>
            <a:fld id="{B13EF961-FCAC-4A9A-A9A0-C51400629BF4}" type="slidenum">
              <a:rPr lang="pl-PL" smtClean="0"/>
              <a:t>124</a:t>
            </a:fld>
            <a:endParaRPr lang="pl-PL" dirty="0"/>
          </a:p>
        </p:txBody>
      </p:sp>
    </p:spTree>
    <p:extLst>
      <p:ext uri="{BB962C8B-B14F-4D97-AF65-F5344CB8AC3E}">
        <p14:creationId xmlns:p14="http://schemas.microsoft.com/office/powerpoint/2010/main" val="301119922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4B6D940-83B9-373A-C8DF-CF81953CD49D}"/>
              </a:ext>
            </a:extLst>
          </p:cNvPr>
          <p:cNvSpPr txBox="1"/>
          <p:nvPr/>
        </p:nvSpPr>
        <p:spPr>
          <a:xfrm>
            <a:off x="414068" y="174952"/>
            <a:ext cx="11352362" cy="6683048"/>
          </a:xfrm>
          <a:prstGeom prst="rect">
            <a:avLst/>
          </a:prstGeom>
          <a:noFill/>
        </p:spPr>
        <p:txBody>
          <a:bodyPr wrap="square">
            <a:spAutoFit/>
          </a:bodyPr>
          <a:lstStyle/>
          <a:p>
            <a:pPr algn="just">
              <a:lnSpc>
                <a:spcPct val="150000"/>
              </a:lnSpc>
            </a:pPr>
            <a:r>
              <a:rPr lang="pl-PL" sz="2400" dirty="0"/>
              <a:t>Układu IT w instalacji odbiorczej stosuje się aby  zwiększyć ciągłości zasilania dzięki temu, że jednomiejscowe zwarcia doziemne, stanowiące ogromną większość wszelkich zwarć, nie muszą być natychmiast wyłączane.</a:t>
            </a:r>
          </a:p>
          <a:p>
            <a:pPr algn="just">
              <a:lnSpc>
                <a:spcPct val="150000"/>
              </a:lnSpc>
            </a:pPr>
            <a:r>
              <a:rPr lang="pl-PL" sz="2400" dirty="0"/>
              <a:t>Jest to możliwe, z uwagi , że zwarcia są </a:t>
            </a:r>
            <a:r>
              <a:rPr lang="pl-PL" sz="2400" dirty="0" err="1"/>
              <a:t>małoprądowe</a:t>
            </a:r>
            <a:r>
              <a:rPr lang="pl-PL" sz="2400" dirty="0"/>
              <a:t>. Pojedyncze zwarcie jakiegokolwiek punktu sieci do ziemi nie powoduje przepływu znaczących prądów zwarcia i co ważne, nie powoduje zadziałania bezpieczników – wyłączników nadprądowych. Innym polem zastosowań są sytuacje, kiedy ważne jest ograniczenie zagrożenia pożarowego lub wybuchowego dzięki małej mocy cieplnej wydzielanej w Pierwsze uszkodzenie izolacji podstawowej w obwodzie w układzie sieci IT, powinno wykrywać urządzenie do </a:t>
            </a:r>
            <a:r>
              <a:rPr lang="pl-PL" sz="2400" b="1" dirty="0"/>
              <a:t>ciągłej kontroli stanu izolacji doziemnej IMD</a:t>
            </a:r>
            <a:r>
              <a:rPr lang="pl-PL" sz="2400" dirty="0"/>
              <a:t>. Monitoruje ono w sposób ciągły wypadkową rezystancję  izolacji względem ziemi wszystkich przewodów czynnych całej galwanicznie połączonej instalacji wraz z odbiornikami</a:t>
            </a:r>
          </a:p>
        </p:txBody>
      </p:sp>
      <p:sp>
        <p:nvSpPr>
          <p:cNvPr id="2" name="Symbol zastępczy numeru slajdu 1">
            <a:extLst>
              <a:ext uri="{FF2B5EF4-FFF2-40B4-BE49-F238E27FC236}">
                <a16:creationId xmlns:a16="http://schemas.microsoft.com/office/drawing/2014/main" id="{821829E3-7F93-E4CD-3259-99107E5952A0}"/>
              </a:ext>
            </a:extLst>
          </p:cNvPr>
          <p:cNvSpPr>
            <a:spLocks noGrp="1"/>
          </p:cNvSpPr>
          <p:nvPr>
            <p:ph type="sldNum" sz="quarter" idx="12"/>
          </p:nvPr>
        </p:nvSpPr>
        <p:spPr/>
        <p:txBody>
          <a:bodyPr/>
          <a:lstStyle/>
          <a:p>
            <a:fld id="{B13EF961-FCAC-4A9A-A9A0-C51400629BF4}" type="slidenum">
              <a:rPr lang="pl-PL" smtClean="0"/>
              <a:t>125</a:t>
            </a:fld>
            <a:endParaRPr lang="pl-PL"/>
          </a:p>
        </p:txBody>
      </p:sp>
    </p:spTree>
    <p:extLst>
      <p:ext uri="{BB962C8B-B14F-4D97-AF65-F5344CB8AC3E}">
        <p14:creationId xmlns:p14="http://schemas.microsoft.com/office/powerpoint/2010/main" val="171051201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ymbol zastępczy zawartości 4">
            <a:extLst>
              <a:ext uri="{FF2B5EF4-FFF2-40B4-BE49-F238E27FC236}">
                <a16:creationId xmlns:a16="http://schemas.microsoft.com/office/drawing/2014/main" id="{0D7DE532-D82B-433D-AB73-85612EEDD6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0098" y="326440"/>
            <a:ext cx="10091804" cy="5839506"/>
          </a:xfrm>
        </p:spPr>
      </p:pic>
    </p:spTree>
    <p:extLst>
      <p:ext uri="{BB962C8B-B14F-4D97-AF65-F5344CB8AC3E}">
        <p14:creationId xmlns:p14="http://schemas.microsoft.com/office/powerpoint/2010/main" val="33927586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ymbol zastępczy zawartości 4">
            <a:extLst>
              <a:ext uri="{FF2B5EF4-FFF2-40B4-BE49-F238E27FC236}">
                <a16:creationId xmlns:a16="http://schemas.microsoft.com/office/drawing/2014/main" id="{C4ABA421-758B-487C-914C-0603CE11D6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73335" y="198304"/>
            <a:ext cx="8244947" cy="5934591"/>
          </a:xfrm>
        </p:spPr>
      </p:pic>
    </p:spTree>
    <p:extLst>
      <p:ext uri="{BB962C8B-B14F-4D97-AF65-F5344CB8AC3E}">
        <p14:creationId xmlns:p14="http://schemas.microsoft.com/office/powerpoint/2010/main" val="3251487024"/>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ymbol zastępczy zawartości 4">
            <a:extLst>
              <a:ext uri="{FF2B5EF4-FFF2-40B4-BE49-F238E27FC236}">
                <a16:creationId xmlns:a16="http://schemas.microsoft.com/office/drawing/2014/main" id="{3FE7440C-0EDB-4298-9E80-0F2BFAAEF3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8327" y="185057"/>
            <a:ext cx="8495345" cy="6057220"/>
          </a:xfrm>
        </p:spPr>
      </p:pic>
    </p:spTree>
    <p:extLst>
      <p:ext uri="{BB962C8B-B14F-4D97-AF65-F5344CB8AC3E}">
        <p14:creationId xmlns:p14="http://schemas.microsoft.com/office/powerpoint/2010/main" val="105034897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4" name="Obraz 3"/>
          <p:cNvPicPr/>
          <p:nvPr/>
        </p:nvPicPr>
        <p:blipFill>
          <a:blip r:embed="rId2"/>
          <a:stretch/>
        </p:blipFill>
        <p:spPr>
          <a:xfrm>
            <a:off x="4278600" y="871920"/>
            <a:ext cx="7691040" cy="5986080"/>
          </a:xfrm>
          <a:prstGeom prst="rect">
            <a:avLst/>
          </a:prstGeom>
          <a:ln w="0">
            <a:noFill/>
          </a:ln>
        </p:spPr>
      </p:pic>
      <p:sp>
        <p:nvSpPr>
          <p:cNvPr id="265" name="Prostokąt 4"/>
          <p:cNvSpPr/>
          <p:nvPr/>
        </p:nvSpPr>
        <p:spPr>
          <a:xfrm>
            <a:off x="4533480" y="1236600"/>
            <a:ext cx="231120" cy="277560"/>
          </a:xfrm>
          <a:prstGeom prst="rect">
            <a:avLst/>
          </a:prstGeom>
          <a:solidFill>
            <a:srgbClr val="FFFF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66" name="Prostokąt 5"/>
          <p:cNvSpPr/>
          <p:nvPr/>
        </p:nvSpPr>
        <p:spPr>
          <a:xfrm>
            <a:off x="5071680" y="5708520"/>
            <a:ext cx="231120" cy="277560"/>
          </a:xfrm>
          <a:prstGeom prst="rect">
            <a:avLst/>
          </a:prstGeom>
          <a:solidFill>
            <a:schemeClr val="bg1">
              <a:lumMod val="65000"/>
            </a:schemeClr>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67" name="Prostokąt 6"/>
          <p:cNvSpPr/>
          <p:nvPr/>
        </p:nvSpPr>
        <p:spPr>
          <a:xfrm>
            <a:off x="4542840" y="2770200"/>
            <a:ext cx="231120" cy="277560"/>
          </a:xfrm>
          <a:prstGeom prst="rect">
            <a:avLst/>
          </a:prstGeom>
          <a:solidFill>
            <a:schemeClr val="accent5"/>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68" name="Prostokąt 7"/>
          <p:cNvSpPr/>
          <p:nvPr/>
        </p:nvSpPr>
        <p:spPr>
          <a:xfrm>
            <a:off x="4807440" y="5708520"/>
            <a:ext cx="231120" cy="277560"/>
          </a:xfrm>
          <a:prstGeom prst="rect">
            <a:avLst/>
          </a:prstGeom>
          <a:solidFill>
            <a:schemeClr val="tx1"/>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69" name="Prostokąt 8"/>
          <p:cNvSpPr/>
          <p:nvPr/>
        </p:nvSpPr>
        <p:spPr>
          <a:xfrm>
            <a:off x="4542840" y="5708520"/>
            <a:ext cx="231120" cy="277560"/>
          </a:xfrm>
          <a:prstGeom prst="rect">
            <a:avLst/>
          </a:prstGeom>
          <a:solidFill>
            <a:schemeClr val="accent2">
              <a:lumMod val="75000"/>
            </a:schemeClr>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70" name="Prostokąt 9"/>
          <p:cNvSpPr/>
          <p:nvPr/>
        </p:nvSpPr>
        <p:spPr>
          <a:xfrm>
            <a:off x="4543200" y="4159080"/>
            <a:ext cx="231120" cy="277560"/>
          </a:xfrm>
          <a:prstGeom prst="rect">
            <a:avLst/>
          </a:prstGeom>
          <a:solidFill>
            <a:srgbClr val="FFFF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71" name="Prostokąt 10"/>
          <p:cNvSpPr/>
          <p:nvPr/>
        </p:nvSpPr>
        <p:spPr>
          <a:xfrm>
            <a:off x="4764960" y="1236600"/>
            <a:ext cx="231120" cy="277560"/>
          </a:xfrm>
          <a:prstGeom prst="rect">
            <a:avLst/>
          </a:prstGeom>
          <a:solidFill>
            <a:srgbClr val="92D05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72" name="Prostokąt 11"/>
          <p:cNvSpPr/>
          <p:nvPr/>
        </p:nvSpPr>
        <p:spPr>
          <a:xfrm>
            <a:off x="4764960" y="4164840"/>
            <a:ext cx="231120" cy="271440"/>
          </a:xfrm>
          <a:prstGeom prst="rect">
            <a:avLst/>
          </a:prstGeom>
          <a:solidFill>
            <a:srgbClr val="92D05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73" name="pole tekstowe 13"/>
          <p:cNvSpPr/>
          <p:nvPr/>
        </p:nvSpPr>
        <p:spPr>
          <a:xfrm>
            <a:off x="347472" y="557712"/>
            <a:ext cx="3931128" cy="5323080"/>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914400">
              <a:lnSpc>
                <a:spcPct val="100000"/>
              </a:lnSpc>
            </a:pPr>
            <a:r>
              <a:rPr lang="pl-PL" sz="2000" b="1" strike="noStrike" spc="-1" dirty="0">
                <a:solidFill>
                  <a:schemeClr val="dk1"/>
                </a:solidFill>
                <a:latin typeface="Calibri"/>
              </a:rPr>
              <a:t>PN-EN 60446</a:t>
            </a:r>
          </a:p>
          <a:p>
            <a:pPr defTabSz="914400">
              <a:lnSpc>
                <a:spcPct val="100000"/>
              </a:lnSpc>
            </a:pPr>
            <a:endParaRPr lang="pl-PL" sz="2000" b="0" strike="noStrike" spc="-1" dirty="0">
              <a:solidFill>
                <a:srgbClr val="000000"/>
              </a:solidFill>
              <a:latin typeface="Arial"/>
            </a:endParaRPr>
          </a:p>
          <a:p>
            <a:pPr defTabSz="914400">
              <a:lnSpc>
                <a:spcPct val="100000"/>
              </a:lnSpc>
            </a:pPr>
            <a:r>
              <a:rPr lang="pl-PL" sz="2000" b="0" strike="noStrike" spc="-1" dirty="0">
                <a:solidFill>
                  <a:schemeClr val="dk1"/>
                </a:solidFill>
                <a:latin typeface="Calibri"/>
              </a:rPr>
              <a:t>Przewody ochronno-neutralne </a:t>
            </a:r>
            <a:r>
              <a:rPr lang="pl-PL" sz="2000" b="1" strike="noStrike" spc="-1" dirty="0">
                <a:solidFill>
                  <a:schemeClr val="dk1"/>
                </a:solidFill>
                <a:latin typeface="Calibri"/>
              </a:rPr>
              <a:t>PEN</a:t>
            </a:r>
            <a:r>
              <a:rPr lang="pl-PL" sz="2000" b="0" strike="noStrike" spc="-1" dirty="0">
                <a:solidFill>
                  <a:schemeClr val="dk1"/>
                </a:solidFill>
                <a:latin typeface="Calibri"/>
              </a:rPr>
              <a:t>, jeżeli są izolowane, powinny być oznakowane w jeden z następujących sposobów: </a:t>
            </a:r>
            <a:endParaRPr lang="pl-PL" sz="2000" b="0" strike="noStrike" spc="-1" dirty="0">
              <a:solidFill>
                <a:srgbClr val="000000"/>
              </a:solidFill>
              <a:latin typeface="Arial"/>
            </a:endParaRPr>
          </a:p>
          <a:p>
            <a:pPr marL="342900" indent="-342900" algn="just" defTabSz="914400">
              <a:lnSpc>
                <a:spcPct val="100000"/>
              </a:lnSpc>
              <a:buFont typeface="Wingdings" panose="05000000000000000000" pitchFamily="2" charset="2"/>
              <a:buChar char="Ø"/>
            </a:pPr>
            <a:r>
              <a:rPr lang="pl-PL" sz="2000" b="0" strike="noStrike" spc="-1" dirty="0">
                <a:solidFill>
                  <a:schemeClr val="dk1"/>
                </a:solidFill>
                <a:latin typeface="Calibri"/>
              </a:rPr>
              <a:t>kolorami </a:t>
            </a:r>
            <a:r>
              <a:rPr lang="pl-PL" sz="2000" b="1" strike="noStrike" spc="-1" dirty="0">
                <a:solidFill>
                  <a:schemeClr val="dk1"/>
                </a:solidFill>
                <a:latin typeface="Calibri"/>
              </a:rPr>
              <a:t>zielonym i żółtym </a:t>
            </a:r>
            <a:r>
              <a:rPr lang="pl-PL" sz="2000" b="0" strike="noStrike" spc="-1" dirty="0">
                <a:solidFill>
                  <a:schemeClr val="dk1"/>
                </a:solidFill>
                <a:latin typeface="Calibri"/>
              </a:rPr>
              <a:t>wzdłuż całych ich długości i dodatkowo kolorem niebieskim na końcach przy zaciskach,</a:t>
            </a:r>
          </a:p>
          <a:p>
            <a:pPr marL="342900" indent="-342900" algn="just" defTabSz="914400">
              <a:lnSpc>
                <a:spcPct val="100000"/>
              </a:lnSpc>
              <a:buFont typeface="Wingdings" panose="05000000000000000000" pitchFamily="2" charset="2"/>
              <a:buChar char="Ø"/>
            </a:pPr>
            <a:r>
              <a:rPr lang="pl-PL" sz="2000" b="0" strike="noStrike" spc="-1" dirty="0">
                <a:solidFill>
                  <a:schemeClr val="dk1"/>
                </a:solidFill>
                <a:latin typeface="Calibri"/>
              </a:rPr>
              <a:t>kolorem </a:t>
            </a:r>
            <a:r>
              <a:rPr lang="pl-PL" sz="2000" b="1" strike="noStrike" spc="-1" dirty="0">
                <a:solidFill>
                  <a:schemeClr val="dk1"/>
                </a:solidFill>
                <a:latin typeface="Calibri"/>
              </a:rPr>
              <a:t>niebieskim</a:t>
            </a:r>
            <a:r>
              <a:rPr lang="pl-PL" sz="2000" b="0" strike="noStrike" spc="-1" dirty="0">
                <a:solidFill>
                  <a:schemeClr val="dk1"/>
                </a:solidFill>
                <a:latin typeface="Calibri"/>
              </a:rPr>
              <a:t> wzdłuż całej ich długości i dodatkowo kolorem zielonym i żółtym na końcach przy zaciskach. </a:t>
            </a:r>
          </a:p>
          <a:p>
            <a:pPr marL="342900" indent="-342900" algn="just" defTabSz="914400">
              <a:lnSpc>
                <a:spcPct val="100000"/>
              </a:lnSpc>
              <a:buFont typeface="Wingdings" panose="05000000000000000000" pitchFamily="2" charset="2"/>
              <a:buChar char="Ø"/>
            </a:pPr>
            <a:endParaRPr lang="pl-PL" sz="2000" spc="-1" dirty="0">
              <a:solidFill>
                <a:schemeClr val="dk1"/>
              </a:solidFill>
              <a:latin typeface="Calibri"/>
            </a:endParaRPr>
          </a:p>
          <a:p>
            <a:pPr algn="just" defTabSz="914400">
              <a:lnSpc>
                <a:spcPct val="100000"/>
              </a:lnSpc>
            </a:pPr>
            <a:r>
              <a:rPr lang="pl-PL" sz="2000" b="0" strike="noStrike" spc="-1" dirty="0">
                <a:solidFill>
                  <a:schemeClr val="dk1"/>
                </a:solidFill>
                <a:latin typeface="Calibri"/>
              </a:rPr>
              <a:t>Pojedyncze kolory zielony lub żółty </a:t>
            </a:r>
            <a:r>
              <a:rPr lang="pl-PL" sz="2000" b="0" u="sng" strike="noStrike" spc="-1" dirty="0">
                <a:solidFill>
                  <a:schemeClr val="dk1"/>
                </a:solidFill>
                <a:uFillTx/>
                <a:latin typeface="Calibri"/>
              </a:rPr>
              <a:t>nie powinny być stosowane.</a:t>
            </a:r>
            <a:endParaRPr lang="pl-PL" sz="2000" b="0" strike="noStrike" spc="-1" dirty="0">
              <a:solidFill>
                <a:srgbClr val="000000"/>
              </a:solidFill>
              <a:latin typeface="Arial"/>
            </a:endParaRPr>
          </a:p>
        </p:txBody>
      </p:sp>
    </p:spTree>
    <p:extLst>
      <p:ext uri="{BB962C8B-B14F-4D97-AF65-F5344CB8AC3E}">
        <p14:creationId xmlns:p14="http://schemas.microsoft.com/office/powerpoint/2010/main" val="302797801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1" name="Obraz 2"/>
          <p:cNvPicPr/>
          <p:nvPr/>
        </p:nvPicPr>
        <p:blipFill>
          <a:blip r:embed="rId2"/>
          <a:stretch/>
        </p:blipFill>
        <p:spPr>
          <a:xfrm>
            <a:off x="6129240" y="33017"/>
            <a:ext cx="6062760" cy="6857640"/>
          </a:xfrm>
          <a:prstGeom prst="rect">
            <a:avLst/>
          </a:prstGeom>
          <a:ln w="0">
            <a:noFill/>
          </a:ln>
        </p:spPr>
      </p:pic>
      <p:sp>
        <p:nvSpPr>
          <p:cNvPr id="2" name="Prostokąt 1">
            <a:extLst>
              <a:ext uri="{FF2B5EF4-FFF2-40B4-BE49-F238E27FC236}">
                <a16:creationId xmlns:a16="http://schemas.microsoft.com/office/drawing/2014/main" id="{6666075D-AB04-3B01-856F-444FF4BA51C1}"/>
              </a:ext>
            </a:extLst>
          </p:cNvPr>
          <p:cNvSpPr/>
          <p:nvPr/>
        </p:nvSpPr>
        <p:spPr>
          <a:xfrm>
            <a:off x="6264406" y="4151086"/>
            <a:ext cx="1809314" cy="79828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7" name="Prostokąt 6">
            <a:extLst>
              <a:ext uri="{FF2B5EF4-FFF2-40B4-BE49-F238E27FC236}">
                <a16:creationId xmlns:a16="http://schemas.microsoft.com/office/drawing/2014/main" id="{E7D47939-48B8-0AA8-754D-A25FF96DB698}"/>
              </a:ext>
            </a:extLst>
          </p:cNvPr>
          <p:cNvSpPr/>
          <p:nvPr/>
        </p:nvSpPr>
        <p:spPr>
          <a:xfrm>
            <a:off x="8356943" y="3492143"/>
            <a:ext cx="1809314" cy="79828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cxnSp>
        <p:nvCxnSpPr>
          <p:cNvPr id="9" name="Łącznik prosty 8">
            <a:extLst>
              <a:ext uri="{FF2B5EF4-FFF2-40B4-BE49-F238E27FC236}">
                <a16:creationId xmlns:a16="http://schemas.microsoft.com/office/drawing/2014/main" id="{6D90416D-67B9-B075-5642-794C86FDE2B0}"/>
              </a:ext>
            </a:extLst>
          </p:cNvPr>
          <p:cNvCxnSpPr/>
          <p:nvPr/>
        </p:nvCxnSpPr>
        <p:spPr>
          <a:xfrm>
            <a:off x="6415314" y="3149600"/>
            <a:ext cx="1658406"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0" name="pole tekstowe 9">
            <a:extLst>
              <a:ext uri="{FF2B5EF4-FFF2-40B4-BE49-F238E27FC236}">
                <a16:creationId xmlns:a16="http://schemas.microsoft.com/office/drawing/2014/main" id="{BCFAA910-25D7-ECE7-0874-21883FFA7556}"/>
              </a:ext>
            </a:extLst>
          </p:cNvPr>
          <p:cNvSpPr txBox="1"/>
          <p:nvPr/>
        </p:nvSpPr>
        <p:spPr>
          <a:xfrm>
            <a:off x="169200" y="423038"/>
            <a:ext cx="4881771" cy="1200329"/>
          </a:xfrm>
          <a:prstGeom prst="rect">
            <a:avLst/>
          </a:prstGeom>
          <a:noFill/>
        </p:spPr>
        <p:txBody>
          <a:bodyPr wrap="square" rtlCol="0">
            <a:spAutoFit/>
          </a:bodyPr>
          <a:lstStyle/>
          <a:p>
            <a:r>
              <a:rPr lang="pl-PL" sz="3600" b="1" dirty="0"/>
              <a:t>IP  </a:t>
            </a:r>
            <a:r>
              <a:rPr lang="pl-PL" sz="2400" b="1" dirty="0"/>
              <a:t>klasa szczelności</a:t>
            </a:r>
            <a:r>
              <a:rPr lang="pl-PL" sz="3600" b="1" dirty="0"/>
              <a:t>     </a:t>
            </a:r>
            <a:br>
              <a:rPr lang="pl-PL" sz="3600" b="1" dirty="0"/>
            </a:br>
            <a:r>
              <a:rPr lang="pl-PL" sz="3600" b="1" dirty="0"/>
              <a:t>IK </a:t>
            </a:r>
            <a:r>
              <a:rPr lang="pl-PL" sz="2400" b="1" dirty="0"/>
              <a:t>ochrona przed uderzeniami</a:t>
            </a:r>
            <a:endParaRPr lang="pl-PL" sz="3600" b="1" dirty="0"/>
          </a:p>
        </p:txBody>
      </p:sp>
      <p:pic>
        <p:nvPicPr>
          <p:cNvPr id="2050" name="Picture 2" descr="GNIAZDO PODWÓJNE Z BOLCEM Z/U DO RAMEK QUADRA (GNIAZDKO ELEKTRYCZNE W  RAMCE) • Cena, Opinie 12319555192 • Allegro.pl">
            <a:extLst>
              <a:ext uri="{FF2B5EF4-FFF2-40B4-BE49-F238E27FC236}">
                <a16:creationId xmlns:a16="http://schemas.microsoft.com/office/drawing/2014/main" id="{2C6858CE-2C98-1145-805B-D8ACEE84B1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6113" y="1824824"/>
            <a:ext cx="21336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3" name="Obraz 2">
            <a:extLst>
              <a:ext uri="{FF2B5EF4-FFF2-40B4-BE49-F238E27FC236}">
                <a16:creationId xmlns:a16="http://schemas.microsoft.com/office/drawing/2014/main" id="{C4005FC2-D457-64D5-A5D6-56790E0B611C}"/>
              </a:ext>
            </a:extLst>
          </p:cNvPr>
          <p:cNvPicPr>
            <a:picLocks noChangeAspect="1"/>
          </p:cNvPicPr>
          <p:nvPr/>
        </p:nvPicPr>
        <p:blipFill>
          <a:blip r:embed="rId4"/>
          <a:stretch>
            <a:fillRect/>
          </a:stretch>
        </p:blipFill>
        <p:spPr>
          <a:xfrm>
            <a:off x="109583" y="2973990"/>
            <a:ext cx="2698202" cy="3799616"/>
          </a:xfrm>
          <a:prstGeom prst="rect">
            <a:avLst/>
          </a:prstGeom>
        </p:spPr>
      </p:pic>
      <p:sp>
        <p:nvSpPr>
          <p:cNvPr id="5" name="pole tekstowe 4">
            <a:extLst>
              <a:ext uri="{FF2B5EF4-FFF2-40B4-BE49-F238E27FC236}">
                <a16:creationId xmlns:a16="http://schemas.microsoft.com/office/drawing/2014/main" id="{54179049-3A45-3405-006F-2018758CCC24}"/>
              </a:ext>
            </a:extLst>
          </p:cNvPr>
          <p:cNvSpPr txBox="1"/>
          <p:nvPr/>
        </p:nvSpPr>
        <p:spPr>
          <a:xfrm>
            <a:off x="3097666" y="2371012"/>
            <a:ext cx="717840" cy="369332"/>
          </a:xfrm>
          <a:prstGeom prst="rect">
            <a:avLst/>
          </a:prstGeom>
          <a:noFill/>
        </p:spPr>
        <p:txBody>
          <a:bodyPr wrap="square">
            <a:spAutoFit/>
          </a:bodyPr>
          <a:lstStyle/>
          <a:p>
            <a:r>
              <a:rPr lang="pl-PL" b="1" dirty="0"/>
              <a:t>IP20</a:t>
            </a:r>
          </a:p>
        </p:txBody>
      </p:sp>
      <p:sp>
        <p:nvSpPr>
          <p:cNvPr id="11" name="pole tekstowe 10">
            <a:extLst>
              <a:ext uri="{FF2B5EF4-FFF2-40B4-BE49-F238E27FC236}">
                <a16:creationId xmlns:a16="http://schemas.microsoft.com/office/drawing/2014/main" id="{5E11BBD5-3290-162B-8728-52231C0251A8}"/>
              </a:ext>
            </a:extLst>
          </p:cNvPr>
          <p:cNvSpPr txBox="1"/>
          <p:nvPr/>
        </p:nvSpPr>
        <p:spPr>
          <a:xfrm>
            <a:off x="2942549" y="4898731"/>
            <a:ext cx="6103856" cy="369332"/>
          </a:xfrm>
          <a:prstGeom prst="rect">
            <a:avLst/>
          </a:prstGeom>
          <a:noFill/>
        </p:spPr>
        <p:txBody>
          <a:bodyPr wrap="square">
            <a:spAutoFit/>
          </a:bodyPr>
          <a:lstStyle/>
          <a:p>
            <a:r>
              <a:rPr lang="pl-PL" b="1" dirty="0"/>
              <a:t>IP44</a:t>
            </a:r>
          </a:p>
        </p:txBody>
      </p:sp>
      <p:sp>
        <p:nvSpPr>
          <p:cNvPr id="12" name="pole tekstowe 11">
            <a:extLst>
              <a:ext uri="{FF2B5EF4-FFF2-40B4-BE49-F238E27FC236}">
                <a16:creationId xmlns:a16="http://schemas.microsoft.com/office/drawing/2014/main" id="{2B910D73-EA9E-EB33-8E75-EDB398D84131}"/>
              </a:ext>
            </a:extLst>
          </p:cNvPr>
          <p:cNvSpPr txBox="1"/>
          <p:nvPr/>
        </p:nvSpPr>
        <p:spPr>
          <a:xfrm>
            <a:off x="3077312" y="6119336"/>
            <a:ext cx="2984546" cy="738664"/>
          </a:xfrm>
          <a:prstGeom prst="rect">
            <a:avLst/>
          </a:prstGeom>
          <a:noFill/>
        </p:spPr>
        <p:txBody>
          <a:bodyPr wrap="square">
            <a:spAutoFit/>
          </a:bodyPr>
          <a:lstStyle/>
          <a:p>
            <a:pPr algn="r"/>
            <a:r>
              <a:rPr lang="pl-PL" sz="1050"/>
              <a:t>https://projektowanieproduktow.wordpress.com/2015/10/26/plastic-part-design-normy-stopnie-szczelnosciip-oraz-odpornosci-mechanicznejik-obudow/</a:t>
            </a:r>
            <a:endParaRPr lang="pl-PL" sz="1050" dirty="0"/>
          </a:p>
        </p:txBody>
      </p:sp>
      <p:sp>
        <p:nvSpPr>
          <p:cNvPr id="13" name="pole tekstowe 12">
            <a:extLst>
              <a:ext uri="{FF2B5EF4-FFF2-40B4-BE49-F238E27FC236}">
                <a16:creationId xmlns:a16="http://schemas.microsoft.com/office/drawing/2014/main" id="{DD98E5FD-7DC9-B8FD-D5A0-194233E2B341}"/>
              </a:ext>
            </a:extLst>
          </p:cNvPr>
          <p:cNvSpPr txBox="1"/>
          <p:nvPr/>
        </p:nvSpPr>
        <p:spPr>
          <a:xfrm>
            <a:off x="862508" y="6511996"/>
            <a:ext cx="2012659" cy="261610"/>
          </a:xfrm>
          <a:prstGeom prst="rect">
            <a:avLst/>
          </a:prstGeom>
          <a:noFill/>
        </p:spPr>
        <p:txBody>
          <a:bodyPr wrap="square">
            <a:spAutoFit/>
          </a:bodyPr>
          <a:lstStyle/>
          <a:p>
            <a:r>
              <a:rPr lang="pl-PL" sz="1100" dirty="0">
                <a:solidFill>
                  <a:schemeClr val="bg1"/>
                </a:solidFill>
              </a:rPr>
              <a:t>Zdjęcie autora: Ludwik Osmólski</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PlaceHolder 1"/>
          <p:cNvSpPr>
            <a:spLocks noGrp="1"/>
          </p:cNvSpPr>
          <p:nvPr>
            <p:ph type="title"/>
          </p:nvPr>
        </p:nvSpPr>
        <p:spPr>
          <a:xfrm>
            <a:off x="492900" y="4687663"/>
            <a:ext cx="10923120" cy="1317240"/>
          </a:xfrm>
          <a:prstGeom prst="rect">
            <a:avLst/>
          </a:prstGeom>
          <a:noFill/>
          <a:ln w="0">
            <a:noFill/>
          </a:ln>
        </p:spPr>
        <p:txBody>
          <a:bodyPr lIns="91440" tIns="45720" rIns="91440" bIns="45720" anchor="b">
            <a:noAutofit/>
          </a:bodyPr>
          <a:lstStyle/>
          <a:p>
            <a:pPr indent="0" algn="ctr" defTabSz="914400">
              <a:lnSpc>
                <a:spcPct val="90000"/>
              </a:lnSpc>
              <a:buNone/>
            </a:pPr>
            <a:r>
              <a:rPr lang="pl-PL" sz="2800" b="1" strike="noStrike" spc="-1" dirty="0">
                <a:solidFill>
                  <a:schemeClr val="dk1"/>
                </a:solidFill>
                <a:latin typeface="Calibri Light"/>
              </a:rPr>
              <a:t>Co daje stosowanie elementów o wysokiej szczelności?</a:t>
            </a:r>
            <a:endParaRPr lang="pl-PL" sz="2800" b="1" strike="noStrike" spc="-1" dirty="0">
              <a:solidFill>
                <a:schemeClr val="dk1"/>
              </a:solidFill>
              <a:latin typeface="Calibri"/>
            </a:endParaRPr>
          </a:p>
        </p:txBody>
      </p:sp>
      <p:pic>
        <p:nvPicPr>
          <p:cNvPr id="393" name="Symbol zastępczy zawartości 4" descr="Obraz zawierający tekst&#10;&#10;Opis wygenerowany automatycznie"/>
          <p:cNvPicPr/>
          <p:nvPr/>
        </p:nvPicPr>
        <p:blipFill>
          <a:blip r:embed="rId2"/>
          <a:srcRect l="20441" r="6393"/>
          <a:stretch/>
        </p:blipFill>
        <p:spPr>
          <a:xfrm>
            <a:off x="3061440" y="0"/>
            <a:ext cx="3008160" cy="4260600"/>
          </a:xfrm>
          <a:prstGeom prst="rect">
            <a:avLst/>
          </a:prstGeom>
          <a:ln w="0">
            <a:noFill/>
          </a:ln>
        </p:spPr>
      </p:pic>
      <p:pic>
        <p:nvPicPr>
          <p:cNvPr id="394" name="Obraz 6" descr="Obraz zawierający wewnątrz, stare, brudne&#10;&#10;Opis wygenerowany automatycznie"/>
          <p:cNvPicPr/>
          <p:nvPr/>
        </p:nvPicPr>
        <p:blipFill>
          <a:blip r:embed="rId3"/>
          <a:srcRect l="24854" r="22145"/>
          <a:stretch/>
        </p:blipFill>
        <p:spPr>
          <a:xfrm>
            <a:off x="0" y="0"/>
            <a:ext cx="3008160" cy="4257000"/>
          </a:xfrm>
          <a:prstGeom prst="rect">
            <a:avLst/>
          </a:prstGeom>
          <a:ln w="0">
            <a:noFill/>
          </a:ln>
        </p:spPr>
      </p:pic>
      <p:pic>
        <p:nvPicPr>
          <p:cNvPr id="395" name="Obraz 10" descr="Obraz zawierający samolot, wewnątrz&#10;&#10;Opis wygenerowany automatycznie"/>
          <p:cNvPicPr/>
          <p:nvPr/>
        </p:nvPicPr>
        <p:blipFill>
          <a:blip r:embed="rId4"/>
          <a:srcRect l="42140" r="4910"/>
          <a:stretch/>
        </p:blipFill>
        <p:spPr>
          <a:xfrm>
            <a:off x="6122520" y="0"/>
            <a:ext cx="3008160" cy="4260600"/>
          </a:xfrm>
          <a:prstGeom prst="rect">
            <a:avLst/>
          </a:prstGeom>
          <a:ln w="0">
            <a:noFill/>
          </a:ln>
        </p:spPr>
      </p:pic>
      <p:cxnSp>
        <p:nvCxnSpPr>
          <p:cNvPr id="396" name="Straight Connector 15">
            <a:extLst>
              <a:ext uri="{C183D7F6-B498-43B3-948B-1728B52AA6E4}">
                <adec:decorative xmlns:adec="http://schemas.microsoft.com/office/drawing/2017/decorative" val="1"/>
              </a:ext>
            </a:extLst>
          </p:cNvPr>
          <p:cNvCxnSpPr/>
          <p:nvPr/>
        </p:nvCxnSpPr>
        <p:spPr>
          <a:xfrm>
            <a:off x="6082560" y="-360"/>
            <a:ext cx="360" cy="4242600"/>
          </a:xfrm>
          <a:prstGeom prst="straightConnector1">
            <a:avLst/>
          </a:prstGeom>
          <a:ln w="101600">
            <a:solidFill>
              <a:srgbClr val="FFFFFF"/>
            </a:solidFill>
          </a:ln>
        </p:spPr>
      </p:cxnSp>
      <p:pic>
        <p:nvPicPr>
          <p:cNvPr id="397" name="Obraz 8" descr="Obraz zawierający ściana, wewnątrz, biały, brudne&#10;&#10;Opis wygenerowany automatycznie"/>
          <p:cNvPicPr/>
          <p:nvPr/>
        </p:nvPicPr>
        <p:blipFill>
          <a:blip r:embed="rId5"/>
          <a:srcRect r="5868"/>
          <a:stretch/>
        </p:blipFill>
        <p:spPr>
          <a:xfrm>
            <a:off x="9183600" y="0"/>
            <a:ext cx="3008160" cy="4260600"/>
          </a:xfrm>
          <a:prstGeom prst="rect">
            <a:avLst/>
          </a:prstGeom>
          <a:ln w="0">
            <a:noFill/>
          </a:ln>
        </p:spPr>
      </p:pic>
      <p:cxnSp>
        <p:nvCxnSpPr>
          <p:cNvPr id="398" name="Straight Connector 17">
            <a:extLst>
              <a:ext uri="{C183D7F6-B498-43B3-948B-1728B52AA6E4}">
                <adec:decorative xmlns:adec="http://schemas.microsoft.com/office/drawing/2017/decorative" val="1"/>
              </a:ext>
            </a:extLst>
          </p:cNvPr>
          <p:cNvCxnSpPr/>
          <p:nvPr/>
        </p:nvCxnSpPr>
        <p:spPr>
          <a:xfrm>
            <a:off x="0" y="4241880"/>
            <a:ext cx="12192120" cy="360"/>
          </a:xfrm>
          <a:prstGeom prst="straightConnector1">
            <a:avLst/>
          </a:prstGeom>
          <a:ln w="101600">
            <a:solidFill>
              <a:srgbClr val="FFFFFF"/>
            </a:solidFill>
          </a:ln>
        </p:spPr>
      </p:cxnSp>
      <p:cxnSp>
        <p:nvCxnSpPr>
          <p:cNvPr id="399" name="Straight Connector 19">
            <a:extLst>
              <a:ext uri="{C183D7F6-B498-43B3-948B-1728B52AA6E4}">
                <adec:decorative xmlns:adec="http://schemas.microsoft.com/office/drawing/2017/decorative" val="1"/>
              </a:ext>
            </a:extLst>
          </p:cNvPr>
          <p:cNvCxnSpPr/>
          <p:nvPr/>
        </p:nvCxnSpPr>
        <p:spPr>
          <a:xfrm>
            <a:off x="3027600" y="-360"/>
            <a:ext cx="360" cy="4242600"/>
          </a:xfrm>
          <a:prstGeom prst="straightConnector1">
            <a:avLst/>
          </a:prstGeom>
          <a:ln w="101600">
            <a:solidFill>
              <a:srgbClr val="FFFFFF"/>
            </a:solidFill>
          </a:ln>
        </p:spPr>
      </p:cxnSp>
      <p:cxnSp>
        <p:nvCxnSpPr>
          <p:cNvPr id="400" name="Straight Connector 21">
            <a:extLst>
              <a:ext uri="{C183D7F6-B498-43B3-948B-1728B52AA6E4}">
                <adec:decorative xmlns:adec="http://schemas.microsoft.com/office/drawing/2017/decorative" val="1"/>
              </a:ext>
            </a:extLst>
          </p:cNvPr>
          <p:cNvCxnSpPr/>
          <p:nvPr/>
        </p:nvCxnSpPr>
        <p:spPr>
          <a:xfrm>
            <a:off x="9137160" y="-360"/>
            <a:ext cx="360" cy="4242600"/>
          </a:xfrm>
          <a:prstGeom prst="straightConnector1">
            <a:avLst/>
          </a:prstGeom>
          <a:ln w="101600">
            <a:solidFill>
              <a:srgbClr val="FFFFFF"/>
            </a:solidFill>
          </a:ln>
        </p:spPr>
      </p:cxn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BD78EADA-1CEF-0523-9CC8-F4DEC8A3D61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84910" y="1067190"/>
            <a:ext cx="9826591" cy="5083623"/>
          </a:xfrm>
          <a:prstGeom prst="rect">
            <a:avLst/>
          </a:prstGeom>
          <a:noFill/>
          <a:ln>
            <a:noFill/>
          </a:ln>
        </p:spPr>
      </p:pic>
      <p:sp>
        <p:nvSpPr>
          <p:cNvPr id="4" name="pole tekstowe 3">
            <a:extLst>
              <a:ext uri="{FF2B5EF4-FFF2-40B4-BE49-F238E27FC236}">
                <a16:creationId xmlns:a16="http://schemas.microsoft.com/office/drawing/2014/main" id="{9AD837EB-EAB9-EC4C-D504-09C19384E12A}"/>
              </a:ext>
            </a:extLst>
          </p:cNvPr>
          <p:cNvSpPr txBox="1"/>
          <p:nvPr/>
        </p:nvSpPr>
        <p:spPr>
          <a:xfrm>
            <a:off x="7145517" y="6406183"/>
            <a:ext cx="3901485" cy="265457"/>
          </a:xfrm>
          <a:prstGeom prst="rect">
            <a:avLst/>
          </a:prstGeom>
          <a:noFill/>
        </p:spPr>
        <p:txBody>
          <a:bodyPr wrap="square">
            <a:spAutoFit/>
          </a:bodyPr>
          <a:lstStyle/>
          <a:p>
            <a:pPr algn="r">
              <a:lnSpc>
                <a:spcPct val="107000"/>
              </a:lnSpc>
              <a:spcBef>
                <a:spcPts val="1200"/>
              </a:spcBef>
              <a:spcAft>
                <a:spcPts val="800"/>
              </a:spcAft>
            </a:pPr>
            <a:r>
              <a:rPr lang="pl-PL" sz="1100" i="1" kern="0" dirty="0">
                <a:effectLst/>
                <a:latin typeface="Calibri" panose="020F0502020204030204" pitchFamily="34" charset="0"/>
                <a:ea typeface="Times New Roman" panose="02020603050405020304" pitchFamily="18" charset="0"/>
                <a:cs typeface="Calibri" panose="020F0502020204030204" pitchFamily="34" charset="0"/>
              </a:rPr>
              <a:t>Edward Musiał, Miesięcznik INPE nr 210/2017 </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27809B2A-2C36-8EEA-8733-348CB96C8705}"/>
              </a:ext>
            </a:extLst>
          </p:cNvPr>
          <p:cNvSpPr>
            <a:spLocks noGrp="1"/>
          </p:cNvSpPr>
          <p:nvPr>
            <p:ph type="sldNum" sz="quarter" idx="12"/>
          </p:nvPr>
        </p:nvSpPr>
        <p:spPr/>
        <p:txBody>
          <a:bodyPr/>
          <a:lstStyle/>
          <a:p>
            <a:fld id="{B13EF961-FCAC-4A9A-A9A0-C51400629BF4}" type="slidenum">
              <a:rPr lang="pl-PL" smtClean="0"/>
              <a:t>132</a:t>
            </a:fld>
            <a:endParaRPr lang="pl-PL"/>
          </a:p>
        </p:txBody>
      </p:sp>
      <p:sp>
        <p:nvSpPr>
          <p:cNvPr id="6" name="pole tekstowe 5">
            <a:extLst>
              <a:ext uri="{FF2B5EF4-FFF2-40B4-BE49-F238E27FC236}">
                <a16:creationId xmlns:a16="http://schemas.microsoft.com/office/drawing/2014/main" id="{8E0DD482-6CD5-3A41-2B0B-1A709BDAB31D}"/>
              </a:ext>
            </a:extLst>
          </p:cNvPr>
          <p:cNvSpPr txBox="1"/>
          <p:nvPr/>
        </p:nvSpPr>
        <p:spPr>
          <a:xfrm>
            <a:off x="1220411" y="186360"/>
            <a:ext cx="9955590" cy="830997"/>
          </a:xfrm>
          <a:prstGeom prst="rect">
            <a:avLst/>
          </a:prstGeom>
          <a:noFill/>
        </p:spPr>
        <p:txBody>
          <a:bodyPr wrap="square">
            <a:spAutoFit/>
          </a:bodyPr>
          <a:lstStyle/>
          <a:p>
            <a:r>
              <a:rPr lang="pl-PL" sz="2400" i="1" kern="0" dirty="0">
                <a:effectLst/>
                <a:latin typeface="Calibri" panose="020F0502020204030204" pitchFamily="34" charset="0"/>
                <a:ea typeface="Times New Roman" panose="02020603050405020304" pitchFamily="18" charset="0"/>
                <a:cs typeface="Calibri" panose="020F0502020204030204" pitchFamily="34" charset="0"/>
              </a:rPr>
              <a:t>Stopień ochrony obudowy sprzętu elektrycznego w strefach 0, 1, 2 według zasad dobrej praktyki.</a:t>
            </a:r>
            <a:endParaRPr lang="pl-PL" sz="2400" dirty="0"/>
          </a:p>
        </p:txBody>
      </p:sp>
    </p:spTree>
    <p:extLst>
      <p:ext uri="{BB962C8B-B14F-4D97-AF65-F5344CB8AC3E}">
        <p14:creationId xmlns:p14="http://schemas.microsoft.com/office/powerpoint/2010/main" val="125701910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CF32DFC-C2F5-E390-3BA9-9E0BABC0AA7C}"/>
              </a:ext>
            </a:extLst>
          </p:cNvPr>
          <p:cNvSpPr>
            <a:spLocks noGrp="1"/>
          </p:cNvSpPr>
          <p:nvPr>
            <p:ph type="sldNum" sz="quarter" idx="12"/>
          </p:nvPr>
        </p:nvSpPr>
        <p:spPr/>
        <p:txBody>
          <a:bodyPr/>
          <a:lstStyle/>
          <a:p>
            <a:fld id="{B13EF961-FCAC-4A9A-A9A0-C51400629BF4}" type="slidenum">
              <a:rPr lang="pl-PL" smtClean="0"/>
              <a:t>133</a:t>
            </a:fld>
            <a:endParaRPr lang="pl-PL" dirty="0"/>
          </a:p>
        </p:txBody>
      </p:sp>
      <p:sp>
        <p:nvSpPr>
          <p:cNvPr id="6" name="pole tekstowe 5">
            <a:extLst>
              <a:ext uri="{FF2B5EF4-FFF2-40B4-BE49-F238E27FC236}">
                <a16:creationId xmlns:a16="http://schemas.microsoft.com/office/drawing/2014/main" id="{D625007E-B231-C8DC-D7FD-8789A11E42EF}"/>
              </a:ext>
            </a:extLst>
          </p:cNvPr>
          <p:cNvSpPr txBox="1"/>
          <p:nvPr/>
        </p:nvSpPr>
        <p:spPr>
          <a:xfrm>
            <a:off x="347133" y="136525"/>
            <a:ext cx="11497734" cy="6313716"/>
          </a:xfrm>
          <a:prstGeom prst="rect">
            <a:avLst/>
          </a:prstGeom>
          <a:noFill/>
        </p:spPr>
        <p:txBody>
          <a:bodyPr wrap="square">
            <a:spAutoFit/>
          </a:bodyPr>
          <a:lstStyle/>
          <a:p>
            <a:pPr algn="just"/>
            <a:r>
              <a:rPr lang="pl-PL" sz="2400" b="1" dirty="0"/>
              <a:t>Charakterystyka stref o zwiększonym zagrożeniu</a:t>
            </a:r>
          </a:p>
          <a:p>
            <a:pPr algn="just"/>
            <a:endParaRPr lang="pl-PL" sz="2400" dirty="0"/>
          </a:p>
          <a:p>
            <a:pPr algn="just">
              <a:lnSpc>
                <a:spcPct val="150000"/>
              </a:lnSpc>
            </a:pPr>
            <a:r>
              <a:rPr lang="pl-PL" sz="2400" dirty="0"/>
              <a:t>Norma rozróżnia strefy wokół wanny oraz natrysku z brodzikiem i odrębnie wokół zamocowanego na stałe natrysku bez brodzika. </a:t>
            </a:r>
          </a:p>
          <a:p>
            <a:pPr algn="just">
              <a:lnSpc>
                <a:spcPct val="150000"/>
              </a:lnSpc>
            </a:pPr>
            <a:r>
              <a:rPr lang="pl-PL" sz="2400" dirty="0"/>
              <a:t>W przypadku wanny oraz natrysku z brodzikiem są to trzy strefy ( w poprzedniej normie były 4) obecnie wykonuje się :</a:t>
            </a:r>
          </a:p>
          <a:p>
            <a:pPr marL="342900" indent="-342900" algn="just">
              <a:lnSpc>
                <a:spcPct val="150000"/>
              </a:lnSpc>
              <a:buFont typeface="Wingdings" panose="05000000000000000000" pitchFamily="2" charset="2"/>
              <a:buChar char="Ø"/>
            </a:pPr>
            <a:r>
              <a:rPr lang="pl-PL" sz="2400" b="1" dirty="0"/>
              <a:t>Strefa 0</a:t>
            </a:r>
            <a:r>
              <a:rPr lang="pl-PL" sz="2400" dirty="0"/>
              <a:t> - obejmuje wnętrze wanny lub basenu natryskowego (bez umywalki),</a:t>
            </a:r>
          </a:p>
          <a:p>
            <a:pPr marL="342900" indent="-342900" algn="just">
              <a:lnSpc>
                <a:spcPct val="150000"/>
              </a:lnSpc>
              <a:buFont typeface="Wingdings" panose="05000000000000000000" pitchFamily="2" charset="2"/>
              <a:buChar char="Ø"/>
            </a:pPr>
            <a:r>
              <a:rPr lang="pl-PL" sz="2400" b="1" dirty="0"/>
              <a:t>Strefa 1 </a:t>
            </a:r>
            <a:r>
              <a:rPr lang="pl-PL" sz="2400" dirty="0"/>
              <a:t>– jest ograniczona płaszczyzną przebiegającą wzdłuż zewnętrznej krawędzi wanny lub basenu natryskowego, a w pionie sięga do wysokości 225 cm licząc od poziomu podłogi (strefa 1 znajduje się ponadto </a:t>
            </a:r>
            <a:r>
              <a:rPr lang="pl-PL" sz="2400" u="sng" dirty="0"/>
              <a:t>pod wanną i pod brodzikiem</a:t>
            </a:r>
            <a:r>
              <a:rPr lang="pl-PL" sz="2400" dirty="0"/>
              <a:t>)</a:t>
            </a:r>
          </a:p>
          <a:p>
            <a:pPr marL="342900" indent="-342900" algn="just">
              <a:lnSpc>
                <a:spcPct val="150000"/>
              </a:lnSpc>
              <a:buFont typeface="Wingdings" panose="05000000000000000000" pitchFamily="2" charset="2"/>
              <a:buChar char="Ø"/>
            </a:pPr>
            <a:r>
              <a:rPr lang="pl-PL" sz="2400" b="1" dirty="0"/>
              <a:t>Strefa 2 </a:t>
            </a:r>
            <a:r>
              <a:rPr lang="pl-PL" sz="2400" dirty="0"/>
              <a:t>- to przestrzeń o szerokości 0,6 metra wokół strefy 1 w płaszczyźnie poziomej oraz o tej samej wysokości w pionie. </a:t>
            </a:r>
          </a:p>
        </p:txBody>
      </p:sp>
    </p:spTree>
    <p:extLst>
      <p:ext uri="{BB962C8B-B14F-4D97-AF65-F5344CB8AC3E}">
        <p14:creationId xmlns:p14="http://schemas.microsoft.com/office/powerpoint/2010/main" val="142653363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szkic, rysowanie, Rysunek techniczny, diagram&#10;&#10;Opis wygenerowany automatycznie">
            <a:extLst>
              <a:ext uri="{FF2B5EF4-FFF2-40B4-BE49-F238E27FC236}">
                <a16:creationId xmlns:a16="http://schemas.microsoft.com/office/drawing/2014/main" id="{9D73DB4A-235B-1A6A-A4CC-00DAFA81DF53}"/>
              </a:ext>
            </a:extLst>
          </p:cNvPr>
          <p:cNvPicPr>
            <a:picLocks noChangeAspect="1"/>
          </p:cNvPicPr>
          <p:nvPr/>
        </p:nvPicPr>
        <p:blipFill>
          <a:blip r:embed="rId2"/>
          <a:stretch>
            <a:fillRect/>
          </a:stretch>
        </p:blipFill>
        <p:spPr>
          <a:xfrm>
            <a:off x="1632030" y="834289"/>
            <a:ext cx="8418892" cy="5140771"/>
          </a:xfrm>
          <a:prstGeom prst="rect">
            <a:avLst/>
          </a:prstGeom>
        </p:spPr>
      </p:pic>
      <p:sp>
        <p:nvSpPr>
          <p:cNvPr id="4" name="pole tekstowe 3">
            <a:extLst>
              <a:ext uri="{FF2B5EF4-FFF2-40B4-BE49-F238E27FC236}">
                <a16:creationId xmlns:a16="http://schemas.microsoft.com/office/drawing/2014/main" id="{8547F4DB-1F38-2B77-D9A8-13186306406B}"/>
              </a:ext>
            </a:extLst>
          </p:cNvPr>
          <p:cNvSpPr txBox="1"/>
          <p:nvPr/>
        </p:nvSpPr>
        <p:spPr>
          <a:xfrm>
            <a:off x="7288913" y="6495585"/>
            <a:ext cx="4903087" cy="246221"/>
          </a:xfrm>
          <a:prstGeom prst="rect">
            <a:avLst/>
          </a:prstGeom>
          <a:noFill/>
        </p:spPr>
        <p:txBody>
          <a:bodyPr wrap="square">
            <a:spAutoFit/>
          </a:bodyPr>
          <a:lstStyle/>
          <a:p>
            <a:r>
              <a:rPr lang="pl-PL" sz="1000" i="1" kern="0" dirty="0">
                <a:effectLst/>
                <a:latin typeface="Calibri" panose="020F0502020204030204" pitchFamily="34" charset="0"/>
                <a:ea typeface="Times New Roman" panose="02020603050405020304" pitchFamily="18" charset="0"/>
              </a:rPr>
              <a:t>Warunki techniczne wykonania i odbioru robót budowlanych, ITB	</a:t>
            </a:r>
            <a:endParaRPr lang="pl-PL" sz="1000" dirty="0"/>
          </a:p>
        </p:txBody>
      </p:sp>
      <p:sp>
        <p:nvSpPr>
          <p:cNvPr id="3" name="Symbol zastępczy numeru slajdu 2">
            <a:extLst>
              <a:ext uri="{FF2B5EF4-FFF2-40B4-BE49-F238E27FC236}">
                <a16:creationId xmlns:a16="http://schemas.microsoft.com/office/drawing/2014/main" id="{E712B368-F7B1-AD10-B3B9-FDD14D10D1CC}"/>
              </a:ext>
            </a:extLst>
          </p:cNvPr>
          <p:cNvSpPr>
            <a:spLocks noGrp="1"/>
          </p:cNvSpPr>
          <p:nvPr>
            <p:ph type="sldNum" sz="quarter" idx="12"/>
          </p:nvPr>
        </p:nvSpPr>
        <p:spPr/>
        <p:txBody>
          <a:bodyPr/>
          <a:lstStyle/>
          <a:p>
            <a:fld id="{B13EF961-FCAC-4A9A-A9A0-C51400629BF4}" type="slidenum">
              <a:rPr lang="pl-PL" smtClean="0"/>
              <a:t>134</a:t>
            </a:fld>
            <a:endParaRPr lang="pl-PL"/>
          </a:p>
        </p:txBody>
      </p:sp>
      <p:sp>
        <p:nvSpPr>
          <p:cNvPr id="6" name="pole tekstowe 5">
            <a:extLst>
              <a:ext uri="{FF2B5EF4-FFF2-40B4-BE49-F238E27FC236}">
                <a16:creationId xmlns:a16="http://schemas.microsoft.com/office/drawing/2014/main" id="{084F8495-0CBD-85D3-3BA8-8F0851EA966E}"/>
              </a:ext>
            </a:extLst>
          </p:cNvPr>
          <p:cNvSpPr txBox="1"/>
          <p:nvPr/>
        </p:nvSpPr>
        <p:spPr>
          <a:xfrm>
            <a:off x="379429" y="313764"/>
            <a:ext cx="11338438" cy="461665"/>
          </a:xfrm>
          <a:prstGeom prst="rect">
            <a:avLst/>
          </a:prstGeom>
          <a:noFill/>
        </p:spPr>
        <p:txBody>
          <a:bodyPr wrap="square">
            <a:spAutoFit/>
          </a:bodyPr>
          <a:lstStyle/>
          <a:p>
            <a:r>
              <a:rPr lang="pl-PL" sz="2400" b="1" i="1" kern="0" dirty="0">
                <a:effectLst/>
                <a:latin typeface="Calibri" panose="020F0502020204030204" pitchFamily="34" charset="0"/>
                <a:ea typeface="Times New Roman" panose="02020603050405020304" pitchFamily="18" charset="0"/>
              </a:rPr>
              <a:t>Wymiary strefy 0, 1 i </a:t>
            </a:r>
            <a:r>
              <a:rPr lang="pl-PL" sz="2400" i="1" kern="0" dirty="0">
                <a:effectLst/>
                <a:latin typeface="Calibri" panose="020F0502020204030204" pitchFamily="34" charset="0"/>
                <a:ea typeface="Times New Roman" panose="02020603050405020304" pitchFamily="18" charset="0"/>
              </a:rPr>
              <a:t>2 w pomieszczeniach zawierających wannę lub prysznic bez basenu. </a:t>
            </a:r>
            <a:endParaRPr lang="pl-PL" sz="2400" dirty="0"/>
          </a:p>
        </p:txBody>
      </p:sp>
    </p:spTree>
    <p:extLst>
      <p:ext uri="{BB962C8B-B14F-4D97-AF65-F5344CB8AC3E}">
        <p14:creationId xmlns:p14="http://schemas.microsoft.com/office/powerpoint/2010/main" val="307027219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CDFD3DB-6729-D22B-BBD9-89A581697332}"/>
              </a:ext>
            </a:extLst>
          </p:cNvPr>
          <p:cNvSpPr txBox="1"/>
          <p:nvPr/>
        </p:nvSpPr>
        <p:spPr>
          <a:xfrm>
            <a:off x="709961" y="334537"/>
            <a:ext cx="10772078" cy="5128199"/>
          </a:xfrm>
          <a:prstGeom prst="rect">
            <a:avLst/>
          </a:prstGeom>
          <a:noFill/>
        </p:spPr>
        <p:txBody>
          <a:bodyPr wrap="square">
            <a:spAutoFit/>
          </a:bodyPr>
          <a:lstStyle/>
          <a:p>
            <a:pPr algn="just">
              <a:lnSpc>
                <a:spcPct val="107000"/>
              </a:lnSpc>
              <a:spcBef>
                <a:spcPts val="1200"/>
              </a:spcBef>
              <a:spcAft>
                <a:spcPts val="800"/>
              </a:spcAft>
              <a:buNone/>
            </a:pPr>
            <a:r>
              <a:rPr lang="pl-PL" sz="2400" b="1" kern="0" dirty="0">
                <a:effectLst/>
                <a:latin typeface="Calibri" panose="020F0502020204030204" pitchFamily="34" charset="0"/>
                <a:ea typeface="Times New Roman" panose="02020603050405020304" pitchFamily="18" charset="0"/>
                <a:cs typeface="Calibri" panose="020F0502020204030204" pitchFamily="34" charset="0"/>
              </a:rPr>
              <a:t>W strefie 0</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można montować wyposażenie elektryczne o stopniu ochrony IP minimum IPX7 (ochrona przed zalaniem wodą) na napięcie znamionowe nie wyższe niż 30 V DC lub 12 V AC.</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r>
              <a:rPr lang="pl-PL" sz="2400" b="1" kern="0" dirty="0">
                <a:effectLst/>
                <a:latin typeface="Calibri" panose="020F0502020204030204" pitchFamily="34" charset="0"/>
                <a:ea typeface="Times New Roman" panose="02020603050405020304" pitchFamily="18" charset="0"/>
                <a:cs typeface="Calibri" panose="020F0502020204030204" pitchFamily="34" charset="0"/>
              </a:rPr>
              <a:t>W strefie 1</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można montować wyposażenie elektryczne o stopniu ochrony IP minimum IPX4 (ochrona przed bryzgami wody z dowolnego kierunku) o napięciu 60 V DC lub 25 V AC z tym zastrzeżeniem, że źródło zasilania powinno być poza strefą 1 lub 0.</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pl-PL" sz="2400" b="1" kern="0" dirty="0">
                <a:effectLst/>
                <a:latin typeface="Calibri" panose="020F0502020204030204" pitchFamily="34" charset="0"/>
                <a:ea typeface="Times New Roman" panose="02020603050405020304" pitchFamily="18" charset="0"/>
                <a:cs typeface="Calibri" panose="020F0502020204030204" pitchFamily="34" charset="0"/>
              </a:rPr>
              <a:t>W strefie 2</a:t>
            </a:r>
            <a:r>
              <a:rPr lang="pl-PL" sz="2400" kern="0" dirty="0">
                <a:effectLst/>
                <a:latin typeface="Calibri" panose="020F0502020204030204" pitchFamily="34" charset="0"/>
                <a:ea typeface="Times New Roman" panose="02020603050405020304" pitchFamily="18" charset="0"/>
                <a:cs typeface="Calibri" panose="020F0502020204030204" pitchFamily="34" charset="0"/>
              </a:rPr>
              <a:t> można montować wyposażenie elektryczne o stopniu ochrony IP minimum IPX4 z wyjątkiem gniazd chyba, że gniazda zasilane są z obwodów SELV i PELV w których źródło zasilania znajduje się poza strefą 1 lub strefą 0.</a:t>
            </a:r>
          </a:p>
          <a:p>
            <a:pPr algn="just">
              <a:lnSpc>
                <a:spcPct val="107000"/>
              </a:lnSpc>
              <a:spcBef>
                <a:spcPts val="1200"/>
              </a:spcBef>
              <a:spcAft>
                <a:spcPts val="800"/>
              </a:spcAft>
            </a:pP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3F5B3278-D3B3-EDC3-929E-7BD70587100C}"/>
              </a:ext>
            </a:extLst>
          </p:cNvPr>
          <p:cNvSpPr>
            <a:spLocks noGrp="1"/>
          </p:cNvSpPr>
          <p:nvPr>
            <p:ph type="sldNum" sz="quarter" idx="12"/>
          </p:nvPr>
        </p:nvSpPr>
        <p:spPr/>
        <p:txBody>
          <a:bodyPr/>
          <a:lstStyle/>
          <a:p>
            <a:fld id="{B13EF961-FCAC-4A9A-A9A0-C51400629BF4}" type="slidenum">
              <a:rPr lang="pl-PL" smtClean="0"/>
              <a:t>135</a:t>
            </a:fld>
            <a:endParaRPr lang="pl-PL"/>
          </a:p>
        </p:txBody>
      </p:sp>
    </p:spTree>
    <p:extLst>
      <p:ext uri="{BB962C8B-B14F-4D97-AF65-F5344CB8AC3E}">
        <p14:creationId xmlns:p14="http://schemas.microsoft.com/office/powerpoint/2010/main" val="273769976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435D90E-9ADF-21E1-EF67-485BA966F5C4}"/>
              </a:ext>
            </a:extLst>
          </p:cNvPr>
          <p:cNvSpPr>
            <a:spLocks noGrp="1"/>
          </p:cNvSpPr>
          <p:nvPr>
            <p:ph type="sldNum" sz="quarter" idx="12"/>
          </p:nvPr>
        </p:nvSpPr>
        <p:spPr/>
        <p:txBody>
          <a:bodyPr/>
          <a:lstStyle/>
          <a:p>
            <a:fld id="{B13EF961-FCAC-4A9A-A9A0-C51400629BF4}" type="slidenum">
              <a:rPr lang="pl-PL" smtClean="0"/>
              <a:t>136</a:t>
            </a:fld>
            <a:endParaRPr lang="pl-PL"/>
          </a:p>
        </p:txBody>
      </p:sp>
      <p:sp>
        <p:nvSpPr>
          <p:cNvPr id="6" name="pole tekstowe 5">
            <a:extLst>
              <a:ext uri="{FF2B5EF4-FFF2-40B4-BE49-F238E27FC236}">
                <a16:creationId xmlns:a16="http://schemas.microsoft.com/office/drawing/2014/main" id="{205CB3E6-901C-7336-ED20-908EB165EFF0}"/>
              </a:ext>
            </a:extLst>
          </p:cNvPr>
          <p:cNvSpPr txBox="1"/>
          <p:nvPr/>
        </p:nvSpPr>
        <p:spPr>
          <a:xfrm>
            <a:off x="423333" y="501650"/>
            <a:ext cx="11345333" cy="5575052"/>
          </a:xfrm>
          <a:prstGeom prst="rect">
            <a:avLst/>
          </a:prstGeom>
          <a:noFill/>
        </p:spPr>
        <p:txBody>
          <a:bodyPr wrap="square">
            <a:spAutoFit/>
          </a:bodyPr>
          <a:lstStyle/>
          <a:p>
            <a:pPr algn="just">
              <a:lnSpc>
                <a:spcPct val="150000"/>
              </a:lnSpc>
            </a:pPr>
            <a:r>
              <a:rPr lang="pl-PL" sz="2400" dirty="0"/>
              <a:t>Przy zastosowaniu eklektycznych </a:t>
            </a:r>
            <a:r>
              <a:rPr lang="pl-PL" sz="2400" b="1" dirty="0"/>
              <a:t>mat grzewczych w łazience </a:t>
            </a:r>
            <a:r>
              <a:rPr lang="pl-PL" sz="2400" dirty="0"/>
              <a:t>powinny być stosowane wyłącznie przewody lub maty grzejne wyposażone w metalowa powłokę, osłonę lub siatkę przyłączoną do przewodu ochronnego w obwodzie zasilającym. Wymóg ten nie musi być spełniony jeżeli zostanie zastosowany środek ochrony SELV. W systemach elektrycznego podgrzewania podłogi nie dopuszcza się stosowania separacji elektrycznej.</a:t>
            </a:r>
          </a:p>
          <a:p>
            <a:pPr algn="just">
              <a:lnSpc>
                <a:spcPct val="150000"/>
              </a:lnSpc>
            </a:pPr>
            <a:endParaRPr lang="pl-PL" sz="2400" dirty="0"/>
          </a:p>
          <a:p>
            <a:pPr algn="just">
              <a:lnSpc>
                <a:spcPct val="150000"/>
              </a:lnSpc>
            </a:pPr>
            <a:r>
              <a:rPr lang="pl-PL" sz="2400" dirty="0"/>
              <a:t>W </a:t>
            </a:r>
            <a:r>
              <a:rPr lang="pl-PL" sz="2400" b="1" dirty="0"/>
              <a:t>łazience</a:t>
            </a:r>
            <a:r>
              <a:rPr lang="pl-PL" sz="2400" dirty="0"/>
              <a:t> można stosować elektryczne ogrzewanie podłogowe np. oporowe, pod warunkiem pokrycia elementów grzejnych metalową siatką lub blachą przyłączoną do miejscowych połączeń wyrównawczych LSU  oraz do przewodu ochronnego w rozdzielnicy głównej GSU.</a:t>
            </a:r>
          </a:p>
        </p:txBody>
      </p:sp>
    </p:spTree>
    <p:extLst>
      <p:ext uri="{BB962C8B-B14F-4D97-AF65-F5344CB8AC3E}">
        <p14:creationId xmlns:p14="http://schemas.microsoft.com/office/powerpoint/2010/main" val="21780003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daty 1">
            <a:extLst>
              <a:ext uri="{FF2B5EF4-FFF2-40B4-BE49-F238E27FC236}">
                <a16:creationId xmlns:a16="http://schemas.microsoft.com/office/drawing/2014/main" id="{794BE59D-EF86-402A-5E37-9080C641F4C3}"/>
              </a:ext>
            </a:extLst>
          </p:cNvPr>
          <p:cNvSpPr>
            <a:spLocks noGrp="1"/>
          </p:cNvSpPr>
          <p:nvPr>
            <p:ph type="dt" sz="half" idx="2"/>
          </p:nvPr>
        </p:nvSpPr>
        <p:spPr/>
        <p:txBody>
          <a:bodyPr/>
          <a:lstStyle/>
          <a:p>
            <a:pPr rtl="0"/>
            <a:fld id="{1F3371E4-6BF0-4ABB-BADE-4269B5DC3692}" type="datetime1">
              <a:rPr lang="pl-PL" noProof="0" smtClean="0"/>
              <a:t>11.05.2026</a:t>
            </a:fld>
            <a:endParaRPr lang="pl-PL" noProof="0"/>
          </a:p>
        </p:txBody>
      </p:sp>
      <p:sp>
        <p:nvSpPr>
          <p:cNvPr id="3" name="Symbol zastępczy numeru slajdu 2">
            <a:extLst>
              <a:ext uri="{FF2B5EF4-FFF2-40B4-BE49-F238E27FC236}">
                <a16:creationId xmlns:a16="http://schemas.microsoft.com/office/drawing/2014/main" id="{6483AD6E-993B-82F2-A0A8-7D524B6E24D4}"/>
              </a:ext>
            </a:extLst>
          </p:cNvPr>
          <p:cNvSpPr>
            <a:spLocks noGrp="1"/>
          </p:cNvSpPr>
          <p:nvPr>
            <p:ph type="sldNum" sz="quarter" idx="4"/>
          </p:nvPr>
        </p:nvSpPr>
        <p:spPr/>
        <p:txBody>
          <a:bodyPr/>
          <a:lstStyle/>
          <a:p>
            <a:pPr rtl="0"/>
            <a:fld id="{294A09A9-5501-47C1-A89A-A340965A2BE2}" type="slidenum">
              <a:rPr lang="pl-PL" noProof="0" smtClean="0"/>
              <a:pPr rtl="0"/>
              <a:t>137</a:t>
            </a:fld>
            <a:endParaRPr lang="pl-PL" noProof="0"/>
          </a:p>
        </p:txBody>
      </p:sp>
      <p:pic>
        <p:nvPicPr>
          <p:cNvPr id="6" name="Obraz 5" descr="Obraz zawierający transport, maszyna, zrzut ekranu, inżynieria&#10;&#10;Opis wygenerowany automatycznie">
            <a:extLst>
              <a:ext uri="{FF2B5EF4-FFF2-40B4-BE49-F238E27FC236}">
                <a16:creationId xmlns:a16="http://schemas.microsoft.com/office/drawing/2014/main" id="{1B72BA5C-3D05-C772-F030-C1E7DAAFD3D3}"/>
              </a:ext>
            </a:extLst>
          </p:cNvPr>
          <p:cNvPicPr>
            <a:picLocks noChangeAspect="1"/>
          </p:cNvPicPr>
          <p:nvPr/>
        </p:nvPicPr>
        <p:blipFill>
          <a:blip r:embed="rId2"/>
          <a:stretch>
            <a:fillRect/>
          </a:stretch>
        </p:blipFill>
        <p:spPr>
          <a:xfrm>
            <a:off x="5958798" y="3496869"/>
            <a:ext cx="5939371" cy="3334251"/>
          </a:xfrm>
          <a:prstGeom prst="rect">
            <a:avLst/>
          </a:prstGeom>
        </p:spPr>
      </p:pic>
      <p:pic>
        <p:nvPicPr>
          <p:cNvPr id="13" name="Obraz 12" descr="Obraz zawierający design&#10;&#10;Opis wygenerowany automatycznie przy średnim poziomie pewności">
            <a:extLst>
              <a:ext uri="{FF2B5EF4-FFF2-40B4-BE49-F238E27FC236}">
                <a16:creationId xmlns:a16="http://schemas.microsoft.com/office/drawing/2014/main" id="{B1738ED9-5391-69E5-81DE-C680B2481213}"/>
              </a:ext>
            </a:extLst>
          </p:cNvPr>
          <p:cNvPicPr>
            <a:picLocks noChangeAspect="1"/>
          </p:cNvPicPr>
          <p:nvPr/>
        </p:nvPicPr>
        <p:blipFill>
          <a:blip r:embed="rId3"/>
          <a:stretch>
            <a:fillRect/>
          </a:stretch>
        </p:blipFill>
        <p:spPr>
          <a:xfrm>
            <a:off x="4806433" y="16949"/>
            <a:ext cx="2579133" cy="3437984"/>
          </a:xfrm>
          <a:prstGeom prst="rect">
            <a:avLst/>
          </a:prstGeom>
        </p:spPr>
      </p:pic>
      <p:pic>
        <p:nvPicPr>
          <p:cNvPr id="18" name="Obraz 17">
            <a:extLst>
              <a:ext uri="{FF2B5EF4-FFF2-40B4-BE49-F238E27FC236}">
                <a16:creationId xmlns:a16="http://schemas.microsoft.com/office/drawing/2014/main" id="{222949D2-46B0-8D53-7F9C-7D5B2F6F2E44}"/>
              </a:ext>
            </a:extLst>
          </p:cNvPr>
          <p:cNvPicPr>
            <a:picLocks noChangeAspect="1"/>
          </p:cNvPicPr>
          <p:nvPr/>
        </p:nvPicPr>
        <p:blipFill>
          <a:blip r:embed="rId4"/>
          <a:stretch>
            <a:fillRect/>
          </a:stretch>
        </p:blipFill>
        <p:spPr>
          <a:xfrm>
            <a:off x="0" y="0"/>
            <a:ext cx="5034987" cy="4959462"/>
          </a:xfrm>
          <a:prstGeom prst="rect">
            <a:avLst/>
          </a:prstGeom>
        </p:spPr>
      </p:pic>
      <p:pic>
        <p:nvPicPr>
          <p:cNvPr id="11" name="Obraz 10">
            <a:extLst>
              <a:ext uri="{FF2B5EF4-FFF2-40B4-BE49-F238E27FC236}">
                <a16:creationId xmlns:a16="http://schemas.microsoft.com/office/drawing/2014/main" id="{601830A0-09C3-0CB9-5174-6D85957B6FE3}"/>
              </a:ext>
            </a:extLst>
          </p:cNvPr>
          <p:cNvPicPr>
            <a:picLocks noChangeAspect="1"/>
          </p:cNvPicPr>
          <p:nvPr/>
        </p:nvPicPr>
        <p:blipFill>
          <a:blip r:embed="rId5"/>
          <a:stretch>
            <a:fillRect/>
          </a:stretch>
        </p:blipFill>
        <p:spPr>
          <a:xfrm>
            <a:off x="4025404" y="3403066"/>
            <a:ext cx="3428054" cy="3428054"/>
          </a:xfrm>
          <a:prstGeom prst="rect">
            <a:avLst/>
          </a:prstGeom>
        </p:spPr>
      </p:pic>
      <p:pic>
        <p:nvPicPr>
          <p:cNvPr id="15" name="Obraz 14" descr="Obraz zawierający elektronika, Inżynieria elektroniczna, Instalacja elektryczna, maszyna&#10;&#10;Opis wygenerowany automatycznie">
            <a:extLst>
              <a:ext uri="{FF2B5EF4-FFF2-40B4-BE49-F238E27FC236}">
                <a16:creationId xmlns:a16="http://schemas.microsoft.com/office/drawing/2014/main" id="{DBE84C88-5595-54B6-7A19-C216C1649323}"/>
              </a:ext>
            </a:extLst>
          </p:cNvPr>
          <p:cNvPicPr>
            <a:picLocks noChangeAspect="1"/>
          </p:cNvPicPr>
          <p:nvPr/>
        </p:nvPicPr>
        <p:blipFill>
          <a:blip r:embed="rId6"/>
          <a:stretch>
            <a:fillRect/>
          </a:stretch>
        </p:blipFill>
        <p:spPr>
          <a:xfrm>
            <a:off x="6975847" y="-24987"/>
            <a:ext cx="5216154" cy="3479920"/>
          </a:xfrm>
          <a:prstGeom prst="rect">
            <a:avLst/>
          </a:prstGeom>
        </p:spPr>
      </p:pic>
      <p:sp>
        <p:nvSpPr>
          <p:cNvPr id="19" name="pole tekstowe 18">
            <a:extLst>
              <a:ext uri="{FF2B5EF4-FFF2-40B4-BE49-F238E27FC236}">
                <a16:creationId xmlns:a16="http://schemas.microsoft.com/office/drawing/2014/main" id="{8625A8B5-7F76-816E-5341-B5CBA6FED8A9}"/>
              </a:ext>
            </a:extLst>
          </p:cNvPr>
          <p:cNvSpPr txBox="1"/>
          <p:nvPr/>
        </p:nvSpPr>
        <p:spPr>
          <a:xfrm>
            <a:off x="4025405" y="3117606"/>
            <a:ext cx="8166595" cy="369332"/>
          </a:xfrm>
          <a:prstGeom prst="rect">
            <a:avLst/>
          </a:prstGeom>
          <a:solidFill>
            <a:schemeClr val="accent4">
              <a:lumMod val="60000"/>
              <a:lumOff val="40000"/>
            </a:schemeClr>
          </a:solidFill>
        </p:spPr>
        <p:txBody>
          <a:bodyPr wrap="square" rtlCol="0">
            <a:spAutoFit/>
          </a:bodyPr>
          <a:lstStyle/>
          <a:p>
            <a:pPr algn="ctr"/>
            <a:r>
              <a:rPr lang="pl-PL" b="1" dirty="0"/>
              <a:t>WYŁĄCZNIKI NADMIAROWO – PRĄDOWE I RÓŻNICOWO -PRĄDOWE</a:t>
            </a:r>
          </a:p>
        </p:txBody>
      </p:sp>
      <p:sp>
        <p:nvSpPr>
          <p:cNvPr id="21" name="pole tekstowe 20">
            <a:extLst>
              <a:ext uri="{FF2B5EF4-FFF2-40B4-BE49-F238E27FC236}">
                <a16:creationId xmlns:a16="http://schemas.microsoft.com/office/drawing/2014/main" id="{BA682EBB-A734-DBED-B5B2-D15184F60FF1}"/>
              </a:ext>
            </a:extLst>
          </p:cNvPr>
          <p:cNvSpPr txBox="1"/>
          <p:nvPr/>
        </p:nvSpPr>
        <p:spPr>
          <a:xfrm>
            <a:off x="0" y="4958580"/>
            <a:ext cx="4025405" cy="369332"/>
          </a:xfrm>
          <a:prstGeom prst="rect">
            <a:avLst/>
          </a:prstGeom>
          <a:solidFill>
            <a:srgbClr val="92D050"/>
          </a:solidFill>
        </p:spPr>
        <p:txBody>
          <a:bodyPr wrap="square" rtlCol="0">
            <a:spAutoFit/>
          </a:bodyPr>
          <a:lstStyle/>
          <a:p>
            <a:pPr algn="ctr"/>
            <a:r>
              <a:rPr lang="pl-PL" dirty="0"/>
              <a:t>BEZPIECZNIKI PRZEMYSŁOWE</a:t>
            </a:r>
          </a:p>
        </p:txBody>
      </p:sp>
    </p:spTree>
    <p:extLst>
      <p:ext uri="{BB962C8B-B14F-4D97-AF65-F5344CB8AC3E}">
        <p14:creationId xmlns:p14="http://schemas.microsoft.com/office/powerpoint/2010/main" val="219079763"/>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Rectangle 17">
            <a:extLst>
              <a:ext uri="{C183D7F6-B498-43B3-948B-1728B52AA6E4}">
                <adec:decorative xmlns:adec="http://schemas.microsoft.com/office/drawing/2017/decorative" val="1"/>
              </a:ext>
            </a:extLst>
          </p:cNvPr>
          <p:cNvSpPr/>
          <p:nvPr/>
        </p:nvSpPr>
        <p:spPr>
          <a:xfrm>
            <a:off x="1440" y="0"/>
            <a:ext cx="12188520" cy="68576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34" name="Freeform 28">
            <a:extLst>
              <a:ext uri="{C183D7F6-B498-43B3-948B-1728B52AA6E4}">
                <adec:decorative xmlns:adec="http://schemas.microsoft.com/office/drawing/2017/decorative" val="1"/>
              </a:ext>
            </a:extLst>
          </p:cNvPr>
          <p:cNvSpPr/>
          <p:nvPr/>
        </p:nvSpPr>
        <p:spPr>
          <a:xfrm flipH="1" flipV="1">
            <a:off x="959760" y="-360"/>
            <a:ext cx="11218320" cy="6857640"/>
          </a:xfrm>
          <a:custGeom>
            <a:avLst/>
            <a:gdLst>
              <a:gd name="textAreaLeft" fmla="*/ 360 w 11218320"/>
              <a:gd name="textAreaRight" fmla="*/ 11219040 w 11218320"/>
              <a:gd name="textAreaTop" fmla="*/ -360 h 6857640"/>
              <a:gd name="textAreaBottom" fmla="*/ 6857640 h 6857640"/>
            </a:gdLst>
            <a:ahLst/>
            <a:cxnLst/>
            <a:rect l="textAreaLeft" t="textAreaTop" r="textAreaRight" b="textAreaBottom"/>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35" name="Freeform 26">
            <a:extLst>
              <a:ext uri="{C183D7F6-B498-43B3-948B-1728B52AA6E4}">
                <adec:decorative xmlns:adec="http://schemas.microsoft.com/office/drawing/2017/decorative" val="1"/>
              </a:ext>
            </a:extLst>
          </p:cNvPr>
          <p:cNvSpPr/>
          <p:nvPr/>
        </p:nvSpPr>
        <p:spPr>
          <a:xfrm flipH="1" flipV="1">
            <a:off x="1326060" y="360"/>
            <a:ext cx="10771560" cy="6857640"/>
          </a:xfrm>
          <a:custGeom>
            <a:avLst/>
            <a:gdLst>
              <a:gd name="textAreaLeft" fmla="*/ -360 w 10771560"/>
              <a:gd name="textAreaRight" fmla="*/ 10771560 w 10771560"/>
              <a:gd name="textAreaTop" fmla="*/ -360 h 6857640"/>
              <a:gd name="textAreaBottom" fmla="*/ 6857640 h 6857640"/>
            </a:gdLst>
            <a:ahLst/>
            <a:cxnLst/>
            <a:rect l="textAreaLeft" t="textAreaTop" r="textAreaRight" b="textAreaBottom"/>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36" name="PlaceHolder 1"/>
          <p:cNvSpPr>
            <a:spLocks noGrp="1"/>
          </p:cNvSpPr>
          <p:nvPr>
            <p:ph type="title"/>
          </p:nvPr>
        </p:nvSpPr>
        <p:spPr>
          <a:xfrm>
            <a:off x="1875240" y="365040"/>
            <a:ext cx="9673200" cy="1325160"/>
          </a:xfrm>
          <a:prstGeom prst="rect">
            <a:avLst/>
          </a:prstGeom>
          <a:noFill/>
          <a:ln w="0">
            <a:noFill/>
          </a:ln>
        </p:spPr>
        <p:txBody>
          <a:bodyPr lIns="91440" tIns="45720" rIns="91440" bIns="45720" anchor="ctr">
            <a:normAutofit/>
          </a:bodyPr>
          <a:lstStyle/>
          <a:p>
            <a:pPr indent="0" defTabSz="914400">
              <a:lnSpc>
                <a:spcPct val="90000"/>
              </a:lnSpc>
              <a:buNone/>
            </a:pPr>
            <a:r>
              <a:rPr lang="pl-PL" sz="4400" b="1" strike="noStrike" spc="-1" dirty="0">
                <a:solidFill>
                  <a:schemeClr val="dk1"/>
                </a:solidFill>
                <a:latin typeface="TimesNewRomanPS-BoldMT"/>
              </a:rPr>
              <a:t>Wyłączniki nadprądowe instalacyjne</a:t>
            </a:r>
            <a:endParaRPr lang="pl-PL" sz="4400" b="0" strike="noStrike" spc="-1" dirty="0">
              <a:solidFill>
                <a:schemeClr val="dk1"/>
              </a:solidFill>
              <a:latin typeface="Calibri"/>
            </a:endParaRPr>
          </a:p>
        </p:txBody>
      </p:sp>
      <p:sp>
        <p:nvSpPr>
          <p:cNvPr id="237" name="PlaceHolder 2"/>
          <p:cNvSpPr>
            <a:spLocks noGrp="1"/>
          </p:cNvSpPr>
          <p:nvPr>
            <p:ph/>
          </p:nvPr>
        </p:nvSpPr>
        <p:spPr>
          <a:xfrm>
            <a:off x="4387680" y="2022480"/>
            <a:ext cx="7160760" cy="4154040"/>
          </a:xfrm>
          <a:prstGeom prst="rect">
            <a:avLst/>
          </a:prstGeom>
          <a:noFill/>
          <a:ln w="0">
            <a:noFill/>
          </a:ln>
        </p:spPr>
        <p:txBody>
          <a:bodyPr lIns="91440" tIns="45720" rIns="91440" bIns="45720" anchor="t">
            <a:normAutofit/>
          </a:bodyPr>
          <a:lstStyle/>
          <a:p>
            <a:pPr marL="228600" indent="-228600" defTabSz="914400">
              <a:lnSpc>
                <a:spcPct val="90000"/>
              </a:lnSpc>
              <a:spcBef>
                <a:spcPts val="1001"/>
              </a:spcBef>
              <a:buClr>
                <a:srgbClr val="000000"/>
              </a:buClr>
              <a:buFont typeface="Arial"/>
              <a:buChar char="•"/>
            </a:pPr>
            <a:r>
              <a:rPr lang="pl-PL" sz="2000" b="0" strike="noStrike" spc="-1">
                <a:solidFill>
                  <a:schemeClr val="dk1"/>
                </a:solidFill>
                <a:latin typeface="TimesNewRomanPSMT"/>
              </a:rPr>
              <a:t>głównym ich zadaniem jest </a:t>
            </a:r>
            <a:r>
              <a:rPr lang="pl-PL" sz="2000" b="1" u="sng" strike="noStrike" spc="-1">
                <a:solidFill>
                  <a:schemeClr val="dk1"/>
                </a:solidFill>
                <a:uFillTx/>
                <a:latin typeface="TimesNewRomanPSMT"/>
              </a:rPr>
              <a:t>samoczynne wyłączenie obwodu w razie przeciążenia lub zwarcia</a:t>
            </a:r>
            <a:endParaRPr lang="pl-PL" sz="2000" b="0" strike="noStrike" spc="-1">
              <a:solidFill>
                <a:schemeClr val="dk1"/>
              </a:solidFill>
              <a:latin typeface="Calibri"/>
            </a:endParaRPr>
          </a:p>
          <a:p>
            <a:pPr marL="228600" indent="-228600" defTabSz="914400">
              <a:lnSpc>
                <a:spcPct val="90000"/>
              </a:lnSpc>
              <a:spcBef>
                <a:spcPts val="1001"/>
              </a:spcBef>
              <a:buClr>
                <a:srgbClr val="000000"/>
              </a:buClr>
              <a:buFont typeface="Arial"/>
              <a:buChar char="•"/>
            </a:pPr>
            <a:r>
              <a:rPr lang="pl-PL" sz="2000" b="0" strike="noStrike" spc="-1">
                <a:solidFill>
                  <a:schemeClr val="dk1"/>
                </a:solidFill>
                <a:latin typeface="TimesNewRomanPSMT"/>
              </a:rPr>
              <a:t>mogą wykonywać czynności łączeniowe wielokrotnie aż do zużycia styków lub mechanizmu napędowego.</a:t>
            </a:r>
            <a:endParaRPr lang="pl-PL" sz="2000" b="0" strike="noStrike" spc="-1">
              <a:solidFill>
                <a:schemeClr val="dk1"/>
              </a:solidFill>
              <a:latin typeface="Calibri"/>
            </a:endParaRPr>
          </a:p>
          <a:p>
            <a:pPr marL="228600" indent="-228600" defTabSz="914400">
              <a:lnSpc>
                <a:spcPct val="90000"/>
              </a:lnSpc>
              <a:spcBef>
                <a:spcPts val="1001"/>
              </a:spcBef>
              <a:buClr>
                <a:srgbClr val="000000"/>
              </a:buClr>
              <a:buFont typeface="Arial"/>
              <a:buChar char="•"/>
            </a:pPr>
            <a:r>
              <a:rPr lang="pl-PL" sz="2000" b="0" strike="noStrike" spc="-1">
                <a:solidFill>
                  <a:schemeClr val="dk1"/>
                </a:solidFill>
                <a:latin typeface="TimesNewRomanPSMT"/>
              </a:rPr>
              <a:t>składa się on z wyzwalacza przeciążeniowego, tzw. zwłocznego, oraz z wyzwalacza zwarciowego bezzwłocznego</a:t>
            </a:r>
            <a:endParaRPr lang="pl-PL" sz="2000" b="0" strike="noStrike" spc="-1">
              <a:solidFill>
                <a:schemeClr val="dk1"/>
              </a:solidFill>
              <a:latin typeface="Calibri"/>
            </a:endParaRPr>
          </a:p>
          <a:p>
            <a:pPr marL="228600" indent="-228600" defTabSz="914400">
              <a:lnSpc>
                <a:spcPct val="90000"/>
              </a:lnSpc>
              <a:spcBef>
                <a:spcPts val="1001"/>
              </a:spcBef>
              <a:buClr>
                <a:srgbClr val="000000"/>
              </a:buClr>
              <a:buFont typeface="Arial"/>
              <a:buChar char="•"/>
            </a:pPr>
            <a:r>
              <a:rPr lang="pl-PL" sz="2000" b="0" strike="noStrike" spc="-1">
                <a:solidFill>
                  <a:schemeClr val="dk1"/>
                </a:solidFill>
                <a:latin typeface="TimesNewRomanPSMT"/>
              </a:rPr>
              <a:t>Prąd wyłączający Ia=I5 w czasie do 0,1s określony na podstawie charakterystyk t-I wyłączników B, C, D wynosi odpowiednio:</a:t>
            </a:r>
            <a:endParaRPr lang="pl-PL" sz="2000" b="0" strike="noStrike" spc="-1">
              <a:solidFill>
                <a:schemeClr val="dk1"/>
              </a:solidFill>
              <a:latin typeface="Calibri"/>
            </a:endParaRPr>
          </a:p>
          <a:p>
            <a:pPr marL="1143000" lvl="2" indent="-228600" defTabSz="914400">
              <a:lnSpc>
                <a:spcPct val="90000"/>
              </a:lnSpc>
              <a:spcBef>
                <a:spcPts val="499"/>
              </a:spcBef>
              <a:buClr>
                <a:srgbClr val="000000"/>
              </a:buClr>
              <a:buFont typeface="Wingdings" charset="2"/>
              <a:buChar char=""/>
            </a:pPr>
            <a:r>
              <a:rPr lang="pl-PL" sz="2000" b="0" strike="noStrike" spc="-1">
                <a:solidFill>
                  <a:schemeClr val="dk1"/>
                </a:solidFill>
                <a:latin typeface="TimesNewRomanPSMT"/>
              </a:rPr>
              <a:t>- dla wyłącznika z charakterystyką B Ia = 5 * In</a:t>
            </a:r>
            <a:endParaRPr lang="pl-PL" sz="2000" b="0" strike="noStrike" spc="-1">
              <a:solidFill>
                <a:schemeClr val="dk1"/>
              </a:solidFill>
              <a:latin typeface="Calibri"/>
            </a:endParaRPr>
          </a:p>
          <a:p>
            <a:pPr marL="1143000" lvl="2" indent="-228600" defTabSz="914400">
              <a:lnSpc>
                <a:spcPct val="90000"/>
              </a:lnSpc>
              <a:spcBef>
                <a:spcPts val="499"/>
              </a:spcBef>
              <a:buClr>
                <a:srgbClr val="000000"/>
              </a:buClr>
              <a:buFont typeface="Wingdings" charset="2"/>
              <a:buChar char=""/>
            </a:pPr>
            <a:r>
              <a:rPr lang="pl-PL" sz="2000" b="0" strike="noStrike" spc="-1">
                <a:solidFill>
                  <a:schemeClr val="dk1"/>
                </a:solidFill>
                <a:latin typeface="TimesNewRomanPSMT"/>
              </a:rPr>
              <a:t>- dla wyłącznika z charakterystyką C Ia = 10 * In</a:t>
            </a:r>
            <a:endParaRPr lang="pl-PL" sz="2000" b="0" strike="noStrike" spc="-1">
              <a:solidFill>
                <a:schemeClr val="dk1"/>
              </a:solidFill>
              <a:latin typeface="Calibri"/>
            </a:endParaRPr>
          </a:p>
          <a:p>
            <a:pPr marL="1143000" lvl="2" indent="-228600" defTabSz="914400">
              <a:lnSpc>
                <a:spcPct val="90000"/>
              </a:lnSpc>
              <a:spcBef>
                <a:spcPts val="499"/>
              </a:spcBef>
              <a:buClr>
                <a:srgbClr val="000000"/>
              </a:buClr>
              <a:buFont typeface="Wingdings" charset="2"/>
              <a:buChar char=""/>
            </a:pPr>
            <a:r>
              <a:rPr lang="pl-PL" sz="2000" b="0" strike="noStrike" spc="-1">
                <a:solidFill>
                  <a:schemeClr val="dk1"/>
                </a:solidFill>
                <a:latin typeface="TimesNewRomanPSMT"/>
              </a:rPr>
              <a:t>- dla wyłącznika z charakterystyką D Ia = 20 * In</a:t>
            </a:r>
            <a:endParaRPr lang="pl-PL" sz="2000" b="0" strike="noStrike" spc="-1">
              <a:solidFill>
                <a:schemeClr val="dk1"/>
              </a:solidFill>
              <a:latin typeface="Calibri"/>
            </a:endParaRPr>
          </a:p>
          <a:p>
            <a:pPr indent="0" defTabSz="914400">
              <a:lnSpc>
                <a:spcPct val="90000"/>
              </a:lnSpc>
              <a:spcBef>
                <a:spcPts val="1001"/>
              </a:spcBef>
              <a:buNone/>
            </a:pPr>
            <a:endParaRPr lang="pl-PL" sz="2000" b="0" strike="noStrike" spc="-1">
              <a:solidFill>
                <a:schemeClr val="dk1"/>
              </a:solidFill>
              <a:latin typeface="Calibri"/>
            </a:endParaRPr>
          </a:p>
        </p:txBody>
      </p:sp>
      <p:pic>
        <p:nvPicPr>
          <p:cNvPr id="238" name="Obraz 5"/>
          <p:cNvPicPr/>
          <p:nvPr/>
        </p:nvPicPr>
        <p:blipFill>
          <a:blip r:embed="rId2"/>
          <a:stretch/>
        </p:blipFill>
        <p:spPr>
          <a:xfrm>
            <a:off x="331200" y="2022480"/>
            <a:ext cx="3425760" cy="4598280"/>
          </a:xfrm>
          <a:prstGeom prst="rect">
            <a:avLst/>
          </a:prstGeom>
          <a:ln w="0">
            <a:noFill/>
          </a:ln>
        </p:spPr>
      </p:pic>
      <p:sp>
        <p:nvSpPr>
          <p:cNvPr id="2" name="pole tekstowe 1">
            <a:extLst>
              <a:ext uri="{FF2B5EF4-FFF2-40B4-BE49-F238E27FC236}">
                <a16:creationId xmlns:a16="http://schemas.microsoft.com/office/drawing/2014/main" id="{F051246D-84E1-D006-E119-12548FF97F22}"/>
              </a:ext>
            </a:extLst>
          </p:cNvPr>
          <p:cNvSpPr txBox="1"/>
          <p:nvPr/>
        </p:nvSpPr>
        <p:spPr>
          <a:xfrm>
            <a:off x="8695944" y="6508800"/>
            <a:ext cx="2164842" cy="261610"/>
          </a:xfrm>
          <a:prstGeom prst="rect">
            <a:avLst/>
          </a:prstGeom>
          <a:noFill/>
        </p:spPr>
        <p:txBody>
          <a:bodyPr wrap="square">
            <a:spAutoFit/>
          </a:bodyPr>
          <a:lstStyle/>
          <a:p>
            <a:r>
              <a:rPr lang="pl-PL" sz="1100" spc="-1" dirty="0">
                <a:solidFill>
                  <a:schemeClr val="dk1"/>
                </a:solidFill>
                <a:latin typeface="Calibri"/>
              </a:rPr>
              <a:t>Źródło: Materiały firmy </a:t>
            </a:r>
            <a:r>
              <a:rPr lang="pl-PL" sz="1100" spc="-1" dirty="0" err="1">
                <a:solidFill>
                  <a:schemeClr val="dk1"/>
                </a:solidFill>
                <a:latin typeface="Calibri"/>
              </a:rPr>
              <a:t>Noark</a:t>
            </a:r>
            <a:endParaRPr lang="pl-PL" sz="1100" dirty="0"/>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Symbol zastępczy zawartości 3"/>
          <p:cNvPicPr/>
          <p:nvPr/>
        </p:nvPicPr>
        <p:blipFill>
          <a:blip r:embed="rId2"/>
          <a:srcRect t="7907"/>
          <a:stretch/>
        </p:blipFill>
        <p:spPr>
          <a:xfrm>
            <a:off x="1749117" y="200520"/>
            <a:ext cx="9148320" cy="6228842"/>
          </a:xfrm>
          <a:prstGeom prst="rect">
            <a:avLst/>
          </a:prstGeom>
          <a:ln w="0">
            <a:noFill/>
          </a:ln>
        </p:spPr>
      </p:pic>
      <p:sp>
        <p:nvSpPr>
          <p:cNvPr id="240" name="Elipsa 1"/>
          <p:cNvSpPr/>
          <p:nvPr/>
        </p:nvSpPr>
        <p:spPr>
          <a:xfrm>
            <a:off x="8488902" y="4968156"/>
            <a:ext cx="504360" cy="437760"/>
          </a:xfrm>
          <a:prstGeom prst="ellipse">
            <a:avLst/>
          </a:prstGeom>
          <a:no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pl-PL" sz="1800" b="0" strike="noStrike" spc="-1">
              <a:solidFill>
                <a:schemeClr val="lt1"/>
              </a:solidFill>
              <a:latin typeface="Calibri"/>
            </a:endParaRPr>
          </a:p>
        </p:txBody>
      </p:sp>
      <p:sp>
        <p:nvSpPr>
          <p:cNvPr id="2" name="pole tekstowe 1">
            <a:extLst>
              <a:ext uri="{FF2B5EF4-FFF2-40B4-BE49-F238E27FC236}">
                <a16:creationId xmlns:a16="http://schemas.microsoft.com/office/drawing/2014/main" id="{6959D6EC-99D3-1F76-3E24-919CF5C0E8D6}"/>
              </a:ext>
            </a:extLst>
          </p:cNvPr>
          <p:cNvSpPr txBox="1"/>
          <p:nvPr/>
        </p:nvSpPr>
        <p:spPr>
          <a:xfrm>
            <a:off x="1700784" y="6346778"/>
            <a:ext cx="2164842" cy="261610"/>
          </a:xfrm>
          <a:prstGeom prst="rect">
            <a:avLst/>
          </a:prstGeom>
          <a:noFill/>
        </p:spPr>
        <p:txBody>
          <a:bodyPr wrap="square">
            <a:spAutoFit/>
          </a:bodyPr>
          <a:lstStyle/>
          <a:p>
            <a:r>
              <a:rPr lang="pl-PL" sz="1100" spc="-1" dirty="0">
                <a:solidFill>
                  <a:schemeClr val="dk1"/>
                </a:solidFill>
                <a:highlight>
                  <a:srgbClr val="FFFF00"/>
                </a:highlight>
                <a:latin typeface="Calibri"/>
              </a:rPr>
              <a:t>Źródło:</a:t>
            </a:r>
            <a:endParaRPr lang="pl-PL" sz="1100" dirty="0">
              <a:highlight>
                <a:srgbClr val="FFFF00"/>
              </a:highlight>
            </a:endParaRP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C7A24114-C056-543F-CBE7-7A661394A75E}"/>
              </a:ext>
            </a:extLst>
          </p:cNvPr>
          <p:cNvPicPr>
            <a:picLocks noChangeAspect="1"/>
          </p:cNvPicPr>
          <p:nvPr/>
        </p:nvPicPr>
        <p:blipFill>
          <a:blip r:embed="rId2"/>
          <a:stretch>
            <a:fillRect/>
          </a:stretch>
        </p:blipFill>
        <p:spPr>
          <a:xfrm>
            <a:off x="0" y="0"/>
            <a:ext cx="8927440" cy="4359541"/>
          </a:xfrm>
          <a:prstGeom prst="rect">
            <a:avLst/>
          </a:prstGeom>
        </p:spPr>
      </p:pic>
      <p:pic>
        <p:nvPicPr>
          <p:cNvPr id="7" name="Obraz 6">
            <a:extLst>
              <a:ext uri="{FF2B5EF4-FFF2-40B4-BE49-F238E27FC236}">
                <a16:creationId xmlns:a16="http://schemas.microsoft.com/office/drawing/2014/main" id="{F6E2F0E3-24A0-DA02-2789-B8834E2B7632}"/>
              </a:ext>
            </a:extLst>
          </p:cNvPr>
          <p:cNvPicPr>
            <a:picLocks noChangeAspect="1"/>
          </p:cNvPicPr>
          <p:nvPr/>
        </p:nvPicPr>
        <p:blipFill>
          <a:blip r:embed="rId3"/>
          <a:stretch>
            <a:fillRect/>
          </a:stretch>
        </p:blipFill>
        <p:spPr>
          <a:xfrm>
            <a:off x="5181599" y="3739555"/>
            <a:ext cx="6949499" cy="2976555"/>
          </a:xfrm>
          <a:prstGeom prst="rect">
            <a:avLst/>
          </a:prstGeom>
        </p:spPr>
      </p:pic>
      <p:sp>
        <p:nvSpPr>
          <p:cNvPr id="6" name="pole tekstowe 5">
            <a:extLst>
              <a:ext uri="{FF2B5EF4-FFF2-40B4-BE49-F238E27FC236}">
                <a16:creationId xmlns:a16="http://schemas.microsoft.com/office/drawing/2014/main" id="{89EA13BB-C1A1-DE4A-E4DE-EA2C3E554894}"/>
              </a:ext>
            </a:extLst>
          </p:cNvPr>
          <p:cNvSpPr txBox="1"/>
          <p:nvPr/>
        </p:nvSpPr>
        <p:spPr>
          <a:xfrm>
            <a:off x="1709928" y="6454500"/>
            <a:ext cx="2164842" cy="261610"/>
          </a:xfrm>
          <a:prstGeom prst="rect">
            <a:avLst/>
          </a:prstGeom>
          <a:noFill/>
        </p:spPr>
        <p:txBody>
          <a:bodyPr wrap="square">
            <a:spAutoFit/>
          </a:bodyPr>
          <a:lstStyle/>
          <a:p>
            <a:r>
              <a:rPr lang="pl-PL" sz="1100" spc="-1" dirty="0">
                <a:solidFill>
                  <a:schemeClr val="dk1"/>
                </a:solidFill>
                <a:latin typeface="Calibri"/>
              </a:rPr>
              <a:t>Źródło: Materiały firmy Eaton</a:t>
            </a:r>
            <a:endParaRPr lang="pl-PL" sz="1100" dirty="0"/>
          </a:p>
        </p:txBody>
      </p:sp>
    </p:spTree>
    <p:extLst>
      <p:ext uri="{BB962C8B-B14F-4D97-AF65-F5344CB8AC3E}">
        <p14:creationId xmlns:p14="http://schemas.microsoft.com/office/powerpoint/2010/main" val="2317730717"/>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 name="Obraz 7"/>
          <p:cNvPicPr/>
          <p:nvPr/>
        </p:nvPicPr>
        <p:blipFill>
          <a:blip r:embed="rId2"/>
          <a:stretch/>
        </p:blipFill>
        <p:spPr>
          <a:xfrm>
            <a:off x="4438650" y="261997"/>
            <a:ext cx="7506786" cy="6334006"/>
          </a:xfrm>
          <a:prstGeom prst="rect">
            <a:avLst/>
          </a:prstGeom>
          <a:ln w="0">
            <a:noFill/>
          </a:ln>
        </p:spPr>
      </p:pic>
      <p:sp>
        <p:nvSpPr>
          <p:cNvPr id="3" name="pole tekstowe 2">
            <a:extLst>
              <a:ext uri="{FF2B5EF4-FFF2-40B4-BE49-F238E27FC236}">
                <a16:creationId xmlns:a16="http://schemas.microsoft.com/office/drawing/2014/main" id="{A6E409D3-9C12-6B09-C8A4-E2C135027221}"/>
              </a:ext>
            </a:extLst>
          </p:cNvPr>
          <p:cNvSpPr txBox="1"/>
          <p:nvPr/>
        </p:nvSpPr>
        <p:spPr>
          <a:xfrm>
            <a:off x="466020" y="523994"/>
            <a:ext cx="6094476" cy="1015663"/>
          </a:xfrm>
          <a:prstGeom prst="rect">
            <a:avLst/>
          </a:prstGeom>
          <a:noFill/>
        </p:spPr>
        <p:txBody>
          <a:bodyPr wrap="square">
            <a:spAutoFit/>
          </a:bodyPr>
          <a:lstStyle/>
          <a:p>
            <a:r>
              <a:rPr lang="pl-PL" sz="2000" b="0" i="0" dirty="0">
                <a:effectLst/>
                <a:latin typeface="roboto" panose="02000000000000000000" pitchFamily="2" charset="0"/>
              </a:rPr>
              <a:t>Symbole graficzne </a:t>
            </a:r>
          </a:p>
          <a:p>
            <a:r>
              <a:rPr lang="pl-PL" sz="2000" b="0" i="0" dirty="0">
                <a:effectLst/>
                <a:latin typeface="roboto" panose="02000000000000000000" pitchFamily="2" charset="0"/>
              </a:rPr>
              <a:t>stosowane w schematach </a:t>
            </a:r>
          </a:p>
          <a:p>
            <a:r>
              <a:rPr lang="pl-PL" sz="2000" b="0" i="0" dirty="0">
                <a:effectLst/>
                <a:latin typeface="roboto" panose="02000000000000000000" pitchFamily="2" charset="0"/>
              </a:rPr>
              <a:t>rozdzielnic </a:t>
            </a:r>
            <a:endParaRPr lang="pl-PL" sz="2000" dirty="0"/>
          </a:p>
        </p:txBody>
      </p:sp>
      <p:sp>
        <p:nvSpPr>
          <p:cNvPr id="5" name="pole tekstowe 4">
            <a:extLst>
              <a:ext uri="{FF2B5EF4-FFF2-40B4-BE49-F238E27FC236}">
                <a16:creationId xmlns:a16="http://schemas.microsoft.com/office/drawing/2014/main" id="{3258EBF3-04B6-78DC-7F45-CF832E82258A}"/>
              </a:ext>
            </a:extLst>
          </p:cNvPr>
          <p:cNvSpPr txBox="1"/>
          <p:nvPr/>
        </p:nvSpPr>
        <p:spPr>
          <a:xfrm>
            <a:off x="93726" y="6560927"/>
            <a:ext cx="6112764" cy="230832"/>
          </a:xfrm>
          <a:prstGeom prst="rect">
            <a:avLst/>
          </a:prstGeom>
          <a:noFill/>
        </p:spPr>
        <p:txBody>
          <a:bodyPr wrap="square">
            <a:spAutoFit/>
          </a:bodyPr>
          <a:lstStyle/>
          <a:p>
            <a:r>
              <a:rPr lang="pl-PL" sz="900" dirty="0"/>
              <a:t>https://www.elektro.info.pl/artykul/instalacje-elektroenergetyczne/129186,wyposazenie-rozdzielnic-sredniego-napiecia</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Rectangle 8">
            <a:extLst>
              <a:ext uri="{C183D7F6-B498-43B3-948B-1728B52AA6E4}">
                <adec:decorative xmlns:adec="http://schemas.microsoft.com/office/drawing/2017/decorative" val="1"/>
              </a:ext>
            </a:extLst>
          </p:cNvPr>
          <p:cNvSpPr/>
          <p:nvPr/>
        </p:nvSpPr>
        <p:spPr>
          <a:xfrm>
            <a:off x="1440" y="0"/>
            <a:ext cx="12188520" cy="68576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45" name="Freeform 28">
            <a:extLst>
              <a:ext uri="{C183D7F6-B498-43B3-948B-1728B52AA6E4}">
                <adec:decorative xmlns:adec="http://schemas.microsoft.com/office/drawing/2017/decorative" val="1"/>
              </a:ext>
            </a:extLst>
          </p:cNvPr>
          <p:cNvSpPr/>
          <p:nvPr/>
        </p:nvSpPr>
        <p:spPr>
          <a:xfrm flipH="1" flipV="1">
            <a:off x="959760" y="-360"/>
            <a:ext cx="11218320" cy="6857640"/>
          </a:xfrm>
          <a:custGeom>
            <a:avLst/>
            <a:gdLst>
              <a:gd name="textAreaLeft" fmla="*/ 360 w 11218320"/>
              <a:gd name="textAreaRight" fmla="*/ 11219040 w 11218320"/>
              <a:gd name="textAreaTop" fmla="*/ -360 h 6857640"/>
              <a:gd name="textAreaBottom" fmla="*/ 6857640 h 6857640"/>
            </a:gdLst>
            <a:ahLst/>
            <a:cxnLst/>
            <a:rect l="textAreaLeft" t="textAreaTop" r="textAreaRight" b="textAreaBottom"/>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46" name="Freeform 26">
            <a:extLst>
              <a:ext uri="{C183D7F6-B498-43B3-948B-1728B52AA6E4}">
                <adec:decorative xmlns:adec="http://schemas.microsoft.com/office/drawing/2017/decorative" val="1"/>
              </a:ext>
            </a:extLst>
          </p:cNvPr>
          <p:cNvSpPr/>
          <p:nvPr/>
        </p:nvSpPr>
        <p:spPr>
          <a:xfrm flipH="1" flipV="1">
            <a:off x="1419120" y="-360"/>
            <a:ext cx="10771560" cy="6857640"/>
          </a:xfrm>
          <a:custGeom>
            <a:avLst/>
            <a:gdLst>
              <a:gd name="textAreaLeft" fmla="*/ -360 w 10771560"/>
              <a:gd name="textAreaRight" fmla="*/ 10771560 w 10771560"/>
              <a:gd name="textAreaTop" fmla="*/ -360 h 6857640"/>
              <a:gd name="textAreaBottom" fmla="*/ 6857640 h 6857640"/>
            </a:gdLst>
            <a:ahLst/>
            <a:cxnLst/>
            <a:rect l="textAreaLeft" t="textAreaTop" r="textAreaRight" b="textAreaBottom"/>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247" name="PlaceHolder 1"/>
          <p:cNvSpPr>
            <a:spLocks noGrp="1"/>
          </p:cNvSpPr>
          <p:nvPr>
            <p:ph type="title"/>
          </p:nvPr>
        </p:nvSpPr>
        <p:spPr>
          <a:xfrm>
            <a:off x="2122560" y="-11990"/>
            <a:ext cx="7164000" cy="1325160"/>
          </a:xfrm>
          <a:prstGeom prst="rect">
            <a:avLst/>
          </a:prstGeom>
          <a:noFill/>
          <a:ln w="0">
            <a:noFill/>
          </a:ln>
        </p:spPr>
        <p:txBody>
          <a:bodyPr lIns="91440" tIns="45720" rIns="91440" bIns="45720" anchor="ctr">
            <a:normAutofit/>
          </a:bodyPr>
          <a:lstStyle/>
          <a:p>
            <a:pPr indent="0" defTabSz="914400">
              <a:lnSpc>
                <a:spcPct val="90000"/>
              </a:lnSpc>
              <a:buNone/>
            </a:pPr>
            <a:r>
              <a:rPr lang="pl-PL" sz="4400" b="1" strike="noStrike" spc="-1" dirty="0">
                <a:solidFill>
                  <a:schemeClr val="dk1"/>
                </a:solidFill>
                <a:latin typeface="TimesNewRomanPS-BoldMT"/>
              </a:rPr>
              <a:t>Bezpieczniki topikowe</a:t>
            </a:r>
            <a:endParaRPr lang="pl-PL" sz="4400" b="0" strike="noStrike" spc="-1" dirty="0">
              <a:solidFill>
                <a:schemeClr val="dk1"/>
              </a:solidFill>
              <a:latin typeface="Calibri"/>
            </a:endParaRPr>
          </a:p>
        </p:txBody>
      </p:sp>
      <p:sp>
        <p:nvSpPr>
          <p:cNvPr id="248" name="PlaceHolder 2"/>
          <p:cNvSpPr>
            <a:spLocks noGrp="1"/>
          </p:cNvSpPr>
          <p:nvPr>
            <p:ph/>
          </p:nvPr>
        </p:nvSpPr>
        <p:spPr>
          <a:xfrm>
            <a:off x="6556074" y="1522148"/>
            <a:ext cx="5451005" cy="4154040"/>
          </a:xfrm>
          <a:prstGeom prst="rect">
            <a:avLst/>
          </a:prstGeom>
          <a:noFill/>
          <a:ln w="0">
            <a:noFill/>
          </a:ln>
        </p:spPr>
        <p:txBody>
          <a:bodyPr lIns="91440" tIns="45720" rIns="91440" bIns="45720" anchor="t">
            <a:normAutofit lnSpcReduction="10000"/>
          </a:bodyPr>
          <a:lstStyle/>
          <a:p>
            <a:pPr marL="228600" indent="-228600" algn="just" defTabSz="914400">
              <a:lnSpc>
                <a:spcPct val="90000"/>
              </a:lnSpc>
              <a:spcBef>
                <a:spcPts val="1001"/>
              </a:spcBef>
              <a:buClr>
                <a:srgbClr val="000000"/>
              </a:buClr>
              <a:buFont typeface="Arial"/>
              <a:buChar char="•"/>
            </a:pPr>
            <a:r>
              <a:rPr lang="pl-PL" sz="2000" b="0" strike="noStrike" spc="-1" dirty="0">
                <a:solidFill>
                  <a:schemeClr val="dk1"/>
                </a:solidFill>
                <a:latin typeface="Calibri"/>
              </a:rPr>
              <a:t>Bezpieczniki topikowe są łącznikami jednokrotnego użytku. Łączniki do przerywania obwodu elektrycznego, gdy płynący prąd przerywa określoną  wartość w ciągu dostatecznie długiego czasu.</a:t>
            </a:r>
          </a:p>
          <a:p>
            <a:pPr marL="228600" indent="-228600" algn="just" defTabSz="914400">
              <a:lnSpc>
                <a:spcPct val="90000"/>
              </a:lnSpc>
              <a:spcBef>
                <a:spcPts val="1001"/>
              </a:spcBef>
              <a:buClr>
                <a:srgbClr val="000000"/>
              </a:buClr>
              <a:buFont typeface="Arial"/>
              <a:buChar char="•"/>
            </a:pPr>
            <a:r>
              <a:rPr lang="pl-PL" sz="2000" b="0" strike="noStrike" spc="-1" dirty="0">
                <a:solidFill>
                  <a:schemeClr val="dk1"/>
                </a:solidFill>
                <a:latin typeface="Calibri"/>
              </a:rPr>
              <a:t>Pierwszy człon (mała litera) oznacza zakres zdolności wyłączania:</a:t>
            </a:r>
          </a:p>
          <a:p>
            <a:pPr marL="685800" lvl="1" indent="-228600" algn="just" defTabSz="914400">
              <a:lnSpc>
                <a:spcPct val="90000"/>
              </a:lnSpc>
              <a:spcBef>
                <a:spcPts val="499"/>
              </a:spcBef>
              <a:buClr>
                <a:srgbClr val="000000"/>
              </a:buClr>
              <a:buFont typeface="Courier New"/>
              <a:buChar char="o"/>
            </a:pPr>
            <a:r>
              <a:rPr lang="pl-PL" sz="2000" b="1" strike="noStrike" spc="-1" dirty="0">
                <a:solidFill>
                  <a:schemeClr val="dk1"/>
                </a:solidFill>
                <a:latin typeface="Calibri"/>
              </a:rPr>
              <a:t>g</a:t>
            </a:r>
            <a:r>
              <a:rPr lang="pl-PL" sz="2000" b="0" strike="noStrike" spc="-1" dirty="0">
                <a:solidFill>
                  <a:schemeClr val="dk1"/>
                </a:solidFill>
                <a:latin typeface="Calibri"/>
              </a:rPr>
              <a:t>- charakterystyka pełnozakresowa – ochrona przed skutkami zwarć i przeciążeń</a:t>
            </a:r>
          </a:p>
          <a:p>
            <a:pPr marL="685800" lvl="1" indent="-228600" algn="just" defTabSz="914400">
              <a:lnSpc>
                <a:spcPct val="90000"/>
              </a:lnSpc>
              <a:spcBef>
                <a:spcPts val="499"/>
              </a:spcBef>
              <a:buClr>
                <a:srgbClr val="000000"/>
              </a:buClr>
              <a:buFont typeface="Courier New"/>
              <a:buChar char="o"/>
            </a:pPr>
            <a:r>
              <a:rPr lang="pl-PL" sz="2000" b="1" strike="noStrike" spc="-1" dirty="0">
                <a:solidFill>
                  <a:schemeClr val="dk1"/>
                </a:solidFill>
                <a:latin typeface="Calibri"/>
              </a:rPr>
              <a:t>a</a:t>
            </a:r>
            <a:r>
              <a:rPr lang="pl-PL" sz="2000" b="0" strike="noStrike" spc="-1" dirty="0">
                <a:solidFill>
                  <a:schemeClr val="dk1"/>
                </a:solidFill>
                <a:latin typeface="Calibri"/>
              </a:rPr>
              <a:t>- ochrona tylko przed skutkami zwarć, wkładka o niepełnozakresowej zdolności wyłączania, tzn. wkładka, która nie potrafi wyłączyć małych prądów przeciążeniowych i której powinien towarzyszyć rozłącznik z zabezpieczeniem przeciążeniowym .</a:t>
            </a:r>
          </a:p>
        </p:txBody>
      </p:sp>
      <p:pic>
        <p:nvPicPr>
          <p:cNvPr id="249" name="Obraz 3"/>
          <p:cNvPicPr/>
          <p:nvPr/>
        </p:nvPicPr>
        <p:blipFill>
          <a:blip r:embed="rId2"/>
          <a:stretch/>
        </p:blipFill>
        <p:spPr>
          <a:xfrm>
            <a:off x="-15120" y="1400400"/>
            <a:ext cx="4275360" cy="3808440"/>
          </a:xfrm>
          <a:prstGeom prst="rect">
            <a:avLst/>
          </a:prstGeom>
          <a:ln w="0">
            <a:noFill/>
          </a:ln>
        </p:spPr>
      </p:pic>
      <p:sp>
        <p:nvSpPr>
          <p:cNvPr id="2" name="pole tekstowe 1">
            <a:extLst>
              <a:ext uri="{FF2B5EF4-FFF2-40B4-BE49-F238E27FC236}">
                <a16:creationId xmlns:a16="http://schemas.microsoft.com/office/drawing/2014/main" id="{6813BB88-89DD-D714-3CC5-8D3297AA0710}"/>
              </a:ext>
            </a:extLst>
          </p:cNvPr>
          <p:cNvSpPr txBox="1"/>
          <p:nvPr/>
        </p:nvSpPr>
        <p:spPr>
          <a:xfrm>
            <a:off x="4846320" y="6508800"/>
            <a:ext cx="7443216" cy="261610"/>
          </a:xfrm>
          <a:prstGeom prst="rect">
            <a:avLst/>
          </a:prstGeom>
          <a:noFill/>
        </p:spPr>
        <p:txBody>
          <a:bodyPr wrap="square">
            <a:spAutoFit/>
          </a:bodyPr>
          <a:lstStyle/>
          <a:p>
            <a:r>
              <a:rPr lang="pl-PL" sz="1100" spc="-1" dirty="0">
                <a:solidFill>
                  <a:schemeClr val="dk1"/>
                </a:solidFill>
                <a:latin typeface="Calibri"/>
              </a:rPr>
              <a:t>Źródło: http://www.wam.piib.org.pl/wp-content/uploads/2017/11/Wkladki-topikowe-i-rozlaczniki-JEAN-MUELLER.pdf</a:t>
            </a:r>
            <a:endParaRPr lang="pl-PL" sz="1100" dirty="0"/>
          </a:p>
        </p:txBody>
      </p:sp>
      <p:pic>
        <p:nvPicPr>
          <p:cNvPr id="4" name="Obraz 3">
            <a:extLst>
              <a:ext uri="{FF2B5EF4-FFF2-40B4-BE49-F238E27FC236}">
                <a16:creationId xmlns:a16="http://schemas.microsoft.com/office/drawing/2014/main" id="{D8DF358B-8A0D-FAD3-05C7-425264C52489}"/>
              </a:ext>
            </a:extLst>
          </p:cNvPr>
          <p:cNvPicPr>
            <a:picLocks noChangeAspect="1"/>
          </p:cNvPicPr>
          <p:nvPr/>
        </p:nvPicPr>
        <p:blipFill>
          <a:blip r:embed="rId3"/>
          <a:stretch>
            <a:fillRect/>
          </a:stretch>
        </p:blipFill>
        <p:spPr>
          <a:xfrm>
            <a:off x="4353661" y="1460597"/>
            <a:ext cx="1742039" cy="3361592"/>
          </a:xfrm>
          <a:prstGeom prst="rect">
            <a:avLst/>
          </a:prstGeom>
        </p:spPr>
      </p:pic>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PlaceHolder 1"/>
          <p:cNvSpPr>
            <a:spLocks noGrp="1"/>
          </p:cNvSpPr>
          <p:nvPr>
            <p:ph/>
          </p:nvPr>
        </p:nvSpPr>
        <p:spPr>
          <a:xfrm>
            <a:off x="838080" y="185040"/>
            <a:ext cx="10515240" cy="5991480"/>
          </a:xfrm>
          <a:prstGeom prst="rect">
            <a:avLst/>
          </a:prstGeom>
          <a:noFill/>
          <a:ln w="0">
            <a:noFill/>
          </a:ln>
        </p:spPr>
        <p:txBody>
          <a:bodyPr lIns="91440" tIns="45720" rIns="91440" bIns="45720" anchor="t">
            <a:noAutofit/>
          </a:bodyPr>
          <a:lstStyle/>
          <a:p>
            <a:pPr indent="0" defTabSz="914400">
              <a:lnSpc>
                <a:spcPct val="90000"/>
              </a:lnSpc>
              <a:spcBef>
                <a:spcPts val="1001"/>
              </a:spcBef>
              <a:buNone/>
            </a:pPr>
            <a:endParaRPr lang="pl-PL" sz="2800" b="0" strike="noStrike" spc="-1" dirty="0">
              <a:solidFill>
                <a:schemeClr val="dk1"/>
              </a:solidFill>
              <a:latin typeface="Calibri"/>
            </a:endParaRPr>
          </a:p>
          <a:p>
            <a:pPr marL="228600" indent="-228600" defTabSz="914400">
              <a:lnSpc>
                <a:spcPct val="90000"/>
              </a:lnSpc>
              <a:spcBef>
                <a:spcPts val="1001"/>
              </a:spcBef>
              <a:buClr>
                <a:srgbClr val="000000"/>
              </a:buClr>
              <a:buFont typeface="Arial"/>
              <a:buChar char="•"/>
            </a:pPr>
            <a:r>
              <a:rPr lang="pl-PL" sz="2800" b="0" strike="noStrike" spc="-1" dirty="0">
                <a:solidFill>
                  <a:schemeClr val="dk1"/>
                </a:solidFill>
                <a:latin typeface="Calibri"/>
              </a:rPr>
              <a:t>Drugi człon symbolu (duża litera) oznacza kategorię użytkowania (typ charakterystyki):</a:t>
            </a:r>
          </a:p>
          <a:p>
            <a:pPr marL="685800" lvl="1" indent="-228600" defTabSz="914400">
              <a:lnSpc>
                <a:spcPct val="90000"/>
              </a:lnSpc>
              <a:spcBef>
                <a:spcPts val="499"/>
              </a:spcBef>
              <a:buClr>
                <a:srgbClr val="000000"/>
              </a:buClr>
              <a:buFont typeface="Courier New"/>
              <a:buChar char="o"/>
            </a:pPr>
            <a:r>
              <a:rPr lang="pl-PL" sz="2400" b="0" strike="noStrike" spc="-1" dirty="0">
                <a:solidFill>
                  <a:schemeClr val="dk1"/>
                </a:solidFill>
                <a:latin typeface="Calibri"/>
              </a:rPr>
              <a:t> </a:t>
            </a:r>
            <a:r>
              <a:rPr lang="pl-PL" sz="2400" b="1" strike="noStrike" spc="-1" dirty="0">
                <a:solidFill>
                  <a:schemeClr val="dk1"/>
                </a:solidFill>
                <a:latin typeface="Calibri"/>
              </a:rPr>
              <a:t>G </a:t>
            </a:r>
            <a:r>
              <a:rPr lang="pl-PL" sz="2400" b="0" strike="noStrike" spc="-1" dirty="0">
                <a:solidFill>
                  <a:schemeClr val="dk1"/>
                </a:solidFill>
                <a:latin typeface="Calibri"/>
              </a:rPr>
              <a:t>lub</a:t>
            </a:r>
            <a:r>
              <a:rPr lang="pl-PL" sz="2400" b="1" strike="noStrike" spc="-1" dirty="0">
                <a:solidFill>
                  <a:schemeClr val="dk1"/>
                </a:solidFill>
                <a:latin typeface="Calibri"/>
              </a:rPr>
              <a:t> L</a:t>
            </a:r>
            <a:r>
              <a:rPr lang="pl-PL" sz="2400" b="0" strike="noStrike" spc="-1" dirty="0">
                <a:solidFill>
                  <a:schemeClr val="dk1"/>
                </a:solidFill>
                <a:latin typeface="Calibri"/>
              </a:rPr>
              <a:t>-wkładka ogólnego przeznaczenia, do zabezpieczenia przewodów,</a:t>
            </a:r>
          </a:p>
          <a:p>
            <a:pPr marL="685800" lvl="1" indent="-228600" defTabSz="914400">
              <a:lnSpc>
                <a:spcPct val="90000"/>
              </a:lnSpc>
              <a:spcBef>
                <a:spcPts val="499"/>
              </a:spcBef>
              <a:buClr>
                <a:srgbClr val="000000"/>
              </a:buClr>
              <a:buFont typeface="Courier New"/>
              <a:buChar char="o"/>
            </a:pPr>
            <a:r>
              <a:rPr lang="pl-PL" sz="2400" b="0" strike="noStrike" spc="-1" dirty="0">
                <a:solidFill>
                  <a:schemeClr val="dk1"/>
                </a:solidFill>
                <a:latin typeface="Calibri"/>
              </a:rPr>
              <a:t> </a:t>
            </a:r>
            <a:r>
              <a:rPr lang="pl-PL" sz="2400" b="1" strike="noStrike" spc="-1" dirty="0">
                <a:solidFill>
                  <a:schemeClr val="dk1"/>
                </a:solidFill>
                <a:latin typeface="Calibri"/>
              </a:rPr>
              <a:t>F</a:t>
            </a:r>
            <a:r>
              <a:rPr lang="pl-PL" sz="2400" b="0" strike="noStrike" spc="-1" dirty="0">
                <a:solidFill>
                  <a:schemeClr val="dk1"/>
                </a:solidFill>
                <a:latin typeface="Calibri"/>
              </a:rPr>
              <a:t>-wkładka o charakterystyce szybkiej,</a:t>
            </a:r>
          </a:p>
          <a:p>
            <a:pPr marL="685800" lvl="1" indent="-228600" defTabSz="914400">
              <a:lnSpc>
                <a:spcPct val="90000"/>
              </a:lnSpc>
              <a:spcBef>
                <a:spcPts val="499"/>
              </a:spcBef>
              <a:buClr>
                <a:srgbClr val="000000"/>
              </a:buClr>
              <a:buFont typeface="Courier New"/>
              <a:buChar char="o"/>
            </a:pPr>
            <a:r>
              <a:rPr lang="pl-PL" sz="2400" b="0" strike="noStrike" spc="-1" dirty="0">
                <a:solidFill>
                  <a:schemeClr val="dk1"/>
                </a:solidFill>
                <a:latin typeface="Calibri"/>
              </a:rPr>
              <a:t> </a:t>
            </a:r>
            <a:r>
              <a:rPr lang="pl-PL" sz="2400" b="1" strike="noStrike" spc="-1" dirty="0">
                <a:solidFill>
                  <a:schemeClr val="dk1"/>
                </a:solidFill>
                <a:latin typeface="Calibri"/>
              </a:rPr>
              <a:t>M</a:t>
            </a:r>
            <a:r>
              <a:rPr lang="pl-PL" sz="2400" b="0" strike="noStrike" spc="-1" dirty="0">
                <a:solidFill>
                  <a:schemeClr val="dk1"/>
                </a:solidFill>
                <a:latin typeface="Calibri"/>
              </a:rPr>
              <a:t>-wkładka do zabezpieczenia silników i urządzeń rozdzielczych,</a:t>
            </a:r>
          </a:p>
          <a:p>
            <a:pPr marL="685800" lvl="1" indent="-228600" defTabSz="914400">
              <a:lnSpc>
                <a:spcPct val="90000"/>
              </a:lnSpc>
              <a:spcBef>
                <a:spcPts val="499"/>
              </a:spcBef>
              <a:buClr>
                <a:srgbClr val="000000"/>
              </a:buClr>
              <a:buFont typeface="Courier New"/>
              <a:buChar char="o"/>
            </a:pPr>
            <a:r>
              <a:rPr lang="pl-PL" sz="2400" b="0" strike="noStrike" spc="-1" dirty="0">
                <a:solidFill>
                  <a:schemeClr val="dk1"/>
                </a:solidFill>
                <a:latin typeface="Calibri"/>
              </a:rPr>
              <a:t> </a:t>
            </a:r>
            <a:r>
              <a:rPr lang="pl-PL" sz="2400" b="1" strike="noStrike" spc="-1" dirty="0">
                <a:solidFill>
                  <a:schemeClr val="dk1"/>
                </a:solidFill>
                <a:latin typeface="Calibri"/>
              </a:rPr>
              <a:t>R</a:t>
            </a:r>
            <a:r>
              <a:rPr lang="pl-PL" sz="2400" b="0" strike="noStrike" spc="-1" dirty="0">
                <a:solidFill>
                  <a:schemeClr val="dk1"/>
                </a:solidFill>
                <a:latin typeface="Calibri"/>
              </a:rPr>
              <a:t>- wkładka do zabezpieczenia urządzeń półprzewodnikowych,</a:t>
            </a:r>
          </a:p>
          <a:p>
            <a:pPr marL="685800" lvl="1" indent="-228600" defTabSz="914400">
              <a:lnSpc>
                <a:spcPct val="90000"/>
              </a:lnSpc>
              <a:spcBef>
                <a:spcPts val="499"/>
              </a:spcBef>
              <a:buClr>
                <a:srgbClr val="000000"/>
              </a:buClr>
              <a:buFont typeface="Courier New"/>
              <a:buChar char="o"/>
            </a:pPr>
            <a:r>
              <a:rPr lang="pl-PL" sz="2400" b="1" strike="noStrike" spc="-1" dirty="0" err="1">
                <a:solidFill>
                  <a:schemeClr val="dk1"/>
                </a:solidFill>
                <a:latin typeface="Calibri"/>
              </a:rPr>
              <a:t>Tr</a:t>
            </a:r>
            <a:r>
              <a:rPr lang="pl-PL" sz="2400" b="0" strike="noStrike" spc="-1" dirty="0">
                <a:solidFill>
                  <a:schemeClr val="dk1"/>
                </a:solidFill>
                <a:latin typeface="Calibri"/>
              </a:rPr>
              <a:t>-wkładka do zabezpieczenia transformatorów.</a:t>
            </a:r>
          </a:p>
          <a:p>
            <a:pPr marL="457200" indent="0" defTabSz="914400">
              <a:lnSpc>
                <a:spcPct val="90000"/>
              </a:lnSpc>
              <a:spcBef>
                <a:spcPts val="499"/>
              </a:spcBef>
              <a:buNone/>
              <a:tabLst>
                <a:tab pos="0" algn="l"/>
              </a:tabLst>
            </a:pPr>
            <a:endParaRPr lang="pl-PL" sz="2400" spc="-1" dirty="0">
              <a:solidFill>
                <a:schemeClr val="dk1"/>
              </a:solidFill>
              <a:latin typeface="Calibri"/>
            </a:endParaRPr>
          </a:p>
          <a:p>
            <a:pPr marL="457200" indent="0" defTabSz="914400">
              <a:lnSpc>
                <a:spcPct val="90000"/>
              </a:lnSpc>
              <a:spcBef>
                <a:spcPts val="499"/>
              </a:spcBef>
              <a:buNone/>
              <a:tabLst>
                <a:tab pos="0" algn="l"/>
              </a:tabLst>
            </a:pPr>
            <a:endParaRPr lang="pl-PL" sz="2400" b="0" strike="noStrike" spc="-1" dirty="0">
              <a:solidFill>
                <a:schemeClr val="dk1"/>
              </a:solidFill>
              <a:latin typeface="Calibri"/>
            </a:endParaRPr>
          </a:p>
          <a:p>
            <a:pPr marL="457200" indent="0" defTabSz="914400">
              <a:lnSpc>
                <a:spcPct val="90000"/>
              </a:lnSpc>
              <a:spcBef>
                <a:spcPts val="499"/>
              </a:spcBef>
              <a:buNone/>
              <a:tabLst>
                <a:tab pos="0" algn="l"/>
              </a:tabLst>
            </a:pPr>
            <a:r>
              <a:rPr lang="pl-PL" sz="2400" b="0" strike="noStrike" spc="-1" dirty="0">
                <a:solidFill>
                  <a:schemeClr val="dk1"/>
                </a:solidFill>
                <a:latin typeface="Calibri"/>
              </a:rPr>
              <a:t>Należy pamiętać, że charakterystyki t-I umownie dla czasów dłuższych od 0,1 s stanowią część przeciążeniową.</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96F2B15-6404-DE02-EB0C-4C037C3339C0}"/>
              </a:ext>
            </a:extLst>
          </p:cNvPr>
          <p:cNvSpPr txBox="1"/>
          <p:nvPr/>
        </p:nvSpPr>
        <p:spPr>
          <a:xfrm>
            <a:off x="713389" y="357038"/>
            <a:ext cx="10937328" cy="1938992"/>
          </a:xfrm>
          <a:prstGeom prst="rect">
            <a:avLst/>
          </a:prstGeom>
          <a:noFill/>
        </p:spPr>
        <p:txBody>
          <a:bodyPr wrap="square">
            <a:spAutoFit/>
          </a:bodyPr>
          <a:lstStyle/>
          <a:p>
            <a:pPr algn="just"/>
            <a:r>
              <a:rPr lang="pl-PL" sz="2400" b="1" dirty="0"/>
              <a:t>Bezpieczniki D</a:t>
            </a:r>
            <a:r>
              <a:rPr lang="pl-PL" sz="2400" dirty="0"/>
              <a:t> są przeznaczone do obsługi przez osoby niewykwalifikowane. Wkładka bezpiecznikowa o dedykowanym prądzie znamionowym wyposażona jest w określony element kalibrujący. W przypadku zastosowania odpowiedniego elementu kalibrującego w podstawie bezpiecznika, nie jest możliwe włożenie wkładki bezpiecznikowej o wyższym prądzie znamionowym.</a:t>
            </a:r>
          </a:p>
        </p:txBody>
      </p:sp>
      <p:pic>
        <p:nvPicPr>
          <p:cNvPr id="5" name="Obraz 4">
            <a:extLst>
              <a:ext uri="{FF2B5EF4-FFF2-40B4-BE49-F238E27FC236}">
                <a16:creationId xmlns:a16="http://schemas.microsoft.com/office/drawing/2014/main" id="{69345863-62F2-3BE5-B057-8D13408ADA4B}"/>
              </a:ext>
            </a:extLst>
          </p:cNvPr>
          <p:cNvPicPr>
            <a:picLocks noChangeAspect="1"/>
          </p:cNvPicPr>
          <p:nvPr/>
        </p:nvPicPr>
        <p:blipFill>
          <a:blip r:embed="rId2"/>
          <a:stretch>
            <a:fillRect/>
          </a:stretch>
        </p:blipFill>
        <p:spPr>
          <a:xfrm>
            <a:off x="580166" y="2351208"/>
            <a:ext cx="7797254" cy="4317605"/>
          </a:xfrm>
          <a:prstGeom prst="rect">
            <a:avLst/>
          </a:prstGeom>
        </p:spPr>
      </p:pic>
      <p:sp>
        <p:nvSpPr>
          <p:cNvPr id="7" name="pole tekstowe 6">
            <a:extLst>
              <a:ext uri="{FF2B5EF4-FFF2-40B4-BE49-F238E27FC236}">
                <a16:creationId xmlns:a16="http://schemas.microsoft.com/office/drawing/2014/main" id="{B6E8FBC5-FB1B-3353-2040-83B8D7A0E0D7}"/>
              </a:ext>
            </a:extLst>
          </p:cNvPr>
          <p:cNvSpPr txBox="1"/>
          <p:nvPr/>
        </p:nvSpPr>
        <p:spPr>
          <a:xfrm>
            <a:off x="8585639" y="2693756"/>
            <a:ext cx="3348858" cy="2246769"/>
          </a:xfrm>
          <a:prstGeom prst="rect">
            <a:avLst/>
          </a:prstGeom>
          <a:noFill/>
        </p:spPr>
        <p:txBody>
          <a:bodyPr wrap="square">
            <a:spAutoFit/>
          </a:bodyPr>
          <a:lstStyle/>
          <a:p>
            <a:pPr algn="just"/>
            <a:r>
              <a:rPr lang="pl-PL" sz="2000" dirty="0"/>
              <a:t>Wkładki bezpiecznikowe typu "DO" mają bardziej zwartą konstrukcję i pracują w niższej temperaturze. </a:t>
            </a:r>
          </a:p>
          <a:p>
            <a:pPr algn="just"/>
            <a:r>
              <a:rPr lang="pl-PL" sz="2000" dirty="0"/>
              <a:t>Zgodnie ze specyfikacją IEC 60269-1 wartości znamionowe od 2 do 63 A.</a:t>
            </a:r>
          </a:p>
        </p:txBody>
      </p:sp>
      <p:sp>
        <p:nvSpPr>
          <p:cNvPr id="2" name="pole tekstowe 1">
            <a:extLst>
              <a:ext uri="{FF2B5EF4-FFF2-40B4-BE49-F238E27FC236}">
                <a16:creationId xmlns:a16="http://schemas.microsoft.com/office/drawing/2014/main" id="{0AF88270-CE1B-4CD6-6129-EDE444551D8E}"/>
              </a:ext>
            </a:extLst>
          </p:cNvPr>
          <p:cNvSpPr txBox="1"/>
          <p:nvPr/>
        </p:nvSpPr>
        <p:spPr>
          <a:xfrm>
            <a:off x="8481529" y="6119336"/>
            <a:ext cx="3557077" cy="738664"/>
          </a:xfrm>
          <a:prstGeom prst="rect">
            <a:avLst/>
          </a:prstGeom>
          <a:noFill/>
        </p:spPr>
        <p:txBody>
          <a:bodyPr wrap="square">
            <a:spAutoFit/>
          </a:bodyPr>
          <a:lstStyle/>
          <a:p>
            <a:r>
              <a:rPr lang="pl-PL" sz="1050" spc="-1">
                <a:solidFill>
                  <a:schemeClr val="dk1"/>
                </a:solidFill>
                <a:latin typeface="Calibri"/>
              </a:rPr>
              <a:t>https://www.eaton.com/content/dam/eaton/products/low-voltage-power-distribution-controls-systems/low-voltage-switchgear/xenergy-main/polish/eaton-engineering-guide-2023-pl.pdf</a:t>
            </a:r>
            <a:endParaRPr lang="pl-PL" sz="1050" dirty="0"/>
          </a:p>
        </p:txBody>
      </p:sp>
    </p:spTree>
    <p:extLst>
      <p:ext uri="{BB962C8B-B14F-4D97-AF65-F5344CB8AC3E}">
        <p14:creationId xmlns:p14="http://schemas.microsoft.com/office/powerpoint/2010/main" val="366482957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PlaceHolder 1"/>
          <p:cNvSpPr>
            <a:spLocks noGrp="1"/>
          </p:cNvSpPr>
          <p:nvPr>
            <p:ph type="title"/>
          </p:nvPr>
        </p:nvSpPr>
        <p:spPr>
          <a:xfrm>
            <a:off x="224640" y="0"/>
            <a:ext cx="5419080" cy="1990440"/>
          </a:xfrm>
          <a:prstGeom prst="rect">
            <a:avLst/>
          </a:prstGeom>
          <a:noFill/>
          <a:ln w="0">
            <a:noFill/>
          </a:ln>
        </p:spPr>
        <p:txBody>
          <a:bodyPr lIns="91440" tIns="45720" rIns="91440" bIns="45720" anchor="ctr">
            <a:normAutofit/>
          </a:bodyPr>
          <a:lstStyle/>
          <a:p>
            <a:pPr indent="0" defTabSz="914400">
              <a:lnSpc>
                <a:spcPct val="90000"/>
              </a:lnSpc>
              <a:buNone/>
            </a:pPr>
            <a:r>
              <a:rPr lang="pl-PL" sz="3200" b="1" strike="noStrike" spc="-1" dirty="0">
                <a:solidFill>
                  <a:schemeClr val="dk1"/>
                </a:solidFill>
                <a:latin typeface="Calibri Light"/>
              </a:rPr>
              <a:t>BEZPIECZNIKI PRZEMYSŁOWE</a:t>
            </a:r>
            <a:br>
              <a:rPr sz="3200" dirty="0"/>
            </a:br>
            <a:r>
              <a:rPr lang="pl-PL" sz="3200" b="1" strike="noStrike" spc="-1" dirty="0">
                <a:solidFill>
                  <a:schemeClr val="dk1"/>
                </a:solidFill>
                <a:latin typeface="Calibri Light"/>
              </a:rPr>
              <a:t>- do miejsc gdzie występują duże prądy robocze i zwarciowe </a:t>
            </a:r>
            <a:endParaRPr lang="pl-PL" sz="3200" b="0" strike="noStrike" spc="-1" dirty="0">
              <a:solidFill>
                <a:schemeClr val="dk1"/>
              </a:solidFill>
              <a:latin typeface="Calibri"/>
            </a:endParaRPr>
          </a:p>
        </p:txBody>
      </p:sp>
      <p:pic>
        <p:nvPicPr>
          <p:cNvPr id="252" name="Symbol zastępczy zawartości 4"/>
          <p:cNvPicPr/>
          <p:nvPr/>
        </p:nvPicPr>
        <p:blipFill>
          <a:blip r:embed="rId2"/>
          <a:stretch/>
        </p:blipFill>
        <p:spPr>
          <a:xfrm>
            <a:off x="5644080" y="108000"/>
            <a:ext cx="5634720" cy="6641640"/>
          </a:xfrm>
          <a:prstGeom prst="rect">
            <a:avLst/>
          </a:prstGeom>
          <a:ln w="0">
            <a:noFill/>
          </a:ln>
        </p:spPr>
      </p:pic>
      <p:pic>
        <p:nvPicPr>
          <p:cNvPr id="253" name="Obraz 2"/>
          <p:cNvPicPr/>
          <p:nvPr/>
        </p:nvPicPr>
        <p:blipFill>
          <a:blip r:embed="rId3"/>
          <a:stretch/>
        </p:blipFill>
        <p:spPr>
          <a:xfrm>
            <a:off x="2520" y="1898640"/>
            <a:ext cx="5034600" cy="4959000"/>
          </a:xfrm>
          <a:prstGeom prst="rect">
            <a:avLst/>
          </a:prstGeom>
          <a:ln w="0">
            <a:noFill/>
          </a:ln>
        </p:spPr>
      </p:pic>
      <p:sp>
        <p:nvSpPr>
          <p:cNvPr id="2" name="pole tekstowe 1">
            <a:extLst>
              <a:ext uri="{FF2B5EF4-FFF2-40B4-BE49-F238E27FC236}">
                <a16:creationId xmlns:a16="http://schemas.microsoft.com/office/drawing/2014/main" id="{F14B4543-782B-3AB5-DE4E-0B8A15B17979}"/>
              </a:ext>
            </a:extLst>
          </p:cNvPr>
          <p:cNvSpPr txBox="1"/>
          <p:nvPr/>
        </p:nvSpPr>
        <p:spPr>
          <a:xfrm>
            <a:off x="913200" y="6488030"/>
            <a:ext cx="4764786" cy="261610"/>
          </a:xfrm>
          <a:prstGeom prst="rect">
            <a:avLst/>
          </a:prstGeom>
          <a:noFill/>
        </p:spPr>
        <p:txBody>
          <a:bodyPr wrap="square">
            <a:spAutoFit/>
          </a:bodyPr>
          <a:lstStyle/>
          <a:p>
            <a:r>
              <a:rPr lang="pl-PL" sz="1100" spc="-1" dirty="0">
                <a:solidFill>
                  <a:schemeClr val="dk1"/>
                </a:solidFill>
                <a:latin typeface="Calibri"/>
              </a:rPr>
              <a:t>Źródło: https://www.siballc.net/product-pages/low-voltage</a:t>
            </a:r>
            <a:endParaRPr lang="pl-PL" sz="1100" dirty="0"/>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B8F42F38-9851-4B5F-DE2D-0F69B3C02A29}"/>
              </a:ext>
            </a:extLst>
          </p:cNvPr>
          <p:cNvSpPr>
            <a:spLocks noGrp="1"/>
          </p:cNvSpPr>
          <p:nvPr>
            <p:ph type="sldNum" idx="12"/>
          </p:nvPr>
        </p:nvSpPr>
        <p:spPr/>
        <p:txBody>
          <a:bodyPr/>
          <a:lstStyle/>
          <a:p>
            <a:fld id="{50826837-FFAC-463B-930D-57E9AD77BA72}" type="slidenum">
              <a:rPr lang="pl-PL" smtClean="0"/>
              <a:t>146</a:t>
            </a:fld>
            <a:endParaRPr lang="pl-PL"/>
          </a:p>
        </p:txBody>
      </p:sp>
      <p:pic>
        <p:nvPicPr>
          <p:cNvPr id="6" name="Obraz 5">
            <a:extLst>
              <a:ext uri="{FF2B5EF4-FFF2-40B4-BE49-F238E27FC236}">
                <a16:creationId xmlns:a16="http://schemas.microsoft.com/office/drawing/2014/main" id="{73578DFA-3151-044D-E913-BB3DF4ECA3F4}"/>
              </a:ext>
            </a:extLst>
          </p:cNvPr>
          <p:cNvPicPr>
            <a:picLocks noChangeAspect="1"/>
          </p:cNvPicPr>
          <p:nvPr/>
        </p:nvPicPr>
        <p:blipFill>
          <a:blip r:embed="rId2"/>
          <a:stretch>
            <a:fillRect/>
          </a:stretch>
        </p:blipFill>
        <p:spPr>
          <a:xfrm>
            <a:off x="4925754" y="85594"/>
            <a:ext cx="7242692" cy="6581595"/>
          </a:xfrm>
          <a:prstGeom prst="rect">
            <a:avLst/>
          </a:prstGeom>
        </p:spPr>
      </p:pic>
      <p:sp>
        <p:nvSpPr>
          <p:cNvPr id="8" name="pole tekstowe 7">
            <a:extLst>
              <a:ext uri="{FF2B5EF4-FFF2-40B4-BE49-F238E27FC236}">
                <a16:creationId xmlns:a16="http://schemas.microsoft.com/office/drawing/2014/main" id="{3E898DA7-412B-B74A-34B4-700578173B5D}"/>
              </a:ext>
            </a:extLst>
          </p:cNvPr>
          <p:cNvSpPr txBox="1"/>
          <p:nvPr/>
        </p:nvSpPr>
        <p:spPr>
          <a:xfrm>
            <a:off x="215900" y="1373138"/>
            <a:ext cx="4470400" cy="2862322"/>
          </a:xfrm>
          <a:prstGeom prst="rect">
            <a:avLst/>
          </a:prstGeom>
          <a:noFill/>
        </p:spPr>
        <p:txBody>
          <a:bodyPr wrap="square">
            <a:spAutoFit/>
          </a:bodyPr>
          <a:lstStyle/>
          <a:p>
            <a:pPr algn="just"/>
            <a:r>
              <a:rPr lang="pl-PL" dirty="0"/>
              <a:t>Jaki jest czas wyłączenia w sekundach przy prądzie 200 amperów? Na dole wykresu (prąd spodziewany </a:t>
            </a:r>
            <a:r>
              <a:rPr lang="pl-PL" dirty="0" err="1"/>
              <a:t>Ip</a:t>
            </a:r>
            <a:r>
              <a:rPr lang="pl-PL" dirty="0"/>
              <a:t>(RMS) w amperach) należy znaleźć 200 A i podążać tą linią prosto do punktu, w którym przecina ona krzywą 50 A. Następnie podążać z tą linią do lewej krawędzi (czas wyłączania w sekundach) i odczytać ok. 5 s. To mówi nam, że wybrany bezpiecznik D 50 A </a:t>
            </a:r>
            <a:r>
              <a:rPr lang="pl-PL" dirty="0" err="1"/>
              <a:t>gG</a:t>
            </a:r>
            <a:r>
              <a:rPr lang="pl-PL" dirty="0"/>
              <a:t> przerywa przetężenie 200 A w ciągu 5 sekund.</a:t>
            </a:r>
          </a:p>
        </p:txBody>
      </p:sp>
      <p:sp>
        <p:nvSpPr>
          <p:cNvPr id="10" name="pole tekstowe 9">
            <a:extLst>
              <a:ext uri="{FF2B5EF4-FFF2-40B4-BE49-F238E27FC236}">
                <a16:creationId xmlns:a16="http://schemas.microsoft.com/office/drawing/2014/main" id="{1E62CD98-6E93-9FF8-7982-138FE1540BEC}"/>
              </a:ext>
            </a:extLst>
          </p:cNvPr>
          <p:cNvSpPr txBox="1"/>
          <p:nvPr/>
        </p:nvSpPr>
        <p:spPr>
          <a:xfrm>
            <a:off x="215900" y="374134"/>
            <a:ext cx="6096000" cy="369332"/>
          </a:xfrm>
          <a:prstGeom prst="rect">
            <a:avLst/>
          </a:prstGeom>
          <a:noFill/>
        </p:spPr>
        <p:txBody>
          <a:bodyPr wrap="square">
            <a:spAutoFit/>
          </a:bodyPr>
          <a:lstStyle/>
          <a:p>
            <a:r>
              <a:rPr lang="pl-PL" b="1" dirty="0"/>
              <a:t>Jak odczytać charakterystykę czasowo-prądową</a:t>
            </a:r>
          </a:p>
        </p:txBody>
      </p:sp>
      <p:sp>
        <p:nvSpPr>
          <p:cNvPr id="12" name="pole tekstowe 11">
            <a:extLst>
              <a:ext uri="{FF2B5EF4-FFF2-40B4-BE49-F238E27FC236}">
                <a16:creationId xmlns:a16="http://schemas.microsoft.com/office/drawing/2014/main" id="{F572C3A9-90F2-40A3-D1B0-557BC0006FAA}"/>
              </a:ext>
            </a:extLst>
          </p:cNvPr>
          <p:cNvSpPr txBox="1"/>
          <p:nvPr/>
        </p:nvSpPr>
        <p:spPr>
          <a:xfrm>
            <a:off x="-23554" y="6195325"/>
            <a:ext cx="4949308" cy="577081"/>
          </a:xfrm>
          <a:prstGeom prst="rect">
            <a:avLst/>
          </a:prstGeom>
          <a:noFill/>
        </p:spPr>
        <p:txBody>
          <a:bodyPr wrap="square">
            <a:spAutoFit/>
          </a:bodyPr>
          <a:lstStyle/>
          <a:p>
            <a:r>
              <a:rPr lang="pl-PL" sz="1050" dirty="0"/>
              <a:t>https://www.eaton.com/content/dam/eaton/products/low-voltage-power-distribution-controls-systems/low-voltage-switchgear/xenergy-main/polish/eaton-engineering-guide-2023-pl.pdf</a:t>
            </a:r>
          </a:p>
        </p:txBody>
      </p:sp>
    </p:spTree>
    <p:extLst>
      <p:ext uri="{BB962C8B-B14F-4D97-AF65-F5344CB8AC3E}">
        <p14:creationId xmlns:p14="http://schemas.microsoft.com/office/powerpoint/2010/main" val="3725656892"/>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31F7066B-53AB-4642-DEB8-3336EA8B7685}"/>
              </a:ext>
            </a:extLst>
          </p:cNvPr>
          <p:cNvPicPr>
            <a:picLocks noChangeAspect="1"/>
          </p:cNvPicPr>
          <p:nvPr/>
        </p:nvPicPr>
        <p:blipFill>
          <a:blip r:embed="rId2"/>
          <a:stretch>
            <a:fillRect/>
          </a:stretch>
        </p:blipFill>
        <p:spPr>
          <a:xfrm>
            <a:off x="693812" y="188021"/>
            <a:ext cx="10231691" cy="5068911"/>
          </a:xfrm>
          <a:prstGeom prst="rect">
            <a:avLst/>
          </a:prstGeom>
        </p:spPr>
      </p:pic>
      <p:sp>
        <p:nvSpPr>
          <p:cNvPr id="7" name="pole tekstowe 6">
            <a:extLst>
              <a:ext uri="{FF2B5EF4-FFF2-40B4-BE49-F238E27FC236}">
                <a16:creationId xmlns:a16="http://schemas.microsoft.com/office/drawing/2014/main" id="{1199EF45-6E7C-5197-05C6-C69718075AD7}"/>
              </a:ext>
            </a:extLst>
          </p:cNvPr>
          <p:cNvSpPr txBox="1"/>
          <p:nvPr/>
        </p:nvSpPr>
        <p:spPr>
          <a:xfrm>
            <a:off x="0" y="6562257"/>
            <a:ext cx="11587526" cy="230832"/>
          </a:xfrm>
          <a:prstGeom prst="rect">
            <a:avLst/>
          </a:prstGeom>
          <a:noFill/>
        </p:spPr>
        <p:txBody>
          <a:bodyPr wrap="square">
            <a:spAutoFit/>
          </a:bodyPr>
          <a:lstStyle/>
          <a:p>
            <a:pPr algn="r"/>
            <a:r>
              <a:rPr lang="pl-PL" sz="900" dirty="0"/>
              <a:t>https://www.eaton.com/content/dam/eaton/products/low-voltage-power-distribution-controls-systems/low-voltage-switchgear/xenergy-main/polish/eaton-engineering-guide-2023-pl.pdf</a:t>
            </a:r>
          </a:p>
        </p:txBody>
      </p:sp>
      <p:sp>
        <p:nvSpPr>
          <p:cNvPr id="9" name="pole tekstowe 8">
            <a:extLst>
              <a:ext uri="{FF2B5EF4-FFF2-40B4-BE49-F238E27FC236}">
                <a16:creationId xmlns:a16="http://schemas.microsoft.com/office/drawing/2014/main" id="{A9C082F3-9DE5-0823-0E57-8841863B306D}"/>
              </a:ext>
            </a:extLst>
          </p:cNvPr>
          <p:cNvSpPr txBox="1"/>
          <p:nvPr/>
        </p:nvSpPr>
        <p:spPr>
          <a:xfrm>
            <a:off x="693812" y="5254206"/>
            <a:ext cx="11986919" cy="1200329"/>
          </a:xfrm>
          <a:prstGeom prst="rect">
            <a:avLst/>
          </a:prstGeom>
          <a:noFill/>
        </p:spPr>
        <p:txBody>
          <a:bodyPr wrap="square">
            <a:spAutoFit/>
          </a:bodyPr>
          <a:lstStyle/>
          <a:p>
            <a:pPr marL="285750" indent="-285750">
              <a:buFont typeface="Arial" panose="020B0604020202020204" pitchFamily="34" charset="0"/>
              <a:buChar char="•"/>
            </a:pPr>
            <a:r>
              <a:rPr lang="pl-PL" dirty="0"/>
              <a:t>8.5 × 31.5 mm, o wartościach znamionowych 0.5–25 A (500 V AC aż do 20 A lub 400 V AC przy 25 A) </a:t>
            </a:r>
          </a:p>
          <a:p>
            <a:pPr marL="285750" indent="-285750">
              <a:buFont typeface="Arial" panose="020B0604020202020204" pitchFamily="34" charset="0"/>
              <a:buChar char="•"/>
            </a:pPr>
            <a:r>
              <a:rPr lang="pl-PL" dirty="0"/>
              <a:t>10.3 × 38 mm, o wartościach znamionowych 1–32 A (500 V AC aż do 25 A lub 400 V AC przy 32 A) </a:t>
            </a:r>
          </a:p>
          <a:p>
            <a:pPr marL="285750" indent="-285750">
              <a:buFont typeface="Arial" panose="020B0604020202020204" pitchFamily="34" charset="0"/>
              <a:buChar char="•"/>
            </a:pPr>
            <a:r>
              <a:rPr lang="pl-PL" dirty="0"/>
              <a:t>14 × 51 mm, o wartościach znamionowych 2–50 A (500 V AC aż do 32 A lub 400 V AC przy 40 i 50 A) </a:t>
            </a:r>
          </a:p>
          <a:p>
            <a:pPr marL="285750" indent="-285750">
              <a:buFont typeface="Arial" panose="020B0604020202020204" pitchFamily="34" charset="0"/>
              <a:buChar char="•"/>
            </a:pPr>
            <a:r>
              <a:rPr lang="pl-PL" dirty="0"/>
              <a:t>22 × 58 mm, o wartościach znamionowych 6–125 A (500 V AC aż do 100 A lub 400 V AC przy 125 A)</a:t>
            </a:r>
          </a:p>
        </p:txBody>
      </p:sp>
    </p:spTree>
    <p:extLst>
      <p:ext uri="{BB962C8B-B14F-4D97-AF65-F5344CB8AC3E}">
        <p14:creationId xmlns:p14="http://schemas.microsoft.com/office/powerpoint/2010/main" val="355499575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72AB4452-36BD-505E-6DB7-6FE5EF577870}"/>
              </a:ext>
            </a:extLst>
          </p:cNvPr>
          <p:cNvSpPr>
            <a:spLocks noGrp="1"/>
          </p:cNvSpPr>
          <p:nvPr>
            <p:ph type="title"/>
          </p:nvPr>
        </p:nvSpPr>
        <p:spPr>
          <a:xfrm>
            <a:off x="838380" y="0"/>
            <a:ext cx="10515240" cy="896201"/>
          </a:xfrm>
        </p:spPr>
        <p:txBody>
          <a:bodyPr/>
          <a:lstStyle/>
          <a:p>
            <a:pPr algn="ctr"/>
            <a:r>
              <a:rPr lang="pl-PL" sz="2400" b="1" dirty="0"/>
              <a:t>Ochrona przed porażeniem prądem elektrycznym</a:t>
            </a:r>
          </a:p>
        </p:txBody>
      </p:sp>
      <p:pic>
        <p:nvPicPr>
          <p:cNvPr id="5" name="Obraz 4">
            <a:extLst>
              <a:ext uri="{FF2B5EF4-FFF2-40B4-BE49-F238E27FC236}">
                <a16:creationId xmlns:a16="http://schemas.microsoft.com/office/drawing/2014/main" id="{ECCA37D6-AFA6-2E34-4E61-72434423AC9A}"/>
              </a:ext>
            </a:extLst>
          </p:cNvPr>
          <p:cNvPicPr>
            <a:picLocks noChangeAspect="1"/>
          </p:cNvPicPr>
          <p:nvPr/>
        </p:nvPicPr>
        <p:blipFill>
          <a:blip r:embed="rId2"/>
          <a:stretch>
            <a:fillRect/>
          </a:stretch>
        </p:blipFill>
        <p:spPr>
          <a:xfrm>
            <a:off x="221941" y="801950"/>
            <a:ext cx="8149549" cy="5254100"/>
          </a:xfrm>
          <a:prstGeom prst="rect">
            <a:avLst/>
          </a:prstGeom>
        </p:spPr>
      </p:pic>
      <p:sp>
        <p:nvSpPr>
          <p:cNvPr id="7" name="pole tekstowe 6">
            <a:extLst>
              <a:ext uri="{FF2B5EF4-FFF2-40B4-BE49-F238E27FC236}">
                <a16:creationId xmlns:a16="http://schemas.microsoft.com/office/drawing/2014/main" id="{8AE449FA-1591-90CB-6DE8-142DDD4796B2}"/>
              </a:ext>
            </a:extLst>
          </p:cNvPr>
          <p:cNvSpPr txBox="1"/>
          <p:nvPr/>
        </p:nvSpPr>
        <p:spPr>
          <a:xfrm>
            <a:off x="8671033" y="2091130"/>
            <a:ext cx="3489255" cy="1200329"/>
          </a:xfrm>
          <a:prstGeom prst="rect">
            <a:avLst/>
          </a:prstGeom>
          <a:noFill/>
        </p:spPr>
        <p:txBody>
          <a:bodyPr wrap="square">
            <a:spAutoFit/>
          </a:bodyPr>
          <a:lstStyle/>
          <a:p>
            <a:r>
              <a:rPr lang="pl-PL" dirty="0"/>
              <a:t>Maksymalne czasy odłączenia w systemach TN i TT o nominalnym napięciu zmiennym 400/230 V (demonstracja w systemie TN)</a:t>
            </a:r>
          </a:p>
        </p:txBody>
      </p:sp>
      <p:sp>
        <p:nvSpPr>
          <p:cNvPr id="9" name="pole tekstowe 8">
            <a:extLst>
              <a:ext uri="{FF2B5EF4-FFF2-40B4-BE49-F238E27FC236}">
                <a16:creationId xmlns:a16="http://schemas.microsoft.com/office/drawing/2014/main" id="{F7E11E1B-8320-9738-4022-9B2B0F925725}"/>
              </a:ext>
            </a:extLst>
          </p:cNvPr>
          <p:cNvSpPr txBox="1"/>
          <p:nvPr/>
        </p:nvSpPr>
        <p:spPr>
          <a:xfrm>
            <a:off x="410560" y="6512359"/>
            <a:ext cx="11370880" cy="230832"/>
          </a:xfrm>
          <a:prstGeom prst="rect">
            <a:avLst/>
          </a:prstGeom>
          <a:noFill/>
        </p:spPr>
        <p:txBody>
          <a:bodyPr wrap="square">
            <a:spAutoFit/>
          </a:bodyPr>
          <a:lstStyle/>
          <a:p>
            <a:pPr algn="r"/>
            <a:r>
              <a:rPr lang="pl-PL" sz="900" dirty="0"/>
              <a:t>https://www.eaton.com/content/dam/eaton/products/low-voltage-power-distribution-controls-systems/low-voltage-switchgear/xenergy-main/polish/eaton-engineering-guide-2023-pl.pdf</a:t>
            </a:r>
          </a:p>
        </p:txBody>
      </p:sp>
    </p:spTree>
    <p:extLst>
      <p:ext uri="{BB962C8B-B14F-4D97-AF65-F5344CB8AC3E}">
        <p14:creationId xmlns:p14="http://schemas.microsoft.com/office/powerpoint/2010/main" val="4161236208"/>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PlaceHolder 1"/>
          <p:cNvSpPr>
            <a:spLocks noGrp="1"/>
          </p:cNvSpPr>
          <p:nvPr>
            <p:ph type="title"/>
          </p:nvPr>
        </p:nvSpPr>
        <p:spPr>
          <a:xfrm>
            <a:off x="281354" y="206779"/>
            <a:ext cx="11500338" cy="1199990"/>
          </a:xfrm>
          <a:prstGeom prst="rect">
            <a:avLst/>
          </a:prstGeom>
          <a:noFill/>
          <a:ln w="0">
            <a:noFill/>
          </a:ln>
        </p:spPr>
        <p:txBody>
          <a:bodyPr lIns="91440" tIns="45720" rIns="91440" bIns="45720" anchor="ctr">
            <a:noAutofit/>
          </a:bodyPr>
          <a:lstStyle/>
          <a:p>
            <a:pPr indent="0" defTabSz="914400">
              <a:lnSpc>
                <a:spcPct val="90000"/>
              </a:lnSpc>
              <a:buNone/>
            </a:pPr>
            <a:r>
              <a:rPr lang="pl-PL" sz="2400" b="1" strike="noStrike" spc="-1" dirty="0">
                <a:solidFill>
                  <a:schemeClr val="dk1"/>
                </a:solidFill>
                <a:latin typeface="Calibri Light"/>
              </a:rPr>
              <a:t>Na wielkość prądu </a:t>
            </a:r>
            <a:r>
              <a:rPr lang="pl-PL" sz="2400" b="1" strike="noStrike" spc="-1" dirty="0" err="1">
                <a:solidFill>
                  <a:schemeClr val="dk1"/>
                </a:solidFill>
                <a:latin typeface="Calibri Light"/>
              </a:rPr>
              <a:t>rażeniowego</a:t>
            </a:r>
            <a:r>
              <a:rPr lang="pl-PL" sz="2400" b="1" strike="noStrike" spc="-1" dirty="0">
                <a:solidFill>
                  <a:schemeClr val="dk1"/>
                </a:solidFill>
                <a:latin typeface="Calibri Light"/>
              </a:rPr>
              <a:t> najbardziej wpływa to, jak duży opór (rezystancję) napotyka on na swojej drodze. Rezystancja samego ciała ludzkiego (</a:t>
            </a:r>
            <a:r>
              <a:rPr lang="pl-PL" sz="2400" b="1" strike="noStrike" spc="-1" dirty="0" err="1">
                <a:solidFill>
                  <a:schemeClr val="dk1"/>
                </a:solidFill>
                <a:latin typeface="Calibri Light"/>
              </a:rPr>
              <a:t>Rcz</a:t>
            </a:r>
            <a:r>
              <a:rPr lang="pl-PL" sz="2400" b="1" strike="noStrike" spc="-1" dirty="0">
                <a:solidFill>
                  <a:schemeClr val="dk1"/>
                </a:solidFill>
                <a:latin typeface="Calibri Light"/>
              </a:rPr>
              <a:t>) wynosi średnio 1 </a:t>
            </a:r>
            <a:r>
              <a:rPr lang="pl-PL" sz="2400" b="1" strike="noStrike" spc="-1" dirty="0" err="1">
                <a:solidFill>
                  <a:schemeClr val="dk1"/>
                </a:solidFill>
                <a:latin typeface="Calibri Light"/>
              </a:rPr>
              <a:t>kΩ</a:t>
            </a:r>
            <a:endParaRPr lang="pl-PL" sz="2400" b="1" strike="noStrike" spc="-1" dirty="0">
              <a:solidFill>
                <a:schemeClr val="dk1"/>
              </a:solidFill>
              <a:latin typeface="Calibri"/>
            </a:endParaRPr>
          </a:p>
        </p:txBody>
      </p:sp>
      <p:pic>
        <p:nvPicPr>
          <p:cNvPr id="295" name="Symbol zastępczy zawartości 4" descr="Obraz zawierający diagram&#10;&#10;Opis wygenerowany automatycznie"/>
          <p:cNvPicPr/>
          <p:nvPr/>
        </p:nvPicPr>
        <p:blipFill>
          <a:blip r:embed="rId2"/>
          <a:stretch/>
        </p:blipFill>
        <p:spPr>
          <a:xfrm>
            <a:off x="1238483" y="1154880"/>
            <a:ext cx="9210960" cy="5050440"/>
          </a:xfrm>
          <a:prstGeom prst="rect">
            <a:avLst/>
          </a:prstGeom>
          <a:ln w="0">
            <a:noFill/>
          </a:ln>
        </p:spPr>
      </p:pic>
      <p:sp>
        <p:nvSpPr>
          <p:cNvPr id="296" name="Tytuł 1"/>
          <p:cNvSpPr/>
          <p:nvPr/>
        </p:nvSpPr>
        <p:spPr>
          <a:xfrm>
            <a:off x="9378724" y="6205320"/>
            <a:ext cx="1736843" cy="574560"/>
          </a:xfrm>
          <a:prstGeom prst="rect">
            <a:avLst/>
          </a:prstGeom>
          <a:noFill/>
          <a:ln w="0">
            <a:noFill/>
          </a:ln>
        </p:spPr>
        <p:style>
          <a:lnRef idx="0">
            <a:scrgbClr r="0" g="0" b="0"/>
          </a:lnRef>
          <a:fillRef idx="0">
            <a:scrgbClr r="0" g="0" b="0"/>
          </a:fillRef>
          <a:effectRef idx="0">
            <a:scrgbClr r="0" g="0" b="0"/>
          </a:effectRef>
          <a:fontRef idx="minor"/>
        </p:style>
        <p:txBody>
          <a:bodyPr anchor="ctr">
            <a:noAutofit/>
          </a:bodyPr>
          <a:lstStyle/>
          <a:p>
            <a:pPr defTabSz="914400">
              <a:lnSpc>
                <a:spcPct val="90000"/>
              </a:lnSpc>
            </a:pPr>
            <a:r>
              <a:rPr lang="pl-PL" sz="1100" b="0" i="1" strike="noStrike" spc="-1" dirty="0">
                <a:solidFill>
                  <a:schemeClr val="dk1"/>
                </a:solidFill>
                <a:latin typeface="Calibri Light"/>
              </a:rPr>
              <a:t>Źródło: budownictwob2b.pl</a:t>
            </a:r>
            <a:endParaRPr lang="pl-PL" sz="1100" b="0" strike="noStrike" spc="-1" dirty="0">
              <a:solidFill>
                <a:srgbClr val="000000"/>
              </a:solidFill>
              <a:latin typeface="Arial"/>
            </a:endParaRP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PlaceHolder 1"/>
          <p:cNvSpPr>
            <a:spLocks noGrp="1"/>
          </p:cNvSpPr>
          <p:nvPr>
            <p:ph type="title"/>
          </p:nvPr>
        </p:nvSpPr>
        <p:spPr>
          <a:xfrm>
            <a:off x="838080" y="365040"/>
            <a:ext cx="10964520" cy="675000"/>
          </a:xfrm>
          <a:prstGeom prst="rect">
            <a:avLst/>
          </a:prstGeom>
          <a:noFill/>
          <a:ln w="0">
            <a:noFill/>
          </a:ln>
        </p:spPr>
        <p:txBody>
          <a:bodyPr lIns="91440" tIns="45720" rIns="91440" bIns="45720" anchor="ctr">
            <a:normAutofit fontScale="90000"/>
          </a:bodyPr>
          <a:lstStyle/>
          <a:p>
            <a:pPr indent="0" defTabSz="914400">
              <a:lnSpc>
                <a:spcPct val="90000"/>
              </a:lnSpc>
              <a:buNone/>
            </a:pPr>
            <a:r>
              <a:rPr lang="pl-PL" sz="4400" b="0" strike="noStrike" spc="-1">
                <a:solidFill>
                  <a:schemeClr val="dk1"/>
                </a:solidFill>
                <a:latin typeface="Calibri Light"/>
              </a:rPr>
              <a:t>WYŁĄCZNIKI RÓŻNICOWO –PRĄDOWE - </a:t>
            </a:r>
            <a:r>
              <a:rPr lang="pl-PL" sz="4400" b="1" u="sng" strike="noStrike" spc="-1">
                <a:solidFill>
                  <a:schemeClr val="dk1"/>
                </a:solidFill>
                <a:uFillTx/>
                <a:latin typeface="Calibri Light"/>
              </a:rPr>
              <a:t>30mA</a:t>
            </a:r>
            <a:endParaRPr lang="pl-PL" sz="4400" b="0" strike="noStrike" spc="-1">
              <a:solidFill>
                <a:schemeClr val="dk1"/>
              </a:solidFill>
              <a:latin typeface="Calibri"/>
            </a:endParaRPr>
          </a:p>
        </p:txBody>
      </p:sp>
      <p:pic>
        <p:nvPicPr>
          <p:cNvPr id="221" name="Symbol zastępczy zawartości 3"/>
          <p:cNvPicPr/>
          <p:nvPr/>
        </p:nvPicPr>
        <p:blipFill>
          <a:blip r:embed="rId2"/>
          <a:stretch/>
        </p:blipFill>
        <p:spPr>
          <a:xfrm>
            <a:off x="3702600" y="889440"/>
            <a:ext cx="7759800" cy="5175720"/>
          </a:xfrm>
          <a:prstGeom prst="rect">
            <a:avLst/>
          </a:prstGeom>
          <a:ln w="0">
            <a:noFill/>
          </a:ln>
        </p:spPr>
      </p:pic>
      <p:sp>
        <p:nvSpPr>
          <p:cNvPr id="222" name="Tytuł 1"/>
          <p:cNvSpPr/>
          <p:nvPr/>
        </p:nvSpPr>
        <p:spPr>
          <a:xfrm>
            <a:off x="9136020" y="6492960"/>
            <a:ext cx="2814680" cy="384240"/>
          </a:xfrm>
          <a:prstGeom prst="rect">
            <a:avLst/>
          </a:prstGeom>
          <a:noFill/>
          <a:ln w="0">
            <a:noFill/>
          </a:ln>
        </p:spPr>
        <p:style>
          <a:lnRef idx="0">
            <a:scrgbClr r="0" g="0" b="0"/>
          </a:lnRef>
          <a:fillRef idx="0">
            <a:scrgbClr r="0" g="0" b="0"/>
          </a:fillRef>
          <a:effectRef idx="0">
            <a:scrgbClr r="0" g="0" b="0"/>
          </a:effectRef>
          <a:fontRef idx="minor"/>
        </p:style>
        <p:txBody>
          <a:bodyPr anchor="ctr">
            <a:noAutofit/>
          </a:bodyPr>
          <a:lstStyle/>
          <a:p>
            <a:pPr defTabSz="914400">
              <a:lnSpc>
                <a:spcPct val="90000"/>
              </a:lnSpc>
            </a:pPr>
            <a:r>
              <a:rPr lang="pl-PL" sz="1100" b="0" i="1" strike="noStrike" spc="-1" dirty="0">
                <a:solidFill>
                  <a:schemeClr val="dk1"/>
                </a:solidFill>
                <a:latin typeface="Calibri Light"/>
              </a:rPr>
              <a:t>Źródło: www.napiecie.salama.pl</a:t>
            </a:r>
            <a:endParaRPr lang="pl-PL" sz="1100" b="0" strike="noStrike" spc="-1" dirty="0">
              <a:solidFill>
                <a:srgbClr val="000000"/>
              </a:solidFill>
              <a:latin typeface="Arial"/>
            </a:endParaRPr>
          </a:p>
        </p:txBody>
      </p:sp>
      <p:pic>
        <p:nvPicPr>
          <p:cNvPr id="223" name="Obraz 10"/>
          <p:cNvPicPr/>
          <p:nvPr/>
        </p:nvPicPr>
        <p:blipFill>
          <a:blip r:embed="rId3"/>
          <a:stretch/>
        </p:blipFill>
        <p:spPr>
          <a:xfrm>
            <a:off x="80640" y="1156680"/>
            <a:ext cx="2481840" cy="2481840"/>
          </a:xfrm>
          <a:prstGeom prst="rect">
            <a:avLst/>
          </a:prstGeom>
          <a:ln w="0">
            <a:noFill/>
          </a:ln>
        </p:spPr>
      </p:pic>
      <p:pic>
        <p:nvPicPr>
          <p:cNvPr id="224" name="Obraz 12"/>
          <p:cNvPicPr/>
          <p:nvPr/>
        </p:nvPicPr>
        <p:blipFill>
          <a:blip r:embed="rId4"/>
          <a:stretch/>
        </p:blipFill>
        <p:spPr>
          <a:xfrm>
            <a:off x="1321560" y="3918840"/>
            <a:ext cx="2381040" cy="2381040"/>
          </a:xfrm>
          <a:prstGeom prst="rect">
            <a:avLst/>
          </a:prstGeom>
          <a:ln w="0">
            <a:noFill/>
          </a:ln>
        </p:spPr>
      </p:pic>
      <p:sp>
        <p:nvSpPr>
          <p:cNvPr id="2" name="Tytuł 1">
            <a:extLst>
              <a:ext uri="{FF2B5EF4-FFF2-40B4-BE49-F238E27FC236}">
                <a16:creationId xmlns:a16="http://schemas.microsoft.com/office/drawing/2014/main" id="{1631B6F9-3126-145A-9574-04F635289ED6}"/>
              </a:ext>
            </a:extLst>
          </p:cNvPr>
          <p:cNvSpPr/>
          <p:nvPr/>
        </p:nvSpPr>
        <p:spPr>
          <a:xfrm>
            <a:off x="538120" y="6283440"/>
            <a:ext cx="2814680" cy="574560"/>
          </a:xfrm>
          <a:prstGeom prst="rect">
            <a:avLst/>
          </a:prstGeom>
          <a:noFill/>
          <a:ln w="0">
            <a:noFill/>
          </a:ln>
        </p:spPr>
        <p:style>
          <a:lnRef idx="0">
            <a:scrgbClr r="0" g="0" b="0"/>
          </a:lnRef>
          <a:fillRef idx="0">
            <a:scrgbClr r="0" g="0" b="0"/>
          </a:fillRef>
          <a:effectRef idx="0">
            <a:scrgbClr r="0" g="0" b="0"/>
          </a:effectRef>
          <a:fontRef idx="minor"/>
        </p:style>
        <p:txBody>
          <a:bodyPr anchor="ctr">
            <a:noAutofit/>
          </a:bodyPr>
          <a:lstStyle/>
          <a:p>
            <a:pPr defTabSz="914400">
              <a:lnSpc>
                <a:spcPct val="90000"/>
              </a:lnSpc>
            </a:pPr>
            <a:r>
              <a:rPr lang="pl-PL" sz="1100" b="0" i="1" strike="noStrike" spc="-1" dirty="0">
                <a:solidFill>
                  <a:schemeClr val="dk1"/>
                </a:solidFill>
                <a:latin typeface="Calibri Light"/>
              </a:rPr>
              <a:t>Źródło: Materiały firmy </a:t>
            </a:r>
            <a:r>
              <a:rPr lang="pl-PL" sz="1100" b="0" i="1" strike="noStrike" spc="-1" dirty="0" err="1">
                <a:solidFill>
                  <a:schemeClr val="dk1"/>
                </a:solidFill>
                <a:latin typeface="Calibri Light"/>
              </a:rPr>
              <a:t>Schreder</a:t>
            </a:r>
            <a:r>
              <a:rPr lang="pl-PL" sz="1100" i="1" spc="-1" dirty="0">
                <a:solidFill>
                  <a:schemeClr val="dk1"/>
                </a:solidFill>
                <a:latin typeface="Calibri Light"/>
              </a:rPr>
              <a:t>, Legrand</a:t>
            </a:r>
            <a:endParaRPr lang="pl-PL" sz="1100" b="0" strike="noStrike" spc="-1" dirty="0">
              <a:solidFill>
                <a:srgbClr val="000000"/>
              </a:solidFill>
              <a:latin typeface="Arial"/>
            </a:endParaRPr>
          </a:p>
        </p:txBody>
      </p:sp>
      <p:sp>
        <p:nvSpPr>
          <p:cNvPr id="4" name="pole tekstowe 3">
            <a:extLst>
              <a:ext uri="{FF2B5EF4-FFF2-40B4-BE49-F238E27FC236}">
                <a16:creationId xmlns:a16="http://schemas.microsoft.com/office/drawing/2014/main" id="{11E38EBE-1DC2-36FD-4EB9-F0640A25B863}"/>
              </a:ext>
            </a:extLst>
          </p:cNvPr>
          <p:cNvSpPr txBox="1"/>
          <p:nvPr/>
        </p:nvSpPr>
        <p:spPr>
          <a:xfrm>
            <a:off x="3848100" y="5937095"/>
            <a:ext cx="8343900" cy="535531"/>
          </a:xfrm>
          <a:prstGeom prst="rect">
            <a:avLst/>
          </a:prstGeom>
          <a:noFill/>
        </p:spPr>
        <p:txBody>
          <a:bodyPr wrap="square">
            <a:spAutoFit/>
          </a:bodyPr>
          <a:lstStyle/>
          <a:p>
            <a:pPr defTabSz="914400">
              <a:lnSpc>
                <a:spcPct val="90000"/>
              </a:lnSpc>
            </a:pPr>
            <a:r>
              <a:rPr lang="pl-PL" sz="1600" b="0" i="1" strike="noStrike" spc="-1" dirty="0">
                <a:solidFill>
                  <a:schemeClr val="dk1"/>
                </a:solidFill>
                <a:latin typeface="Calibri Light"/>
              </a:rPr>
              <a:t>T- przycisk TEST, który służy do symulacji przepływu prądu różnicowego – czyli sztucznego wytworzenia warunków podobnych do awarii (np. upływu prądu do ziemi).   </a:t>
            </a:r>
            <a:endParaRPr lang="pl-PL" sz="1600" b="0" i="1" strike="noStrike" spc="-1" dirty="0">
              <a:solidFill>
                <a:srgbClr val="000000"/>
              </a:solidFill>
              <a:latin typeface="Arial"/>
            </a:endParaRP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PlaceHolder 1"/>
          <p:cNvSpPr>
            <a:spLocks noGrp="1"/>
          </p:cNvSpPr>
          <p:nvPr>
            <p:ph type="title"/>
          </p:nvPr>
        </p:nvSpPr>
        <p:spPr>
          <a:xfrm>
            <a:off x="389400" y="365040"/>
            <a:ext cx="10964520" cy="675000"/>
          </a:xfrm>
          <a:prstGeom prst="rect">
            <a:avLst/>
          </a:prstGeom>
          <a:noFill/>
          <a:ln w="0">
            <a:noFill/>
          </a:ln>
        </p:spPr>
        <p:txBody>
          <a:bodyPr lIns="91440" tIns="45720" rIns="91440" bIns="45720" anchor="ctr">
            <a:noAutofit/>
          </a:bodyPr>
          <a:lstStyle/>
          <a:p>
            <a:pPr indent="0" defTabSz="914400">
              <a:lnSpc>
                <a:spcPct val="90000"/>
              </a:lnSpc>
              <a:buNone/>
            </a:pPr>
            <a:r>
              <a:rPr lang="pl-PL" sz="3200" b="0" strike="noStrike" spc="-1" dirty="0">
                <a:solidFill>
                  <a:schemeClr val="dk1"/>
                </a:solidFill>
                <a:latin typeface="Calibri Light"/>
              </a:rPr>
              <a:t>WYŁĄCZNIKI RÓŻNICOWO –PRĄDOWE - </a:t>
            </a:r>
            <a:r>
              <a:rPr lang="pl-PL" sz="3200" b="1" u="sng" strike="noStrike" spc="-1" dirty="0">
                <a:solidFill>
                  <a:schemeClr val="dk1"/>
                </a:solidFill>
                <a:uFillTx/>
                <a:latin typeface="Calibri Light"/>
              </a:rPr>
              <a:t>30mA </a:t>
            </a:r>
            <a:br>
              <a:rPr lang="pl-PL" sz="3200" b="1" u="sng" strike="noStrike" spc="-1" dirty="0">
                <a:solidFill>
                  <a:schemeClr val="dk1"/>
                </a:solidFill>
                <a:uFillTx/>
                <a:latin typeface="Calibri Light"/>
              </a:rPr>
            </a:br>
            <a:r>
              <a:rPr lang="pl-PL" sz="3200" b="1" u="sng" strike="noStrike" spc="-1" dirty="0">
                <a:solidFill>
                  <a:schemeClr val="dk1"/>
                </a:solidFill>
                <a:uFillTx/>
                <a:latin typeface="Calibri Light"/>
              </a:rPr>
              <a:t>Działanie (15-30mA)</a:t>
            </a:r>
            <a:endParaRPr lang="pl-PL" sz="3200" b="0" strike="noStrike" spc="-1" dirty="0">
              <a:solidFill>
                <a:schemeClr val="dk1"/>
              </a:solidFill>
              <a:latin typeface="Calibri"/>
            </a:endParaRPr>
          </a:p>
        </p:txBody>
      </p:sp>
      <p:pic>
        <p:nvPicPr>
          <p:cNvPr id="226" name="Obraz 4" descr="Obraz zawierający diagram&#10;&#10;Opis wygenerowany automatycznie"/>
          <p:cNvPicPr/>
          <p:nvPr/>
        </p:nvPicPr>
        <p:blipFill>
          <a:blip r:embed="rId2"/>
          <a:stretch/>
        </p:blipFill>
        <p:spPr>
          <a:xfrm>
            <a:off x="5765800" y="862240"/>
            <a:ext cx="6221340" cy="4293960"/>
          </a:xfrm>
          <a:prstGeom prst="rect">
            <a:avLst/>
          </a:prstGeom>
          <a:ln w="0">
            <a:noFill/>
          </a:ln>
        </p:spPr>
      </p:pic>
      <p:sp>
        <p:nvSpPr>
          <p:cNvPr id="227" name="Tytuł 1"/>
          <p:cNvSpPr/>
          <p:nvPr/>
        </p:nvSpPr>
        <p:spPr>
          <a:xfrm>
            <a:off x="9097920" y="6205320"/>
            <a:ext cx="3518640" cy="574560"/>
          </a:xfrm>
          <a:prstGeom prst="rect">
            <a:avLst/>
          </a:prstGeom>
          <a:noFill/>
          <a:ln w="0">
            <a:noFill/>
          </a:ln>
        </p:spPr>
        <p:style>
          <a:lnRef idx="0">
            <a:scrgbClr r="0" g="0" b="0"/>
          </a:lnRef>
          <a:fillRef idx="0">
            <a:scrgbClr r="0" g="0" b="0"/>
          </a:fillRef>
          <a:effectRef idx="0">
            <a:scrgbClr r="0" g="0" b="0"/>
          </a:effectRef>
          <a:fontRef idx="minor"/>
        </p:style>
        <p:txBody>
          <a:bodyPr anchor="ctr">
            <a:noAutofit/>
          </a:bodyPr>
          <a:lstStyle/>
          <a:p>
            <a:pPr defTabSz="914400">
              <a:lnSpc>
                <a:spcPct val="90000"/>
              </a:lnSpc>
            </a:pPr>
            <a:r>
              <a:rPr lang="pl-PL" sz="1600" b="0" i="1" strike="noStrike" spc="-1">
                <a:solidFill>
                  <a:schemeClr val="dk1"/>
                </a:solidFill>
                <a:latin typeface="Calibri Light"/>
              </a:rPr>
              <a:t>Źródło: budownictwob2b.pl</a:t>
            </a:r>
            <a:endParaRPr lang="pl-PL" sz="1600" b="0" strike="noStrike" spc="-1">
              <a:solidFill>
                <a:srgbClr val="000000"/>
              </a:solidFill>
              <a:latin typeface="Arial"/>
            </a:endParaRPr>
          </a:p>
        </p:txBody>
      </p:sp>
      <p:sp>
        <p:nvSpPr>
          <p:cNvPr id="228" name="pole tekstowe 9"/>
          <p:cNvSpPr/>
          <p:nvPr/>
        </p:nvSpPr>
        <p:spPr>
          <a:xfrm>
            <a:off x="204860" y="1537240"/>
            <a:ext cx="5560940" cy="470752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just" defTabSz="914400">
              <a:lnSpc>
                <a:spcPct val="100000"/>
              </a:lnSpc>
            </a:pPr>
            <a:r>
              <a:rPr lang="pl-PL" sz="2000" b="0" strike="noStrike" spc="-1" dirty="0">
                <a:solidFill>
                  <a:schemeClr val="accent1"/>
                </a:solidFill>
              </a:rPr>
              <a:t>Wyłącznik różnicowoprądowy (RCD) stale porównuje prądy płynące w przewodach roboczych: fazowym (L) i neutralnym (N). Gdy nie występuje upływ, prądy te są równe, a ich pola magnetyczne znoszą się w rdzeniu ferrytowym urządzenia. Jeśli jednak nastąpi upływ prądu — na przykład przez ciało człowieka do ziemi lub do uziemionej obudowy — pojawia się różnica między prądem wpływającym a wypływającym. Gdy wartość tej różnicy przekroczy próg zadziałania (np. 15 </a:t>
            </a:r>
            <a:r>
              <a:rPr lang="pl-PL" sz="2000" b="0" strike="noStrike" spc="-1" dirty="0" err="1">
                <a:solidFill>
                  <a:schemeClr val="accent1"/>
                </a:solidFill>
              </a:rPr>
              <a:t>mA</a:t>
            </a:r>
            <a:r>
              <a:rPr lang="pl-PL" sz="2000" b="0" strike="noStrike" spc="-1" dirty="0">
                <a:solidFill>
                  <a:schemeClr val="accent1"/>
                </a:solidFill>
              </a:rPr>
              <a:t> w typowych instalacjach domowych), w rdzeniu indukuje się napięcie, które uruchamia mechanizm wyzwalający. W efekcie wyłącznik natychmiast odcina zasilanie, chroniąc użytkownika przed porażeniem elektrycznym.</a:t>
            </a:r>
            <a:endParaRPr lang="pl-PL" sz="2000" b="0" strike="noStrike" spc="-1" dirty="0">
              <a:solidFill>
                <a:srgbClr val="000000"/>
              </a:solidFill>
            </a:endParaRP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3D7CFE1F-BECD-EC9E-4D47-E0AA26C0776B}"/>
              </a:ext>
            </a:extLst>
          </p:cNvPr>
          <p:cNvPicPr>
            <a:picLocks noChangeAspect="1"/>
          </p:cNvPicPr>
          <p:nvPr/>
        </p:nvPicPr>
        <p:blipFill>
          <a:blip r:embed="rId2"/>
          <a:stretch>
            <a:fillRect/>
          </a:stretch>
        </p:blipFill>
        <p:spPr>
          <a:xfrm>
            <a:off x="127000" y="1016000"/>
            <a:ext cx="5549830" cy="4626324"/>
          </a:xfrm>
          <a:prstGeom prst="rect">
            <a:avLst/>
          </a:prstGeom>
        </p:spPr>
      </p:pic>
      <p:pic>
        <p:nvPicPr>
          <p:cNvPr id="5" name="Obraz 4">
            <a:extLst>
              <a:ext uri="{FF2B5EF4-FFF2-40B4-BE49-F238E27FC236}">
                <a16:creationId xmlns:a16="http://schemas.microsoft.com/office/drawing/2014/main" id="{D6CC8017-3546-F572-3E2E-99CD24AD1EA2}"/>
              </a:ext>
            </a:extLst>
          </p:cNvPr>
          <p:cNvPicPr>
            <a:picLocks noChangeAspect="1"/>
          </p:cNvPicPr>
          <p:nvPr/>
        </p:nvPicPr>
        <p:blipFill>
          <a:blip r:embed="rId3"/>
          <a:stretch>
            <a:fillRect/>
          </a:stretch>
        </p:blipFill>
        <p:spPr>
          <a:xfrm>
            <a:off x="5808173" y="1016000"/>
            <a:ext cx="6231427" cy="2856070"/>
          </a:xfrm>
          <a:prstGeom prst="rect">
            <a:avLst/>
          </a:prstGeom>
        </p:spPr>
      </p:pic>
      <p:sp>
        <p:nvSpPr>
          <p:cNvPr id="7" name="pole tekstowe 6">
            <a:extLst>
              <a:ext uri="{FF2B5EF4-FFF2-40B4-BE49-F238E27FC236}">
                <a16:creationId xmlns:a16="http://schemas.microsoft.com/office/drawing/2014/main" id="{60B2FCE8-7904-AB64-0EB1-08176066B885}"/>
              </a:ext>
            </a:extLst>
          </p:cNvPr>
          <p:cNvSpPr txBox="1"/>
          <p:nvPr/>
        </p:nvSpPr>
        <p:spPr>
          <a:xfrm>
            <a:off x="444500" y="270210"/>
            <a:ext cx="10731500" cy="400110"/>
          </a:xfrm>
          <a:prstGeom prst="rect">
            <a:avLst/>
          </a:prstGeom>
          <a:noFill/>
        </p:spPr>
        <p:txBody>
          <a:bodyPr wrap="square">
            <a:spAutoFit/>
          </a:bodyPr>
          <a:lstStyle/>
          <a:p>
            <a:r>
              <a:rPr lang="pl-PL" sz="2000" b="1" i="0" dirty="0">
                <a:solidFill>
                  <a:srgbClr val="212529"/>
                </a:solidFill>
                <a:effectLst/>
              </a:rPr>
              <a:t> Oznaczenia literowe i symbole graficzne umieszczane na wyłącznikach różnicowoprądowych</a:t>
            </a:r>
            <a:endParaRPr lang="pl-PL" sz="2000" dirty="0"/>
          </a:p>
        </p:txBody>
      </p:sp>
      <p:sp>
        <p:nvSpPr>
          <p:cNvPr id="11" name="pole tekstowe 10">
            <a:extLst>
              <a:ext uri="{FF2B5EF4-FFF2-40B4-BE49-F238E27FC236}">
                <a16:creationId xmlns:a16="http://schemas.microsoft.com/office/drawing/2014/main" id="{8CA18622-94DA-F8FC-9D33-9E61F30244DE}"/>
              </a:ext>
            </a:extLst>
          </p:cNvPr>
          <p:cNvSpPr txBox="1"/>
          <p:nvPr/>
        </p:nvSpPr>
        <p:spPr>
          <a:xfrm>
            <a:off x="7823199" y="6403124"/>
            <a:ext cx="4080973" cy="261610"/>
          </a:xfrm>
          <a:prstGeom prst="rect">
            <a:avLst/>
          </a:prstGeom>
          <a:noFill/>
        </p:spPr>
        <p:txBody>
          <a:bodyPr wrap="square">
            <a:spAutoFit/>
          </a:bodyPr>
          <a:lstStyle/>
          <a:p>
            <a:r>
              <a:rPr lang="pl-PL" sz="1100"/>
              <a:t>https://bezel.com.pl/2018/08/01/parametry-wylacznikow-rcd/</a:t>
            </a:r>
            <a:endParaRPr lang="pl-PL" sz="1100" dirty="0"/>
          </a:p>
        </p:txBody>
      </p:sp>
      <p:sp>
        <p:nvSpPr>
          <p:cNvPr id="13" name="pole tekstowe 12">
            <a:extLst>
              <a:ext uri="{FF2B5EF4-FFF2-40B4-BE49-F238E27FC236}">
                <a16:creationId xmlns:a16="http://schemas.microsoft.com/office/drawing/2014/main" id="{67A5E720-3D26-9D38-F0BC-55090E7079A1}"/>
              </a:ext>
            </a:extLst>
          </p:cNvPr>
          <p:cNvSpPr txBox="1"/>
          <p:nvPr/>
        </p:nvSpPr>
        <p:spPr>
          <a:xfrm>
            <a:off x="6096000" y="4306599"/>
            <a:ext cx="6096000" cy="1077218"/>
          </a:xfrm>
          <a:prstGeom prst="rect">
            <a:avLst/>
          </a:prstGeom>
          <a:noFill/>
        </p:spPr>
        <p:txBody>
          <a:bodyPr wrap="square">
            <a:spAutoFit/>
          </a:bodyPr>
          <a:lstStyle/>
          <a:p>
            <a:endParaRPr lang="pl-PL" sz="1600" b="1" i="0" dirty="0">
              <a:solidFill>
                <a:srgbClr val="212529"/>
              </a:solidFill>
              <a:effectLst/>
            </a:endParaRPr>
          </a:p>
          <a:p>
            <a:r>
              <a:rPr lang="pl-PL" sz="1600" b="1" dirty="0">
                <a:solidFill>
                  <a:srgbClr val="212529"/>
                </a:solidFill>
              </a:rPr>
              <a:t>- </a:t>
            </a:r>
            <a:r>
              <a:rPr lang="pl-PL" sz="1600" b="1" i="0" dirty="0">
                <a:solidFill>
                  <a:srgbClr val="212529"/>
                </a:solidFill>
                <a:effectLst/>
              </a:rPr>
              <a:t>wysokoczułe</a:t>
            </a:r>
            <a:r>
              <a:rPr lang="pl-PL" sz="1600" b="0" i="0" dirty="0">
                <a:solidFill>
                  <a:srgbClr val="212529"/>
                </a:solidFill>
                <a:effectLst/>
              </a:rPr>
              <a:t> – znamionowy prąd różnicowy </a:t>
            </a:r>
            <a:r>
              <a:rPr lang="pl-PL" sz="1600" b="0" i="1" dirty="0" err="1">
                <a:solidFill>
                  <a:srgbClr val="212529"/>
                </a:solidFill>
                <a:effectLst/>
              </a:rPr>
              <a:t>I</a:t>
            </a:r>
            <a:r>
              <a:rPr lang="pl-PL" sz="1600" b="0" i="0" baseline="-25000" dirty="0" err="1">
                <a:solidFill>
                  <a:srgbClr val="212529"/>
                </a:solidFill>
                <a:effectLst/>
              </a:rPr>
              <a:t>Δn</a:t>
            </a:r>
            <a:r>
              <a:rPr lang="pl-PL" sz="1600" b="0" i="0" dirty="0">
                <a:solidFill>
                  <a:srgbClr val="212529"/>
                </a:solidFill>
                <a:effectLst/>
              </a:rPr>
              <a:t> ≤ 30 </a:t>
            </a:r>
            <a:r>
              <a:rPr lang="pl-PL" sz="1600" b="0" i="0" dirty="0" err="1">
                <a:solidFill>
                  <a:srgbClr val="212529"/>
                </a:solidFill>
                <a:effectLst/>
              </a:rPr>
              <a:t>mA</a:t>
            </a:r>
            <a:r>
              <a:rPr lang="pl-PL" sz="1600" b="0" i="0" dirty="0">
                <a:solidFill>
                  <a:srgbClr val="212529"/>
                </a:solidFill>
                <a:effectLst/>
              </a:rPr>
              <a:t>,</a:t>
            </a:r>
            <a:br>
              <a:rPr lang="pl-PL" sz="1600" dirty="0"/>
            </a:br>
            <a:r>
              <a:rPr lang="pl-PL" sz="1600" dirty="0"/>
              <a:t>- </a:t>
            </a:r>
            <a:r>
              <a:rPr lang="pl-PL" sz="1600" b="1" i="0" dirty="0" err="1">
                <a:solidFill>
                  <a:srgbClr val="212529"/>
                </a:solidFill>
                <a:effectLst/>
              </a:rPr>
              <a:t>średnioczułe</a:t>
            </a:r>
            <a:r>
              <a:rPr lang="pl-PL" sz="1600" b="1" i="0" dirty="0">
                <a:solidFill>
                  <a:srgbClr val="212529"/>
                </a:solidFill>
                <a:effectLst/>
              </a:rPr>
              <a:t>,</a:t>
            </a:r>
            <a:r>
              <a:rPr lang="pl-PL" sz="1600" b="0" i="0" dirty="0">
                <a:solidFill>
                  <a:srgbClr val="212529"/>
                </a:solidFill>
                <a:effectLst/>
              </a:rPr>
              <a:t> – znamionowy prąd różnicowy 30 </a:t>
            </a:r>
            <a:r>
              <a:rPr lang="pl-PL" sz="1600" b="0" i="0" dirty="0" err="1">
                <a:solidFill>
                  <a:srgbClr val="212529"/>
                </a:solidFill>
                <a:effectLst/>
              </a:rPr>
              <a:t>mA</a:t>
            </a:r>
            <a:r>
              <a:rPr lang="pl-PL" sz="1600" b="0" i="0" dirty="0">
                <a:solidFill>
                  <a:srgbClr val="212529"/>
                </a:solidFill>
                <a:effectLst/>
              </a:rPr>
              <a:t> &lt; </a:t>
            </a:r>
            <a:r>
              <a:rPr lang="pl-PL" sz="1600" b="0" i="1" dirty="0">
                <a:solidFill>
                  <a:srgbClr val="212529"/>
                </a:solidFill>
                <a:effectLst/>
              </a:rPr>
              <a:t>I</a:t>
            </a:r>
            <a:r>
              <a:rPr lang="pl-PL" sz="1600" b="0" i="0" dirty="0">
                <a:solidFill>
                  <a:srgbClr val="212529"/>
                </a:solidFill>
                <a:effectLst/>
              </a:rPr>
              <a:t> </a:t>
            </a:r>
            <a:r>
              <a:rPr lang="pl-PL" sz="1600" b="0" i="0" baseline="-25000" dirty="0" err="1">
                <a:solidFill>
                  <a:srgbClr val="212529"/>
                </a:solidFill>
                <a:effectLst/>
              </a:rPr>
              <a:t>Δn</a:t>
            </a:r>
            <a:r>
              <a:rPr lang="pl-PL" sz="1600" b="0" i="0" dirty="0">
                <a:solidFill>
                  <a:srgbClr val="212529"/>
                </a:solidFill>
                <a:effectLst/>
              </a:rPr>
              <a:t> ≤ 500 </a:t>
            </a:r>
            <a:r>
              <a:rPr lang="pl-PL" sz="1600" b="0" i="0" dirty="0" err="1">
                <a:solidFill>
                  <a:srgbClr val="212529"/>
                </a:solidFill>
                <a:effectLst/>
              </a:rPr>
              <a:t>mA</a:t>
            </a:r>
            <a:r>
              <a:rPr lang="pl-PL" sz="1600" b="0" i="0" dirty="0">
                <a:solidFill>
                  <a:srgbClr val="212529"/>
                </a:solidFill>
                <a:effectLst/>
              </a:rPr>
              <a:t>,</a:t>
            </a:r>
            <a:br>
              <a:rPr lang="pl-PL" sz="1600" dirty="0"/>
            </a:br>
            <a:r>
              <a:rPr lang="pl-PL" sz="1600" dirty="0"/>
              <a:t>- </a:t>
            </a:r>
            <a:r>
              <a:rPr lang="pl-PL" sz="1600" b="1" i="0" dirty="0">
                <a:solidFill>
                  <a:srgbClr val="212529"/>
                </a:solidFill>
                <a:effectLst/>
              </a:rPr>
              <a:t>niskoczułe,</a:t>
            </a:r>
            <a:r>
              <a:rPr lang="pl-PL" sz="1600" b="0" i="0" dirty="0">
                <a:solidFill>
                  <a:srgbClr val="212529"/>
                </a:solidFill>
                <a:effectLst/>
              </a:rPr>
              <a:t> – znamionowy prąd różnicowy </a:t>
            </a:r>
            <a:r>
              <a:rPr lang="pl-PL" sz="1600" b="0" i="1" dirty="0" err="1">
                <a:solidFill>
                  <a:srgbClr val="212529"/>
                </a:solidFill>
                <a:effectLst/>
              </a:rPr>
              <a:t>I</a:t>
            </a:r>
            <a:r>
              <a:rPr lang="pl-PL" sz="1600" b="0" i="0" baseline="-25000" dirty="0" err="1">
                <a:solidFill>
                  <a:srgbClr val="212529"/>
                </a:solidFill>
                <a:effectLst/>
              </a:rPr>
              <a:t>Δn</a:t>
            </a:r>
            <a:r>
              <a:rPr lang="pl-PL" sz="1600" b="0" i="0" dirty="0">
                <a:solidFill>
                  <a:srgbClr val="212529"/>
                </a:solidFill>
                <a:effectLst/>
              </a:rPr>
              <a:t> &gt; od 500 </a:t>
            </a:r>
            <a:r>
              <a:rPr lang="pl-PL" sz="1600" b="0" i="0" dirty="0" err="1">
                <a:solidFill>
                  <a:srgbClr val="212529"/>
                </a:solidFill>
                <a:effectLst/>
              </a:rPr>
              <a:t>mA</a:t>
            </a:r>
            <a:r>
              <a:rPr lang="pl-PL" sz="1600" b="0" i="0" dirty="0">
                <a:solidFill>
                  <a:srgbClr val="212529"/>
                </a:solidFill>
                <a:effectLst/>
              </a:rPr>
              <a:t>.</a:t>
            </a:r>
            <a:endParaRPr lang="pl-PL" sz="1600" dirty="0"/>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AFE3B56-5D29-13F4-AA16-0D0C9F40EDB5}"/>
              </a:ext>
            </a:extLst>
          </p:cNvPr>
          <p:cNvSpPr>
            <a:spLocks noGrp="1"/>
          </p:cNvSpPr>
          <p:nvPr>
            <p:ph type="sldNum" sz="quarter" idx="12"/>
          </p:nvPr>
        </p:nvSpPr>
        <p:spPr/>
        <p:txBody>
          <a:bodyPr/>
          <a:lstStyle/>
          <a:p>
            <a:fld id="{B13EF961-FCAC-4A9A-A9A0-C51400629BF4}" type="slidenum">
              <a:rPr lang="pl-PL" smtClean="0"/>
              <a:t>153</a:t>
            </a:fld>
            <a:endParaRPr lang="pl-PL"/>
          </a:p>
        </p:txBody>
      </p:sp>
      <p:sp>
        <p:nvSpPr>
          <p:cNvPr id="3" name="PlaceHolder 1">
            <a:extLst>
              <a:ext uri="{FF2B5EF4-FFF2-40B4-BE49-F238E27FC236}">
                <a16:creationId xmlns:a16="http://schemas.microsoft.com/office/drawing/2014/main" id="{A29476D9-59AA-6D87-EB27-8D75960DB70C}"/>
              </a:ext>
            </a:extLst>
          </p:cNvPr>
          <p:cNvSpPr txBox="1">
            <a:spLocks/>
          </p:cNvSpPr>
          <p:nvPr/>
        </p:nvSpPr>
        <p:spPr>
          <a:xfrm>
            <a:off x="1816274" y="0"/>
            <a:ext cx="9537046" cy="801666"/>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pl-PL" sz="2400" b="1" spc="-1" dirty="0">
                <a:solidFill>
                  <a:schemeClr val="dk2"/>
                </a:solidFill>
                <a:latin typeface="Times New Roman"/>
              </a:rPr>
              <a:t>Rodzaje i środki ochrony przeciwporażeniowej</a:t>
            </a:r>
            <a:r>
              <a:rPr lang="pl-PL" sz="2400" spc="-1" dirty="0">
                <a:solidFill>
                  <a:schemeClr val="dk1"/>
                </a:solidFill>
                <a:latin typeface="Calibri Light"/>
              </a:rPr>
              <a:t> </a:t>
            </a:r>
            <a:br>
              <a:rPr lang="pl-PL" sz="2400" dirty="0"/>
            </a:br>
            <a:endParaRPr lang="pl-PL" sz="2400" spc="-1" dirty="0">
              <a:solidFill>
                <a:schemeClr val="dk1"/>
              </a:solidFill>
              <a:latin typeface="Calibri"/>
            </a:endParaRPr>
          </a:p>
        </p:txBody>
      </p:sp>
      <p:graphicFrame>
        <p:nvGraphicFramePr>
          <p:cNvPr id="4" name="Group 398">
            <a:extLst>
              <a:ext uri="{FF2B5EF4-FFF2-40B4-BE49-F238E27FC236}">
                <a16:creationId xmlns:a16="http://schemas.microsoft.com/office/drawing/2014/main" id="{B3252EDA-6C03-B24A-391F-48F3E5D3AE88}"/>
              </a:ext>
            </a:extLst>
          </p:cNvPr>
          <p:cNvGraphicFramePr/>
          <p:nvPr>
            <p:extLst>
              <p:ext uri="{D42A27DB-BD31-4B8C-83A1-F6EECF244321}">
                <p14:modId xmlns:p14="http://schemas.microsoft.com/office/powerpoint/2010/main" val="4118252245"/>
              </p:ext>
            </p:extLst>
          </p:nvPr>
        </p:nvGraphicFramePr>
        <p:xfrm>
          <a:off x="520190" y="571854"/>
          <a:ext cx="10710380" cy="6286146"/>
        </p:xfrm>
        <a:graphic>
          <a:graphicData uri="http://schemas.openxmlformats.org/drawingml/2006/table">
            <a:tbl>
              <a:tblPr/>
              <a:tblGrid>
                <a:gridCol w="2763103">
                  <a:extLst>
                    <a:ext uri="{9D8B030D-6E8A-4147-A177-3AD203B41FA5}">
                      <a16:colId xmlns:a16="http://schemas.microsoft.com/office/drawing/2014/main" val="20000"/>
                    </a:ext>
                  </a:extLst>
                </a:gridCol>
                <a:gridCol w="3277953">
                  <a:extLst>
                    <a:ext uri="{9D8B030D-6E8A-4147-A177-3AD203B41FA5}">
                      <a16:colId xmlns:a16="http://schemas.microsoft.com/office/drawing/2014/main" val="20001"/>
                    </a:ext>
                  </a:extLst>
                </a:gridCol>
                <a:gridCol w="4669324">
                  <a:extLst>
                    <a:ext uri="{9D8B030D-6E8A-4147-A177-3AD203B41FA5}">
                      <a16:colId xmlns:a16="http://schemas.microsoft.com/office/drawing/2014/main" val="20002"/>
                    </a:ext>
                  </a:extLst>
                </a:gridCol>
              </a:tblGrid>
              <a:tr h="292264">
                <a:tc>
                  <a:txBody>
                    <a:bodyPr/>
                    <a:lstStyle/>
                    <a:p>
                      <a:pPr defTabSz="914400">
                        <a:lnSpc>
                          <a:spcPct val="100000"/>
                        </a:lnSpc>
                        <a:tabLst>
                          <a:tab pos="0" algn="l"/>
                        </a:tabLst>
                      </a:pPr>
                      <a:r>
                        <a:rPr lang="pl-PL" sz="1500" b="0" strike="noStrike" spc="-1" dirty="0">
                          <a:solidFill>
                            <a:schemeClr val="dk1"/>
                          </a:solidFill>
                          <a:latin typeface="Calibri Light"/>
                        </a:rPr>
                        <a:t>     Rodzaj ochrony </a:t>
                      </a:r>
                      <a:endParaRPr lang="pl-PL" sz="15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gridSpan="2">
                  <a:txBody>
                    <a:bodyPr/>
                    <a:lstStyle/>
                    <a:p>
                      <a:pPr defTabSz="914400">
                        <a:lnSpc>
                          <a:spcPct val="100000"/>
                        </a:lnSpc>
                        <a:tabLst>
                          <a:tab pos="0" algn="l"/>
                        </a:tabLst>
                      </a:pPr>
                      <a:r>
                        <a:rPr lang="pl-PL" sz="1500" b="0" strike="noStrike" spc="-1">
                          <a:solidFill>
                            <a:schemeClr val="dk1"/>
                          </a:solidFill>
                          <a:latin typeface="Calibri Light"/>
                        </a:rPr>
                        <a:t>                                       Środek ochrony                                                  </a:t>
                      </a:r>
                      <a:endParaRPr lang="pl-PL" sz="15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h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0"/>
                  </a:ext>
                </a:extLst>
              </a:tr>
              <a:tr h="584528">
                <a:tc rowSpan="4">
                  <a:txBody>
                    <a:bodyPr/>
                    <a:lstStyle/>
                    <a:p>
                      <a:pPr algn="ctr" defTabSz="914400">
                        <a:lnSpc>
                          <a:spcPct val="100000"/>
                        </a:lnSpc>
                        <a:tabLst>
                          <a:tab pos="0" algn="l"/>
                        </a:tabLst>
                      </a:pPr>
                      <a:r>
                        <a:rPr lang="pl-PL" sz="2400" b="1" strike="noStrike" spc="-1">
                          <a:solidFill>
                            <a:schemeClr val="accent1"/>
                          </a:solidFill>
                          <a:latin typeface="Calibri Light"/>
                        </a:rPr>
                        <a:t>Ochrona </a:t>
                      </a:r>
                      <a:endParaRPr lang="pl-PL" sz="2400" b="0" strike="noStrike" spc="-1">
                        <a:solidFill>
                          <a:srgbClr val="000000"/>
                        </a:solidFill>
                        <a:latin typeface="Arial"/>
                      </a:endParaRPr>
                    </a:p>
                    <a:p>
                      <a:pPr algn="ctr" defTabSz="914400">
                        <a:lnSpc>
                          <a:spcPct val="100000"/>
                        </a:lnSpc>
                        <a:tabLst>
                          <a:tab pos="0" algn="l"/>
                        </a:tabLst>
                      </a:pPr>
                      <a:r>
                        <a:rPr lang="pl-PL" sz="2400" b="1" strike="noStrike" spc="-1">
                          <a:solidFill>
                            <a:schemeClr val="accent1"/>
                          </a:solidFill>
                          <a:latin typeface="Calibri Light"/>
                        </a:rPr>
                        <a:t>podstawowa </a:t>
                      </a:r>
                      <a:br>
                        <a:rPr sz="1600"/>
                      </a:br>
                      <a:endParaRPr lang="pl-PL" sz="24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00000"/>
                        </a:lnSpc>
                        <a:tabLst>
                          <a:tab pos="0" algn="l"/>
                        </a:tabLst>
                      </a:pPr>
                      <a:r>
                        <a:rPr lang="pl-PL" sz="1800" b="0" strike="noStrike" spc="-1">
                          <a:solidFill>
                            <a:schemeClr val="accent1"/>
                          </a:solidFill>
                          <a:latin typeface="Calibri Light"/>
                        </a:rPr>
                        <a:t>Izolacja podstawowa części czynnych</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rowSpan="2">
                  <a:txBody>
                    <a:bodyPr/>
                    <a:lstStyle/>
                    <a:p>
                      <a:pPr defTabSz="914400">
                        <a:lnSpc>
                          <a:spcPct val="100000"/>
                        </a:lnSpc>
                        <a:tabLst>
                          <a:tab pos="0" algn="l"/>
                        </a:tabLst>
                      </a:pPr>
                      <a:r>
                        <a:rPr lang="pl-PL" sz="1600" b="0" strike="noStrike" spc="-1" dirty="0">
                          <a:solidFill>
                            <a:schemeClr val="accent1"/>
                          </a:solidFill>
                          <a:latin typeface="Calibri Light"/>
                        </a:rPr>
                        <a:t>Powszechnie stosowane środki ochrony</a:t>
                      </a:r>
                      <a:endParaRPr lang="pl-PL" sz="16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1"/>
                  </a:ext>
                </a:extLst>
              </a:tr>
              <a:tr h="334016">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1"/>
                          </a:solidFill>
                          <a:latin typeface="Calibri Light"/>
                        </a:rPr>
                        <a:t>Przegrody lub obudowy</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2"/>
                  </a:ext>
                </a:extLst>
              </a:tr>
              <a:tr h="334016">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1"/>
                          </a:solidFill>
                          <a:latin typeface="Calibri Light"/>
                        </a:rPr>
                        <a:t>Przeszkody</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rowSpan="2">
                  <a:txBody>
                    <a:bodyPr/>
                    <a:lstStyle/>
                    <a:p>
                      <a:pPr defTabSz="914400">
                        <a:lnSpc>
                          <a:spcPct val="100000"/>
                        </a:lnSpc>
                        <a:tabLst>
                          <a:tab pos="0" algn="l"/>
                        </a:tabLst>
                      </a:pPr>
                      <a:r>
                        <a:rPr lang="pl-PL" sz="1600" b="0" strike="noStrike" spc="-1">
                          <a:solidFill>
                            <a:schemeClr val="accent1"/>
                          </a:solidFill>
                          <a:latin typeface="Calibri Light"/>
                        </a:rPr>
                        <a:t>Środki ochrony stosowane tylko w instalacjach dostępnych dla osób wykwalifikowanych lub poinstruowanych, lub osób będących pod nadzorem wyżej wymienionych osób</a:t>
                      </a:r>
                      <a:endParaRPr lang="pl-PL" sz="16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3"/>
                  </a:ext>
                </a:extLst>
              </a:tr>
              <a:tr h="640198">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1"/>
                          </a:solidFill>
                          <a:latin typeface="Calibri Light"/>
                        </a:rPr>
                        <a:t>Umieszczenie poza zasięgiem ręki</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4"/>
                  </a:ext>
                </a:extLst>
              </a:tr>
              <a:tr h="835041">
                <a:tc rowSpan="6">
                  <a:txBody>
                    <a:bodyPr/>
                    <a:lstStyle/>
                    <a:p>
                      <a:pPr algn="ctr" defTabSz="914400">
                        <a:lnSpc>
                          <a:spcPct val="100000"/>
                        </a:lnSpc>
                        <a:tabLst>
                          <a:tab pos="0" algn="l"/>
                        </a:tabLst>
                      </a:pPr>
                      <a:r>
                        <a:rPr lang="pl-PL" sz="2400" b="1" strike="noStrike" spc="-1" dirty="0">
                          <a:solidFill>
                            <a:schemeClr val="accent6">
                              <a:lumMod val="50000"/>
                            </a:schemeClr>
                          </a:solidFill>
                          <a:latin typeface="Calibri Light"/>
                        </a:rPr>
                        <a:t>Ochrona przy uszkodzeniu </a:t>
                      </a:r>
                      <a:br>
                        <a:rPr sz="2000" dirty="0"/>
                      </a:br>
                      <a:br>
                        <a:rPr sz="2000" dirty="0"/>
                      </a:br>
                      <a:br>
                        <a:rPr sz="2000" dirty="0"/>
                      </a:br>
                      <a:endParaRPr lang="pl-PL" sz="24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00000"/>
                        </a:lnSpc>
                        <a:tabLst>
                          <a:tab pos="0" algn="l"/>
                        </a:tabLst>
                      </a:pPr>
                      <a:r>
                        <a:rPr lang="pl-PL" sz="1800" b="0" strike="noStrike" spc="-1" dirty="0">
                          <a:solidFill>
                            <a:schemeClr val="accent6">
                              <a:lumMod val="50000"/>
                            </a:schemeClr>
                          </a:solidFill>
                          <a:latin typeface="Calibri Light"/>
                        </a:rPr>
                        <a:t>Samoczynne wyłączenie zasilania</a:t>
                      </a:r>
                      <a:endParaRPr lang="pl-PL" sz="1800" b="0" strike="noStrike" spc="-1" dirty="0">
                        <a:solidFill>
                          <a:srgbClr val="000000"/>
                        </a:solidFill>
                        <a:latin typeface="Arial"/>
                      </a:endParaRPr>
                    </a:p>
                    <a:p>
                      <a:pPr defTabSz="914400">
                        <a:lnSpc>
                          <a:spcPct val="100000"/>
                        </a:lnSpc>
                        <a:tabLst>
                          <a:tab pos="0" algn="l"/>
                        </a:tabLst>
                      </a:pPr>
                      <a:r>
                        <a:rPr lang="pl-PL" sz="1800" b="0" strike="noStrike" spc="-1" dirty="0">
                          <a:solidFill>
                            <a:schemeClr val="accent6">
                              <a:lumMod val="50000"/>
                            </a:schemeClr>
                          </a:solidFill>
                          <a:latin typeface="Calibri Light"/>
                        </a:rPr>
                        <a:t>Ochronne połączenia wyrównawcze</a:t>
                      </a:r>
                      <a:endParaRPr lang="pl-PL" sz="18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rowSpan="3">
                  <a:txBody>
                    <a:bodyPr/>
                    <a:lstStyle/>
                    <a:p>
                      <a:pPr defTabSz="914400">
                        <a:lnSpc>
                          <a:spcPct val="100000"/>
                        </a:lnSpc>
                        <a:tabLst>
                          <a:tab pos="0" algn="l"/>
                        </a:tabLst>
                      </a:pPr>
                      <a:r>
                        <a:rPr lang="pl-PL" sz="1600" b="0" strike="noStrike" spc="-1">
                          <a:solidFill>
                            <a:schemeClr val="accent6">
                              <a:lumMod val="50000"/>
                            </a:schemeClr>
                          </a:solidFill>
                          <a:latin typeface="Calibri Light"/>
                        </a:rPr>
                        <a:t>Powszechnie stosowane środki ochrony</a:t>
                      </a:r>
                      <a:endParaRPr lang="pl-PL" sz="16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5"/>
                  </a:ext>
                </a:extLst>
              </a:tr>
              <a:tr h="584528">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6">
                              <a:lumMod val="50000"/>
                            </a:schemeClr>
                          </a:solidFill>
                          <a:latin typeface="Calibri Light"/>
                        </a:rPr>
                        <a:t>Izolacja podwójna lub izolacja wzmocniona</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6"/>
                  </a:ext>
                </a:extLst>
              </a:tr>
              <a:tr h="584528">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6">
                              <a:lumMod val="50000"/>
                            </a:schemeClr>
                          </a:solidFill>
                          <a:latin typeface="Calibri Light"/>
                        </a:rPr>
                        <a:t>Separacja elektryczna do zasilania jednego odbiornika</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7"/>
                  </a:ext>
                </a:extLst>
              </a:tr>
              <a:tr h="334016">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a:solidFill>
                            <a:schemeClr val="accent6">
                              <a:lumMod val="50000"/>
                            </a:schemeClr>
                          </a:solidFill>
                          <a:latin typeface="Calibri Light"/>
                        </a:rPr>
                        <a:t>Izolowanie stanowiska</a:t>
                      </a:r>
                      <a:endParaRPr lang="pl-PL" sz="1800" b="0" strike="noStrike" spc="-1">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rowSpan="3">
                  <a:txBody>
                    <a:bodyPr/>
                    <a:lstStyle/>
                    <a:p>
                      <a:pPr defTabSz="914400">
                        <a:lnSpc>
                          <a:spcPct val="100000"/>
                        </a:lnSpc>
                        <a:tabLst>
                          <a:tab pos="0" algn="l"/>
                        </a:tabLst>
                      </a:pPr>
                      <a:r>
                        <a:rPr lang="pl-PL" sz="1600" b="0" strike="noStrike" spc="-1" dirty="0">
                          <a:solidFill>
                            <a:schemeClr val="accent6">
                              <a:lumMod val="50000"/>
                            </a:schemeClr>
                          </a:solidFill>
                          <a:latin typeface="Calibri Light"/>
                        </a:rPr>
                        <a:t>Środki ochrony stosowane tylko wtedy, gdy instalacja jest pod nadzorem osób wykwalifikowanych lub poinstruowanych tak, że nieautoryzowane zmiany nie mogą być dokonywane</a:t>
                      </a:r>
                      <a:endParaRPr lang="pl-PL" sz="16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8"/>
                  </a:ext>
                </a:extLst>
              </a:tr>
              <a:tr h="584528">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dirty="0">
                          <a:solidFill>
                            <a:schemeClr val="accent6">
                              <a:lumMod val="50000"/>
                            </a:schemeClr>
                          </a:solidFill>
                          <a:latin typeface="Calibri Light"/>
                        </a:rPr>
                        <a:t>Nieuziemione połączenia wyrównawcze miejscowe</a:t>
                      </a:r>
                      <a:endParaRPr lang="pl-PL" sz="18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9"/>
                  </a:ext>
                </a:extLst>
              </a:tr>
              <a:tr h="693066">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defTabSz="914400">
                        <a:lnSpc>
                          <a:spcPct val="100000"/>
                        </a:lnSpc>
                        <a:tabLst>
                          <a:tab pos="0" algn="l"/>
                        </a:tabLst>
                      </a:pPr>
                      <a:r>
                        <a:rPr lang="pl-PL" sz="1800" b="0" strike="noStrike" spc="-1" dirty="0">
                          <a:solidFill>
                            <a:schemeClr val="accent6">
                              <a:lumMod val="50000"/>
                            </a:schemeClr>
                          </a:solidFill>
                          <a:latin typeface="Calibri Light"/>
                        </a:rPr>
                        <a:t>Separacja elektryczna do zasilania więcej niż jednego odbiornika</a:t>
                      </a:r>
                      <a:endParaRPr lang="pl-PL" sz="1800" b="0" strike="noStrike" spc="-1" dirty="0">
                        <a:solidFill>
                          <a:srgbClr val="000000"/>
                        </a:solidFill>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7440895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664AB2E-E6DA-8FF4-4155-210C22A9ACF4}"/>
              </a:ext>
            </a:extLst>
          </p:cNvPr>
          <p:cNvSpPr>
            <a:spLocks noGrp="1"/>
          </p:cNvSpPr>
          <p:nvPr>
            <p:ph type="sldNum" sz="quarter" idx="12"/>
          </p:nvPr>
        </p:nvSpPr>
        <p:spPr/>
        <p:txBody>
          <a:bodyPr/>
          <a:lstStyle/>
          <a:p>
            <a:fld id="{B13EF961-FCAC-4A9A-A9A0-C51400629BF4}" type="slidenum">
              <a:rPr lang="pl-PL" smtClean="0"/>
              <a:t>154</a:t>
            </a:fld>
            <a:endParaRPr lang="pl-PL"/>
          </a:p>
        </p:txBody>
      </p:sp>
      <p:sp>
        <p:nvSpPr>
          <p:cNvPr id="3" name="PlaceHolder 1">
            <a:extLst>
              <a:ext uri="{FF2B5EF4-FFF2-40B4-BE49-F238E27FC236}">
                <a16:creationId xmlns:a16="http://schemas.microsoft.com/office/drawing/2014/main" id="{DBB17339-B3DA-8588-A53A-CAFCA0A685C3}"/>
              </a:ext>
            </a:extLst>
          </p:cNvPr>
          <p:cNvSpPr txBox="1">
            <a:spLocks/>
          </p:cNvSpPr>
          <p:nvPr/>
        </p:nvSpPr>
        <p:spPr>
          <a:xfrm>
            <a:off x="241634" y="259210"/>
            <a:ext cx="11937600" cy="4817520"/>
          </a:xfrm>
          <a:prstGeom prst="rect">
            <a:avLst/>
          </a:prstGeom>
          <a:noFill/>
          <a:ln w="0">
            <a:noFill/>
          </a:ln>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1001"/>
              </a:spcBef>
              <a:buClr>
                <a:srgbClr val="000000"/>
              </a:buClr>
              <a:buFont typeface="Arial"/>
              <a:buChar char="•"/>
            </a:pPr>
            <a:r>
              <a:rPr lang="pl-PL" b="1" spc="-1" dirty="0">
                <a:solidFill>
                  <a:schemeClr val="dk1"/>
                </a:solidFill>
                <a:latin typeface="Calibri Light"/>
              </a:rPr>
              <a:t>Separacja podstawowa </a:t>
            </a:r>
            <a:r>
              <a:rPr lang="pl-PL" spc="-1" dirty="0">
                <a:solidFill>
                  <a:schemeClr val="dk1"/>
                </a:solidFill>
                <a:latin typeface="Calibri Light"/>
              </a:rPr>
              <a:t>– separacja pomiędzy obwodami lub pomiędzy obwodem a ziemią, uzyskana  za pomocą izolacji podstawowej,</a:t>
            </a:r>
            <a:endParaRPr lang="pl-PL" spc="-1" dirty="0">
              <a:solidFill>
                <a:schemeClr val="dk1"/>
              </a:solidFill>
              <a:latin typeface="Calibri"/>
            </a:endParaRPr>
          </a:p>
          <a:p>
            <a:pPr>
              <a:spcBef>
                <a:spcPts val="1001"/>
              </a:spcBef>
              <a:buClr>
                <a:srgbClr val="000000"/>
              </a:buClr>
              <a:buFont typeface="Arial"/>
              <a:buChar char="•"/>
            </a:pPr>
            <a:r>
              <a:rPr lang="pl-PL" b="1" spc="-1" dirty="0">
                <a:solidFill>
                  <a:schemeClr val="dk1"/>
                </a:solidFill>
                <a:latin typeface="Calibri Light"/>
              </a:rPr>
              <a:t>Separacja ochronna </a:t>
            </a:r>
            <a:r>
              <a:rPr lang="pl-PL" spc="-1" dirty="0">
                <a:solidFill>
                  <a:schemeClr val="dk1"/>
                </a:solidFill>
                <a:latin typeface="Calibri Light"/>
              </a:rPr>
              <a:t>– rozdzielenie jednego obwodu elektrycznego od innych w wyniku zastosowania izolacji podwójnej, lub izolacji podstawowej i ekranowania ochronnego, albo izolacji wzmocnionej,</a:t>
            </a:r>
            <a:endParaRPr lang="pl-PL" spc="-1" dirty="0">
              <a:solidFill>
                <a:schemeClr val="dk1"/>
              </a:solidFill>
              <a:latin typeface="Calibri"/>
            </a:endParaRPr>
          </a:p>
          <a:p>
            <a:pPr>
              <a:spcBef>
                <a:spcPts val="1001"/>
              </a:spcBef>
              <a:buClr>
                <a:srgbClr val="000000"/>
              </a:buClr>
              <a:buFont typeface="Arial"/>
              <a:buChar char="•"/>
            </a:pPr>
            <a:r>
              <a:rPr lang="pl-PL" b="1" spc="-1" dirty="0">
                <a:solidFill>
                  <a:schemeClr val="dk1"/>
                </a:solidFill>
                <a:latin typeface="Calibri Light"/>
              </a:rPr>
              <a:t>Separacja elektryczna</a:t>
            </a:r>
            <a:r>
              <a:rPr lang="pl-PL" spc="-1" dirty="0">
                <a:solidFill>
                  <a:schemeClr val="dk1"/>
                </a:solidFill>
                <a:latin typeface="Calibri Light"/>
              </a:rPr>
              <a:t> – środek ochrony, który izoluje niebezpieczny obwód czynny od wszystkich innych obwodów i części, od ziemi i uniemożliwia dotknięcie tego obwodu,</a:t>
            </a:r>
            <a:endParaRPr lang="pl-PL" spc="-1" dirty="0">
              <a:solidFill>
                <a:schemeClr val="dk1"/>
              </a:solidFill>
              <a:latin typeface="Calibri"/>
            </a:endParaRPr>
          </a:p>
          <a:p>
            <a:pPr>
              <a:spcBef>
                <a:spcPts val="1001"/>
              </a:spcBef>
              <a:buClr>
                <a:srgbClr val="000000"/>
              </a:buClr>
              <a:buFont typeface="Arial"/>
              <a:buChar char="•"/>
            </a:pPr>
            <a:r>
              <a:rPr lang="pl-PL" b="1" spc="-1" dirty="0">
                <a:solidFill>
                  <a:schemeClr val="dk1"/>
                </a:solidFill>
                <a:latin typeface="Calibri Light"/>
              </a:rPr>
              <a:t>Napięcie bardzo niskie (ELV) </a:t>
            </a:r>
            <a:r>
              <a:rPr lang="pl-PL" spc="-1" dirty="0">
                <a:solidFill>
                  <a:schemeClr val="dk1"/>
                </a:solidFill>
                <a:latin typeface="Calibri Light"/>
              </a:rPr>
              <a:t>– każde napięcie nieprzekraczające odpowiedniej granicy </a:t>
            </a:r>
            <a:r>
              <a:rPr lang="pl-PL" spc="-1" dirty="0" err="1">
                <a:solidFill>
                  <a:schemeClr val="dk1"/>
                </a:solidFill>
                <a:latin typeface="Calibri Light"/>
              </a:rPr>
              <a:t>tj</a:t>
            </a:r>
            <a:r>
              <a:rPr lang="pl-PL" spc="-1" dirty="0">
                <a:solidFill>
                  <a:schemeClr val="dk1"/>
                </a:solidFill>
                <a:latin typeface="Calibri Light"/>
              </a:rPr>
              <a:t> </a:t>
            </a:r>
            <a:r>
              <a:rPr lang="pl-PL" b="1" u="sng" spc="-1" dirty="0">
                <a:solidFill>
                  <a:schemeClr val="dk1"/>
                </a:solidFill>
                <a:latin typeface="Calibri Light"/>
              </a:rPr>
              <a:t>50 V a.c. lub 120 V </a:t>
            </a:r>
            <a:r>
              <a:rPr lang="pl-PL" b="1" u="sng" spc="-1" dirty="0" err="1">
                <a:solidFill>
                  <a:schemeClr val="dk1"/>
                </a:solidFill>
                <a:latin typeface="Calibri Light"/>
              </a:rPr>
              <a:t>d.c</a:t>
            </a:r>
            <a:r>
              <a:rPr lang="pl-PL" spc="-1" dirty="0">
                <a:solidFill>
                  <a:schemeClr val="dk1"/>
                </a:solidFill>
                <a:latin typeface="Calibri Light"/>
              </a:rPr>
              <a:t>. (ELV jest akronimem terminu „extra-</a:t>
            </a:r>
            <a:r>
              <a:rPr lang="pl-PL" spc="-1" dirty="0" err="1">
                <a:solidFill>
                  <a:schemeClr val="dk1"/>
                </a:solidFill>
                <a:latin typeface="Calibri Light"/>
              </a:rPr>
              <a:t>low</a:t>
            </a:r>
            <a:r>
              <a:rPr lang="pl-PL" spc="-1" dirty="0">
                <a:solidFill>
                  <a:schemeClr val="dk1"/>
                </a:solidFill>
                <a:latin typeface="Calibri Light"/>
              </a:rPr>
              <a:t>-</a:t>
            </a:r>
            <a:r>
              <a:rPr lang="pl-PL" spc="-1" dirty="0" err="1">
                <a:solidFill>
                  <a:schemeClr val="dk1"/>
                </a:solidFill>
                <a:latin typeface="Calibri Light"/>
              </a:rPr>
              <a:t>voltage</a:t>
            </a:r>
            <a:r>
              <a:rPr lang="pl-PL" spc="-1" dirty="0">
                <a:solidFill>
                  <a:schemeClr val="dk1"/>
                </a:solidFill>
                <a:latin typeface="Calibri Light"/>
              </a:rPr>
              <a:t>”),</a:t>
            </a:r>
            <a:endParaRPr lang="pl-PL" spc="-1" dirty="0">
              <a:solidFill>
                <a:schemeClr val="dk1"/>
              </a:solidFill>
              <a:latin typeface="Calibri"/>
            </a:endParaRPr>
          </a:p>
        </p:txBody>
      </p:sp>
      <p:sp>
        <p:nvSpPr>
          <p:cNvPr id="4" name="pole tekstowe 3">
            <a:extLst>
              <a:ext uri="{FF2B5EF4-FFF2-40B4-BE49-F238E27FC236}">
                <a16:creationId xmlns:a16="http://schemas.microsoft.com/office/drawing/2014/main" id="{D3370550-7BA1-A490-7BF3-5131EFF656E9}"/>
              </a:ext>
            </a:extLst>
          </p:cNvPr>
          <p:cNvSpPr/>
          <p:nvPr/>
        </p:nvSpPr>
        <p:spPr>
          <a:xfrm>
            <a:off x="2008011" y="5169430"/>
            <a:ext cx="914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pl-PL" sz="2400" b="0" strike="noStrike" spc="-1" dirty="0">
                <a:solidFill>
                  <a:schemeClr val="dk1"/>
                </a:solidFill>
                <a:latin typeface="Calibri Light"/>
              </a:rPr>
              <a:t>(SELV, PELV)  w normie PN-IEC 60363-4-41 uznawane za środek zapewniający równoczesną ochronę przed </a:t>
            </a:r>
            <a:r>
              <a:rPr lang="pl-PL" sz="2400" b="1" strike="noStrike" spc="-1" dirty="0">
                <a:solidFill>
                  <a:schemeClr val="dk1"/>
                </a:solidFill>
                <a:latin typeface="Calibri Light"/>
              </a:rPr>
              <a:t>dotykiem bezpośrednim i pośrednim </a:t>
            </a:r>
            <a:r>
              <a:rPr lang="pl-PL" sz="2400" b="0" strike="noStrike" spc="-1" dirty="0">
                <a:solidFill>
                  <a:schemeClr val="dk1"/>
                </a:solidFill>
                <a:latin typeface="Calibri Light"/>
              </a:rPr>
              <a:t>(ochronę podstawową i ochronę przy uszkodzeniu). </a:t>
            </a:r>
            <a:endParaRPr lang="pl-PL" sz="2400" b="0" strike="noStrike" spc="-1" dirty="0">
              <a:solidFill>
                <a:srgbClr val="000000"/>
              </a:solidFill>
              <a:latin typeface="Arial"/>
            </a:endParaRPr>
          </a:p>
        </p:txBody>
      </p:sp>
    </p:spTree>
    <p:extLst>
      <p:ext uri="{BB962C8B-B14F-4D97-AF65-F5344CB8AC3E}">
        <p14:creationId xmlns:p14="http://schemas.microsoft.com/office/powerpoint/2010/main" val="2497037"/>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D649013-9557-C0CD-0BDB-AB99580DD2E0}"/>
              </a:ext>
            </a:extLst>
          </p:cNvPr>
          <p:cNvSpPr>
            <a:spLocks noGrp="1"/>
          </p:cNvSpPr>
          <p:nvPr>
            <p:ph type="sldNum" sz="quarter" idx="12"/>
          </p:nvPr>
        </p:nvSpPr>
        <p:spPr/>
        <p:txBody>
          <a:bodyPr/>
          <a:lstStyle/>
          <a:p>
            <a:fld id="{B13EF961-FCAC-4A9A-A9A0-C51400629BF4}" type="slidenum">
              <a:rPr lang="pl-PL" smtClean="0"/>
              <a:t>155</a:t>
            </a:fld>
            <a:endParaRPr lang="pl-PL"/>
          </a:p>
        </p:txBody>
      </p:sp>
      <p:sp>
        <p:nvSpPr>
          <p:cNvPr id="5" name="PlaceHolder 1">
            <a:extLst>
              <a:ext uri="{FF2B5EF4-FFF2-40B4-BE49-F238E27FC236}">
                <a16:creationId xmlns:a16="http://schemas.microsoft.com/office/drawing/2014/main" id="{43B425BB-AB76-8539-2EA2-4ACF31E8F873}"/>
              </a:ext>
            </a:extLst>
          </p:cNvPr>
          <p:cNvSpPr txBox="1">
            <a:spLocks/>
          </p:cNvSpPr>
          <p:nvPr/>
        </p:nvSpPr>
        <p:spPr>
          <a:xfrm>
            <a:off x="402645" y="728100"/>
            <a:ext cx="10777680" cy="5401800"/>
          </a:xfrm>
          <a:prstGeom prst="rect">
            <a:avLst/>
          </a:prstGeom>
          <a:noFill/>
          <a:ln w="0">
            <a:noFill/>
          </a:ln>
        </p:spPr>
        <p:txBody>
          <a:bodyPr lIns="91440" tIns="45720" rIns="91440" bIns="45720" anchor="t">
            <a:normAutofit fontScale="9355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spcBef>
                <a:spcPts val="1001"/>
              </a:spcBef>
              <a:buFont typeface="Arial" panose="020B0604020202020204" pitchFamily="34" charset="0"/>
              <a:buNone/>
              <a:tabLst>
                <a:tab pos="0" algn="l"/>
              </a:tabLst>
            </a:pPr>
            <a:r>
              <a:rPr lang="pl-PL" b="1" spc="-1" dirty="0">
                <a:solidFill>
                  <a:schemeClr val="dk1"/>
                </a:solidFill>
                <a:latin typeface="Calibri Light"/>
              </a:rPr>
              <a:t>URZĄDZENIA, INSTALACJE i SIECI ELEKTROENERGETYCZNE</a:t>
            </a:r>
            <a:endParaRPr lang="pl-PL" spc="-1" dirty="0">
              <a:solidFill>
                <a:schemeClr val="dk1"/>
              </a:solidFill>
              <a:latin typeface="Calibri"/>
            </a:endParaRPr>
          </a:p>
          <a:p>
            <a:pPr indent="0">
              <a:spcBef>
                <a:spcPts val="1001"/>
              </a:spcBef>
              <a:buFont typeface="Arial" panose="020B0604020202020204" pitchFamily="34" charset="0"/>
              <a:buNone/>
              <a:tabLst>
                <a:tab pos="0" algn="l"/>
              </a:tabLst>
            </a:pPr>
            <a:endParaRPr lang="pl-PL" sz="2100" spc="-1" dirty="0">
              <a:solidFill>
                <a:schemeClr val="dk1"/>
              </a:solidFill>
              <a:latin typeface="Calibri"/>
            </a:endParaRPr>
          </a:p>
          <a:p>
            <a:pPr>
              <a:spcBef>
                <a:spcPts val="1001"/>
              </a:spcBef>
              <a:buClr>
                <a:srgbClr val="000000"/>
              </a:buClr>
              <a:buFont typeface="Arial"/>
              <a:buChar char="•"/>
              <a:tabLst>
                <a:tab pos="0" algn="l"/>
              </a:tabLst>
            </a:pPr>
            <a:r>
              <a:rPr lang="pl-PL" b="1" spc="-1" dirty="0">
                <a:solidFill>
                  <a:schemeClr val="dk1"/>
                </a:solidFill>
                <a:latin typeface="Calibri Light"/>
              </a:rPr>
              <a:t>Urządzenia elektroenergetyczne </a:t>
            </a:r>
            <a:r>
              <a:rPr lang="pl-PL" spc="-1" dirty="0">
                <a:solidFill>
                  <a:schemeClr val="dk1"/>
                </a:solidFill>
                <a:latin typeface="Calibri Light"/>
              </a:rPr>
              <a:t>to wszystkie urządzenia przeznaczone do wytwarzania,</a:t>
            </a:r>
            <a:r>
              <a:rPr lang="pl-PL" b="1" spc="-1" dirty="0">
                <a:solidFill>
                  <a:schemeClr val="dk1"/>
                </a:solidFill>
                <a:latin typeface="Calibri Light"/>
              </a:rPr>
              <a:t> </a:t>
            </a:r>
            <a:r>
              <a:rPr lang="pl-PL" spc="-1" dirty="0">
                <a:solidFill>
                  <a:schemeClr val="dk1"/>
                </a:solidFill>
                <a:latin typeface="Calibri Light"/>
              </a:rPr>
              <a:t>przetwarzania, przesyłania, rozdziału i użytkowania energii elektrycznej. Należą do nich maszyny, transformatory i aparaty elektryczne a także aparatura sterująca, zabezpieczenia i odbiorniki.</a:t>
            </a:r>
            <a:endParaRPr lang="pl-PL" spc="-1" dirty="0">
              <a:solidFill>
                <a:schemeClr val="dk1"/>
              </a:solidFill>
              <a:latin typeface="Calibri"/>
            </a:endParaRPr>
          </a:p>
          <a:p>
            <a:pPr>
              <a:spcBef>
                <a:spcPts val="1001"/>
              </a:spcBef>
              <a:buClr>
                <a:srgbClr val="000000"/>
              </a:buClr>
              <a:buFont typeface="Arial"/>
              <a:buChar char="•"/>
              <a:tabLst>
                <a:tab pos="0" algn="l"/>
              </a:tabLst>
            </a:pPr>
            <a:r>
              <a:rPr lang="pl-PL" b="1" spc="-1" dirty="0">
                <a:solidFill>
                  <a:schemeClr val="dk1"/>
                </a:solidFill>
                <a:latin typeface="Calibri Light"/>
              </a:rPr>
              <a:t>Instalacja elektryczna </a:t>
            </a:r>
            <a:r>
              <a:rPr lang="pl-PL" spc="-1" dirty="0">
                <a:solidFill>
                  <a:schemeClr val="dk1"/>
                </a:solidFill>
                <a:latin typeface="Calibri Light"/>
              </a:rPr>
              <a:t>to zespół odpowiednio połączonych kabli i przewodów wraz ze osprzętem i</a:t>
            </a:r>
            <a:r>
              <a:rPr lang="pl-PL" b="1" spc="-1" dirty="0">
                <a:solidFill>
                  <a:schemeClr val="dk1"/>
                </a:solidFill>
                <a:latin typeface="Calibri Light"/>
              </a:rPr>
              <a:t> </a:t>
            </a:r>
            <a:r>
              <a:rPr lang="pl-PL" spc="-1" dirty="0">
                <a:solidFill>
                  <a:schemeClr val="dk1"/>
                </a:solidFill>
                <a:latin typeface="Calibri Light"/>
              </a:rPr>
              <a:t>sprzętem elektroinstalacyjnym, a także aparatami przeznaczonymi do </a:t>
            </a:r>
            <a:r>
              <a:rPr lang="pl-PL" spc="-1" dirty="0" err="1">
                <a:solidFill>
                  <a:schemeClr val="dk1"/>
                </a:solidFill>
                <a:latin typeface="Calibri Light"/>
              </a:rPr>
              <a:t>przesyłu</a:t>
            </a:r>
            <a:r>
              <a:rPr lang="pl-PL" spc="-1" dirty="0">
                <a:solidFill>
                  <a:schemeClr val="dk1"/>
                </a:solidFill>
                <a:latin typeface="Calibri Light"/>
              </a:rPr>
              <a:t>, rozdziału, zabezpieczenia i zasilania odbiorników energii elektrycznej.</a:t>
            </a:r>
            <a:endParaRPr lang="pl-PL" spc="-1" dirty="0">
              <a:solidFill>
                <a:schemeClr val="dk1"/>
              </a:solidFill>
              <a:latin typeface="Calibri"/>
            </a:endParaRPr>
          </a:p>
          <a:p>
            <a:pPr>
              <a:spcBef>
                <a:spcPts val="1001"/>
              </a:spcBef>
              <a:buClr>
                <a:srgbClr val="000000"/>
              </a:buClr>
              <a:buFont typeface="Arial"/>
              <a:buChar char="•"/>
              <a:tabLst>
                <a:tab pos="0" algn="l"/>
              </a:tabLst>
            </a:pPr>
            <a:r>
              <a:rPr lang="pl-PL" b="1" spc="-1" dirty="0">
                <a:solidFill>
                  <a:schemeClr val="dk1"/>
                </a:solidFill>
                <a:latin typeface="Calibri Light"/>
              </a:rPr>
              <a:t>Sieć elektroenergetyczna </a:t>
            </a:r>
            <a:r>
              <a:rPr lang="pl-PL" spc="-1" dirty="0">
                <a:solidFill>
                  <a:schemeClr val="dk1"/>
                </a:solidFill>
                <a:latin typeface="Calibri Light"/>
              </a:rPr>
              <a:t>to zespół urządzeń i przewodów elektrycznych pod względem</a:t>
            </a:r>
            <a:r>
              <a:rPr lang="pl-PL" b="1" spc="-1" dirty="0">
                <a:solidFill>
                  <a:schemeClr val="dk1"/>
                </a:solidFill>
                <a:latin typeface="Calibri Light"/>
              </a:rPr>
              <a:t> </a:t>
            </a:r>
            <a:r>
              <a:rPr lang="pl-PL" spc="-1" dirty="0">
                <a:solidFill>
                  <a:schemeClr val="dk1"/>
                </a:solidFill>
                <a:latin typeface="Calibri Light"/>
              </a:rPr>
              <a:t>funkcjonalnym połączonych elektrycznie, przeznaczonych do przesyłania, przetwarzania i rozdzielania na określonym obszarze wytworzonej w elektrowniach energii elektrycznej oraz do zasilania odbiorników tej energii.</a:t>
            </a:r>
            <a:endParaRPr lang="pl-PL" spc="-1" dirty="0">
              <a:solidFill>
                <a:schemeClr val="dk1"/>
              </a:solidFill>
              <a:latin typeface="Calibri"/>
            </a:endParaRPr>
          </a:p>
          <a:p>
            <a:pPr indent="0">
              <a:spcBef>
                <a:spcPts val="1001"/>
              </a:spcBef>
              <a:buFont typeface="Arial" panose="020B0604020202020204" pitchFamily="34" charset="0"/>
              <a:buNone/>
              <a:tabLst>
                <a:tab pos="0" algn="l"/>
              </a:tabLst>
            </a:pPr>
            <a:endParaRPr lang="pl-PL" spc="-1" dirty="0">
              <a:solidFill>
                <a:schemeClr val="dk1"/>
              </a:solidFill>
              <a:latin typeface="Calibri"/>
            </a:endParaRPr>
          </a:p>
          <a:p>
            <a:pPr indent="0">
              <a:spcBef>
                <a:spcPts val="1001"/>
              </a:spcBef>
              <a:buFont typeface="Arial" panose="020B0604020202020204" pitchFamily="34" charset="0"/>
              <a:buNone/>
              <a:tabLst>
                <a:tab pos="0" algn="l"/>
              </a:tabLst>
            </a:pPr>
            <a:endParaRPr lang="pl-PL" spc="-1" dirty="0">
              <a:solidFill>
                <a:schemeClr val="dk1"/>
              </a:solidFill>
              <a:latin typeface="Calibri"/>
            </a:endParaRPr>
          </a:p>
        </p:txBody>
      </p:sp>
    </p:spTree>
    <p:extLst>
      <p:ext uri="{BB962C8B-B14F-4D97-AF65-F5344CB8AC3E}">
        <p14:creationId xmlns:p14="http://schemas.microsoft.com/office/powerpoint/2010/main" val="144545455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27090BF4-7F8D-0A97-4481-EEF1CF4BFA63}"/>
              </a:ext>
            </a:extLst>
          </p:cNvPr>
          <p:cNvSpPr txBox="1"/>
          <p:nvPr/>
        </p:nvSpPr>
        <p:spPr>
          <a:xfrm>
            <a:off x="-3717" y="239079"/>
            <a:ext cx="9905999" cy="461665"/>
          </a:xfrm>
          <a:prstGeom prst="rect">
            <a:avLst/>
          </a:prstGeom>
          <a:noFill/>
        </p:spPr>
        <p:txBody>
          <a:bodyPr wrap="square">
            <a:spAutoFit/>
          </a:bodyPr>
          <a:lstStyle/>
          <a:p>
            <a:pPr lvl="1" algn="just">
              <a:spcBef>
                <a:spcPts val="1200"/>
              </a:spcBef>
              <a:spcAft>
                <a:spcPts val="800"/>
              </a:spcAft>
            </a:pPr>
            <a:r>
              <a:rPr lang="pl-PL" sz="2400" b="1" u="sng" dirty="0">
                <a:effectLst/>
                <a:latin typeface="Calibri" panose="020F0502020204030204" pitchFamily="34" charset="0"/>
                <a:ea typeface="Calibri" panose="020F0502020204030204" pitchFamily="34" charset="0"/>
              </a:rPr>
              <a:t>Systemy przeciwoblodzeniowe – przewody grzejne.</a:t>
            </a:r>
          </a:p>
        </p:txBody>
      </p:sp>
      <p:pic>
        <p:nvPicPr>
          <p:cNvPr id="4" name="Obraz 3" descr="Obraz zawierający na wolnym powietrzu, drzewo, śnieg, zima&#10;&#10;Opis wygenerowany automatycznie">
            <a:extLst>
              <a:ext uri="{FF2B5EF4-FFF2-40B4-BE49-F238E27FC236}">
                <a16:creationId xmlns:a16="http://schemas.microsoft.com/office/drawing/2014/main" id="{DFFE8B30-4B3B-9DFA-946A-29444B0C1B77}"/>
              </a:ext>
            </a:extLst>
          </p:cNvPr>
          <p:cNvPicPr>
            <a:picLocks noChangeAspect="1"/>
          </p:cNvPicPr>
          <p:nvPr/>
        </p:nvPicPr>
        <p:blipFill>
          <a:blip r:embed="rId2"/>
          <a:stretch>
            <a:fillRect/>
          </a:stretch>
        </p:blipFill>
        <p:spPr>
          <a:xfrm>
            <a:off x="1288569" y="1029482"/>
            <a:ext cx="3640269" cy="4934006"/>
          </a:xfrm>
          <a:prstGeom prst="rect">
            <a:avLst/>
          </a:prstGeom>
        </p:spPr>
      </p:pic>
      <p:pic>
        <p:nvPicPr>
          <p:cNvPr id="5" name="Obraz 4" descr="Obraz zawierający na wolnym powietrzu, niebo, śnieg, zima&#10;&#10;Opis wygenerowany automatycznie">
            <a:extLst>
              <a:ext uri="{FF2B5EF4-FFF2-40B4-BE49-F238E27FC236}">
                <a16:creationId xmlns:a16="http://schemas.microsoft.com/office/drawing/2014/main" id="{5AAF7261-D813-8344-0DC6-71081D56CF74}"/>
              </a:ext>
            </a:extLst>
          </p:cNvPr>
          <p:cNvPicPr>
            <a:picLocks noChangeAspect="1"/>
          </p:cNvPicPr>
          <p:nvPr/>
        </p:nvPicPr>
        <p:blipFill>
          <a:blip r:embed="rId3"/>
          <a:stretch>
            <a:fillRect/>
          </a:stretch>
        </p:blipFill>
        <p:spPr>
          <a:xfrm>
            <a:off x="5098745" y="1025354"/>
            <a:ext cx="4328837" cy="4934005"/>
          </a:xfrm>
          <a:prstGeom prst="rect">
            <a:avLst/>
          </a:prstGeom>
        </p:spPr>
      </p:pic>
      <p:sp>
        <p:nvSpPr>
          <p:cNvPr id="7" name="pole tekstowe 6">
            <a:extLst>
              <a:ext uri="{FF2B5EF4-FFF2-40B4-BE49-F238E27FC236}">
                <a16:creationId xmlns:a16="http://schemas.microsoft.com/office/drawing/2014/main" id="{6BB0B02D-EA11-9EF1-5225-ED5040FAE7EF}"/>
              </a:ext>
            </a:extLst>
          </p:cNvPr>
          <p:cNvSpPr txBox="1"/>
          <p:nvPr/>
        </p:nvSpPr>
        <p:spPr>
          <a:xfrm>
            <a:off x="7688580" y="6406183"/>
            <a:ext cx="3002280" cy="265457"/>
          </a:xfrm>
          <a:prstGeom prst="rect">
            <a:avLst/>
          </a:prstGeom>
          <a:noFill/>
        </p:spPr>
        <p:txBody>
          <a:bodyPr wrap="square">
            <a:spAutoFit/>
          </a:bodyPr>
          <a:lstStyle/>
          <a:p>
            <a:pPr algn="r">
              <a:lnSpc>
                <a:spcPct val="107000"/>
              </a:lnSpc>
              <a:spcAft>
                <a:spcPts val="800"/>
              </a:spcAft>
            </a:pPr>
            <a:r>
              <a:rPr lang="pl-PL" sz="1050" i="1" kern="100" dirty="0">
                <a:effectLst/>
                <a:latin typeface="Calibri" panose="020F0502020204030204" pitchFamily="34" charset="0"/>
                <a:ea typeface="Calibri" panose="020F0502020204030204" pitchFamily="34" charset="0"/>
                <a:cs typeface="Times New Roman" panose="02020603050405020304" pitchFamily="18" charset="0"/>
              </a:rPr>
              <a:t>https://www.danfoss.com/pl-pl/  </a:t>
            </a:r>
            <a:endParaRPr lang="pl-PL"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633B565B-0991-BA14-48A2-7E29F29EC724}"/>
              </a:ext>
            </a:extLst>
          </p:cNvPr>
          <p:cNvSpPr>
            <a:spLocks noGrp="1"/>
          </p:cNvSpPr>
          <p:nvPr>
            <p:ph type="sldNum" sz="quarter" idx="12"/>
          </p:nvPr>
        </p:nvSpPr>
        <p:spPr/>
        <p:txBody>
          <a:bodyPr/>
          <a:lstStyle/>
          <a:p>
            <a:fld id="{B13EF961-FCAC-4A9A-A9A0-C51400629BF4}" type="slidenum">
              <a:rPr lang="pl-PL" smtClean="0"/>
              <a:t>156</a:t>
            </a:fld>
            <a:endParaRPr lang="pl-PL"/>
          </a:p>
        </p:txBody>
      </p:sp>
      <p:sp>
        <p:nvSpPr>
          <p:cNvPr id="8" name="pole tekstowe 7">
            <a:extLst>
              <a:ext uri="{FF2B5EF4-FFF2-40B4-BE49-F238E27FC236}">
                <a16:creationId xmlns:a16="http://schemas.microsoft.com/office/drawing/2014/main" id="{ADEA0605-C508-9446-423A-A1800351B36C}"/>
              </a:ext>
            </a:extLst>
          </p:cNvPr>
          <p:cNvSpPr txBox="1"/>
          <p:nvPr/>
        </p:nvSpPr>
        <p:spPr>
          <a:xfrm>
            <a:off x="1501140" y="6036851"/>
            <a:ext cx="6126480" cy="369332"/>
          </a:xfrm>
          <a:prstGeom prst="rect">
            <a:avLst/>
          </a:prstGeom>
          <a:noFill/>
        </p:spPr>
        <p:txBody>
          <a:bodyPr wrap="square">
            <a:spAutoFit/>
          </a:bodyPr>
          <a:lstStyle/>
          <a:p>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Ogrzewanie rur i rurociągów oraz instalacji specjalnych. </a:t>
            </a:r>
            <a:endParaRPr lang="pl-PL" dirty="0"/>
          </a:p>
        </p:txBody>
      </p:sp>
    </p:spTree>
    <p:extLst>
      <p:ext uri="{BB962C8B-B14F-4D97-AF65-F5344CB8AC3E}">
        <p14:creationId xmlns:p14="http://schemas.microsoft.com/office/powerpoint/2010/main" val="308652185"/>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68E61290-DD62-DE47-CF37-C5E1D79CA4CA}"/>
              </a:ext>
            </a:extLst>
          </p:cNvPr>
          <p:cNvSpPr txBox="1"/>
          <p:nvPr/>
        </p:nvSpPr>
        <p:spPr>
          <a:xfrm>
            <a:off x="616663" y="1226552"/>
            <a:ext cx="4986453" cy="865173"/>
          </a:xfrm>
          <a:prstGeom prst="rect">
            <a:avLst/>
          </a:prstGeom>
          <a:noFill/>
        </p:spPr>
        <p:txBody>
          <a:bodyPr wrap="square">
            <a:spAutoFit/>
          </a:bodyPr>
          <a:lstStyle/>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Ogrzewanie rury wodnej za pomocą kabla grzejnego. </a:t>
            </a:r>
          </a:p>
        </p:txBody>
      </p:sp>
      <p:pic>
        <p:nvPicPr>
          <p:cNvPr id="4" name="Obraz 3" descr="Obraz zawierający ziemia, na wolnym powietrzu, beton, ściana&#10;&#10;Opis wygenerowany automatycznie">
            <a:extLst>
              <a:ext uri="{FF2B5EF4-FFF2-40B4-BE49-F238E27FC236}">
                <a16:creationId xmlns:a16="http://schemas.microsoft.com/office/drawing/2014/main" id="{39992BFA-91C1-5F2E-CEAC-7B40F661C85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6103660" y="769660"/>
            <a:ext cx="6957907" cy="5218773"/>
          </a:xfrm>
          <a:prstGeom prst="rect">
            <a:avLst/>
          </a:prstGeom>
          <a:noFill/>
          <a:ln>
            <a:noFill/>
          </a:ln>
        </p:spPr>
      </p:pic>
      <p:sp>
        <p:nvSpPr>
          <p:cNvPr id="2" name="Symbol zastępczy numeru slajdu 1">
            <a:extLst>
              <a:ext uri="{FF2B5EF4-FFF2-40B4-BE49-F238E27FC236}">
                <a16:creationId xmlns:a16="http://schemas.microsoft.com/office/drawing/2014/main" id="{1AF135DB-F67C-1C07-9AC6-0FFE3A512600}"/>
              </a:ext>
            </a:extLst>
          </p:cNvPr>
          <p:cNvSpPr>
            <a:spLocks noGrp="1"/>
          </p:cNvSpPr>
          <p:nvPr>
            <p:ph type="sldNum" sz="quarter" idx="12"/>
          </p:nvPr>
        </p:nvSpPr>
        <p:spPr/>
        <p:txBody>
          <a:bodyPr/>
          <a:lstStyle/>
          <a:p>
            <a:fld id="{B13EF961-FCAC-4A9A-A9A0-C51400629BF4}" type="slidenum">
              <a:rPr lang="pl-PL" smtClean="0"/>
              <a:t>157</a:t>
            </a:fld>
            <a:endParaRPr lang="pl-PL"/>
          </a:p>
        </p:txBody>
      </p:sp>
      <p:sp>
        <p:nvSpPr>
          <p:cNvPr id="6" name="pole tekstowe 5">
            <a:extLst>
              <a:ext uri="{FF2B5EF4-FFF2-40B4-BE49-F238E27FC236}">
                <a16:creationId xmlns:a16="http://schemas.microsoft.com/office/drawing/2014/main" id="{1AD4AA1B-315B-71A7-0FC5-72AF6416F54E}"/>
              </a:ext>
            </a:extLst>
          </p:cNvPr>
          <p:cNvSpPr txBox="1"/>
          <p:nvPr/>
        </p:nvSpPr>
        <p:spPr>
          <a:xfrm>
            <a:off x="4505325" y="6502336"/>
            <a:ext cx="2590800" cy="265457"/>
          </a:xfrm>
          <a:prstGeom prst="rect">
            <a:avLst/>
          </a:prstGeom>
          <a:noFill/>
        </p:spPr>
        <p:txBody>
          <a:bodyPr wrap="square">
            <a:spAutoFit/>
          </a:bodyPr>
          <a:lstStyle/>
          <a:p>
            <a:pPr algn="just">
              <a:lnSpc>
                <a:spcPct val="107000"/>
              </a:lnSpc>
              <a:spcAft>
                <a:spcPts val="800"/>
              </a:spcAft>
            </a:pPr>
            <a:r>
              <a:rPr lang="pl-PL" sz="1100" i="1" kern="100" dirty="0">
                <a:effectLst/>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570176"/>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28FE5B5-5F23-EB48-E772-751125A8987D}"/>
              </a:ext>
            </a:extLst>
          </p:cNvPr>
          <p:cNvSpPr>
            <a:spLocks noGrp="1"/>
          </p:cNvSpPr>
          <p:nvPr>
            <p:ph type="sldNum" sz="quarter" idx="12"/>
          </p:nvPr>
        </p:nvSpPr>
        <p:spPr/>
        <p:txBody>
          <a:bodyPr/>
          <a:lstStyle/>
          <a:p>
            <a:fld id="{B13EF961-FCAC-4A9A-A9A0-C51400629BF4}" type="slidenum">
              <a:rPr lang="pl-PL" smtClean="0"/>
              <a:t>158</a:t>
            </a:fld>
            <a:endParaRPr lang="pl-PL"/>
          </a:p>
        </p:txBody>
      </p:sp>
      <p:sp>
        <p:nvSpPr>
          <p:cNvPr id="4" name="pole tekstowe 3">
            <a:extLst>
              <a:ext uri="{FF2B5EF4-FFF2-40B4-BE49-F238E27FC236}">
                <a16:creationId xmlns:a16="http://schemas.microsoft.com/office/drawing/2014/main" id="{D137B3FE-3707-BF6B-563C-0F11FEA09A4F}"/>
              </a:ext>
            </a:extLst>
          </p:cNvPr>
          <p:cNvSpPr txBox="1"/>
          <p:nvPr/>
        </p:nvSpPr>
        <p:spPr>
          <a:xfrm>
            <a:off x="4142232" y="6356350"/>
            <a:ext cx="7436160" cy="400110"/>
          </a:xfrm>
          <a:prstGeom prst="rect">
            <a:avLst/>
          </a:prstGeom>
          <a:noFill/>
        </p:spPr>
        <p:txBody>
          <a:bodyPr wrap="square">
            <a:spAutoFit/>
          </a:bodyPr>
          <a:lstStyle/>
          <a:p>
            <a:r>
              <a:rPr lang="pl-PL" sz="1000" dirty="0"/>
              <a:t>https://www.fachowyelektryk.pl/technologie/instalacje-elektryczne/844-instalacja-elektryczna-w-budownictwie-betonowym.html https://www.instagram.com/sarfaraz_electrician_07</a:t>
            </a:r>
          </a:p>
        </p:txBody>
      </p:sp>
      <p:sp>
        <p:nvSpPr>
          <p:cNvPr id="6" name="pole tekstowe 5">
            <a:extLst>
              <a:ext uri="{FF2B5EF4-FFF2-40B4-BE49-F238E27FC236}">
                <a16:creationId xmlns:a16="http://schemas.microsoft.com/office/drawing/2014/main" id="{B980C9A8-A747-595E-4872-F5E88AFB2684}"/>
              </a:ext>
            </a:extLst>
          </p:cNvPr>
          <p:cNvSpPr txBox="1"/>
          <p:nvPr/>
        </p:nvSpPr>
        <p:spPr>
          <a:xfrm>
            <a:off x="855784" y="310379"/>
            <a:ext cx="6348046" cy="400110"/>
          </a:xfrm>
          <a:prstGeom prst="rect">
            <a:avLst/>
          </a:prstGeom>
          <a:noFill/>
        </p:spPr>
        <p:txBody>
          <a:bodyPr wrap="square">
            <a:spAutoFit/>
          </a:bodyPr>
          <a:lstStyle/>
          <a:p>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Instalacja </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elektryczna</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montowana w stropie betonowym</a:t>
            </a:r>
            <a:endParaRPr lang="pl-PL" dirty="0"/>
          </a:p>
        </p:txBody>
      </p:sp>
      <p:pic>
        <p:nvPicPr>
          <p:cNvPr id="8" name="Obraz 7">
            <a:extLst>
              <a:ext uri="{FF2B5EF4-FFF2-40B4-BE49-F238E27FC236}">
                <a16:creationId xmlns:a16="http://schemas.microsoft.com/office/drawing/2014/main" id="{BAB50D2A-FCC7-A9C7-86AB-3BF46D06BBF8}"/>
              </a:ext>
            </a:extLst>
          </p:cNvPr>
          <p:cNvPicPr>
            <a:picLocks noChangeAspect="1"/>
          </p:cNvPicPr>
          <p:nvPr/>
        </p:nvPicPr>
        <p:blipFill>
          <a:blip r:embed="rId2"/>
          <a:stretch>
            <a:fillRect/>
          </a:stretch>
        </p:blipFill>
        <p:spPr>
          <a:xfrm>
            <a:off x="227768" y="829474"/>
            <a:ext cx="3802039" cy="3171550"/>
          </a:xfrm>
          <a:prstGeom prst="rect">
            <a:avLst/>
          </a:prstGeom>
        </p:spPr>
      </p:pic>
      <p:pic>
        <p:nvPicPr>
          <p:cNvPr id="10" name="Obraz 9">
            <a:extLst>
              <a:ext uri="{FF2B5EF4-FFF2-40B4-BE49-F238E27FC236}">
                <a16:creationId xmlns:a16="http://schemas.microsoft.com/office/drawing/2014/main" id="{37A13E63-0EB8-2D5C-08D5-E069B47686ED}"/>
              </a:ext>
            </a:extLst>
          </p:cNvPr>
          <p:cNvPicPr>
            <a:picLocks noChangeAspect="1"/>
          </p:cNvPicPr>
          <p:nvPr/>
        </p:nvPicPr>
        <p:blipFill>
          <a:blip r:embed="rId3"/>
          <a:stretch>
            <a:fillRect/>
          </a:stretch>
        </p:blipFill>
        <p:spPr>
          <a:xfrm>
            <a:off x="4566712" y="829474"/>
            <a:ext cx="2778145" cy="3124492"/>
          </a:xfrm>
          <a:prstGeom prst="rect">
            <a:avLst/>
          </a:prstGeom>
        </p:spPr>
      </p:pic>
      <p:pic>
        <p:nvPicPr>
          <p:cNvPr id="5" name="Obraz 4">
            <a:extLst>
              <a:ext uri="{FF2B5EF4-FFF2-40B4-BE49-F238E27FC236}">
                <a16:creationId xmlns:a16="http://schemas.microsoft.com/office/drawing/2014/main" id="{87EEB0BB-DB49-3C7E-8830-689386413A21}"/>
              </a:ext>
            </a:extLst>
          </p:cNvPr>
          <p:cNvPicPr>
            <a:picLocks noChangeAspect="1"/>
          </p:cNvPicPr>
          <p:nvPr/>
        </p:nvPicPr>
        <p:blipFill>
          <a:blip r:embed="rId4"/>
          <a:stretch>
            <a:fillRect/>
          </a:stretch>
        </p:blipFill>
        <p:spPr>
          <a:xfrm>
            <a:off x="7931552" y="510434"/>
            <a:ext cx="3683785" cy="4903695"/>
          </a:xfrm>
          <a:prstGeom prst="rect">
            <a:avLst/>
          </a:prstGeom>
        </p:spPr>
      </p:pic>
    </p:spTree>
    <p:extLst>
      <p:ext uri="{BB962C8B-B14F-4D97-AF65-F5344CB8AC3E}">
        <p14:creationId xmlns:p14="http://schemas.microsoft.com/office/powerpoint/2010/main" val="6279255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9269EEE-CD72-EB77-F69A-30B87AF418B7}"/>
              </a:ext>
            </a:extLst>
          </p:cNvPr>
          <p:cNvSpPr>
            <a:spLocks noGrp="1"/>
          </p:cNvSpPr>
          <p:nvPr>
            <p:ph type="sldNum" sz="quarter" idx="12"/>
          </p:nvPr>
        </p:nvSpPr>
        <p:spPr/>
        <p:txBody>
          <a:bodyPr/>
          <a:lstStyle/>
          <a:p>
            <a:fld id="{B13EF961-FCAC-4A9A-A9A0-C51400629BF4}" type="slidenum">
              <a:rPr lang="pl-PL" smtClean="0"/>
              <a:t>159</a:t>
            </a:fld>
            <a:endParaRPr lang="pl-PL"/>
          </a:p>
        </p:txBody>
      </p:sp>
      <p:pic>
        <p:nvPicPr>
          <p:cNvPr id="4" name="Obraz 3">
            <a:extLst>
              <a:ext uri="{FF2B5EF4-FFF2-40B4-BE49-F238E27FC236}">
                <a16:creationId xmlns:a16="http://schemas.microsoft.com/office/drawing/2014/main" id="{C088EF7E-D4A5-211D-8208-1FF8AC7FFB4D}"/>
              </a:ext>
            </a:extLst>
          </p:cNvPr>
          <p:cNvPicPr>
            <a:picLocks noChangeAspect="1"/>
          </p:cNvPicPr>
          <p:nvPr/>
        </p:nvPicPr>
        <p:blipFill>
          <a:blip r:embed="rId2"/>
          <a:stretch>
            <a:fillRect/>
          </a:stretch>
        </p:blipFill>
        <p:spPr>
          <a:xfrm>
            <a:off x="370862" y="295559"/>
            <a:ext cx="4191514" cy="3221131"/>
          </a:xfrm>
          <a:prstGeom prst="rect">
            <a:avLst/>
          </a:prstGeom>
        </p:spPr>
      </p:pic>
      <p:pic>
        <p:nvPicPr>
          <p:cNvPr id="6" name="Obraz 5">
            <a:extLst>
              <a:ext uri="{FF2B5EF4-FFF2-40B4-BE49-F238E27FC236}">
                <a16:creationId xmlns:a16="http://schemas.microsoft.com/office/drawing/2014/main" id="{B023A3CE-9BFE-7052-C27D-134C9A8DD70D}"/>
              </a:ext>
            </a:extLst>
          </p:cNvPr>
          <p:cNvPicPr>
            <a:picLocks noChangeAspect="1"/>
          </p:cNvPicPr>
          <p:nvPr/>
        </p:nvPicPr>
        <p:blipFill>
          <a:blip r:embed="rId3"/>
          <a:stretch>
            <a:fillRect/>
          </a:stretch>
        </p:blipFill>
        <p:spPr>
          <a:xfrm>
            <a:off x="7981208" y="136525"/>
            <a:ext cx="3448531" cy="4715533"/>
          </a:xfrm>
          <a:prstGeom prst="rect">
            <a:avLst/>
          </a:prstGeom>
        </p:spPr>
      </p:pic>
      <p:pic>
        <p:nvPicPr>
          <p:cNvPr id="8" name="Obraz 7">
            <a:extLst>
              <a:ext uri="{FF2B5EF4-FFF2-40B4-BE49-F238E27FC236}">
                <a16:creationId xmlns:a16="http://schemas.microsoft.com/office/drawing/2014/main" id="{35BEF599-0228-50F2-0C36-A8BF4F7766A4}"/>
              </a:ext>
            </a:extLst>
          </p:cNvPr>
          <p:cNvPicPr>
            <a:picLocks noChangeAspect="1"/>
          </p:cNvPicPr>
          <p:nvPr/>
        </p:nvPicPr>
        <p:blipFill>
          <a:blip r:embed="rId4"/>
          <a:stretch>
            <a:fillRect/>
          </a:stretch>
        </p:blipFill>
        <p:spPr>
          <a:xfrm>
            <a:off x="3612029" y="2047204"/>
            <a:ext cx="4391638" cy="4810796"/>
          </a:xfrm>
          <a:prstGeom prst="rect">
            <a:avLst/>
          </a:prstGeom>
        </p:spPr>
      </p:pic>
      <p:pic>
        <p:nvPicPr>
          <p:cNvPr id="10" name="Obraz 9">
            <a:extLst>
              <a:ext uri="{FF2B5EF4-FFF2-40B4-BE49-F238E27FC236}">
                <a16:creationId xmlns:a16="http://schemas.microsoft.com/office/drawing/2014/main" id="{80C2F3AC-12B1-3628-AFC0-6ACC2C95FEAF}"/>
              </a:ext>
            </a:extLst>
          </p:cNvPr>
          <p:cNvPicPr>
            <a:picLocks noChangeAspect="1"/>
          </p:cNvPicPr>
          <p:nvPr/>
        </p:nvPicPr>
        <p:blipFill>
          <a:blip r:embed="rId5"/>
          <a:stretch>
            <a:fillRect/>
          </a:stretch>
        </p:blipFill>
        <p:spPr>
          <a:xfrm>
            <a:off x="420709" y="2933618"/>
            <a:ext cx="3191320" cy="3439005"/>
          </a:xfrm>
          <a:prstGeom prst="rect">
            <a:avLst/>
          </a:prstGeom>
        </p:spPr>
      </p:pic>
      <p:sp>
        <p:nvSpPr>
          <p:cNvPr id="3" name="pole tekstowe 2">
            <a:extLst>
              <a:ext uri="{FF2B5EF4-FFF2-40B4-BE49-F238E27FC236}">
                <a16:creationId xmlns:a16="http://schemas.microsoft.com/office/drawing/2014/main" id="{8BE45A6D-2B48-545E-BC6E-88DE748978A0}"/>
              </a:ext>
            </a:extLst>
          </p:cNvPr>
          <p:cNvSpPr txBox="1"/>
          <p:nvPr/>
        </p:nvSpPr>
        <p:spPr>
          <a:xfrm>
            <a:off x="4719021" y="429885"/>
            <a:ext cx="3262188" cy="1260345"/>
          </a:xfrm>
          <a:prstGeom prst="rect">
            <a:avLst/>
          </a:prstGeom>
          <a:noFill/>
        </p:spPr>
        <p:txBody>
          <a:bodyPr wrap="square">
            <a:spAutoFit/>
          </a:bodyPr>
          <a:lstStyle/>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Uszkodzenia instalacji elektrycznej w trakcie użytkowania </a:t>
            </a:r>
          </a:p>
        </p:txBody>
      </p:sp>
      <p:sp>
        <p:nvSpPr>
          <p:cNvPr id="5" name="pole tekstowe 4">
            <a:extLst>
              <a:ext uri="{FF2B5EF4-FFF2-40B4-BE49-F238E27FC236}">
                <a16:creationId xmlns:a16="http://schemas.microsoft.com/office/drawing/2014/main" id="{D2E8FAE5-4BB6-EC12-FF6F-51D9B4229400}"/>
              </a:ext>
            </a:extLst>
          </p:cNvPr>
          <p:cNvSpPr txBox="1"/>
          <p:nvPr/>
        </p:nvSpPr>
        <p:spPr>
          <a:xfrm>
            <a:off x="8271129" y="6463969"/>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7274631"/>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3A18A23-DB71-AAE7-CBB6-D39F92A7DCA3}"/>
              </a:ext>
            </a:extLst>
          </p:cNvPr>
          <p:cNvSpPr>
            <a:spLocks noGrp="1"/>
          </p:cNvSpPr>
          <p:nvPr>
            <p:ph type="sldNum" sz="quarter" idx="12"/>
          </p:nvPr>
        </p:nvSpPr>
        <p:spPr/>
        <p:txBody>
          <a:bodyPr/>
          <a:lstStyle/>
          <a:p>
            <a:fld id="{B13EF961-FCAC-4A9A-A9A0-C51400629BF4}" type="slidenum">
              <a:rPr lang="pl-PL" smtClean="0"/>
              <a:t>160</a:t>
            </a:fld>
            <a:endParaRPr lang="pl-PL"/>
          </a:p>
        </p:txBody>
      </p:sp>
      <p:pic>
        <p:nvPicPr>
          <p:cNvPr id="4" name="Obraz 3">
            <a:extLst>
              <a:ext uri="{FF2B5EF4-FFF2-40B4-BE49-F238E27FC236}">
                <a16:creationId xmlns:a16="http://schemas.microsoft.com/office/drawing/2014/main" id="{4CCBA3BF-E5B5-CEFA-F09A-3BBDD1E31D5F}"/>
              </a:ext>
            </a:extLst>
          </p:cNvPr>
          <p:cNvPicPr>
            <a:picLocks noChangeAspect="1"/>
          </p:cNvPicPr>
          <p:nvPr/>
        </p:nvPicPr>
        <p:blipFill>
          <a:blip r:embed="rId2"/>
          <a:stretch>
            <a:fillRect/>
          </a:stretch>
        </p:blipFill>
        <p:spPr>
          <a:xfrm>
            <a:off x="4181208" y="814022"/>
            <a:ext cx="3829584" cy="5229955"/>
          </a:xfrm>
          <a:prstGeom prst="rect">
            <a:avLst/>
          </a:prstGeom>
        </p:spPr>
      </p:pic>
      <p:sp>
        <p:nvSpPr>
          <p:cNvPr id="3" name="pole tekstowe 2">
            <a:extLst>
              <a:ext uri="{FF2B5EF4-FFF2-40B4-BE49-F238E27FC236}">
                <a16:creationId xmlns:a16="http://schemas.microsoft.com/office/drawing/2014/main" id="{27D22171-0589-668E-393E-2C4B74377295}"/>
              </a:ext>
            </a:extLst>
          </p:cNvPr>
          <p:cNvSpPr txBox="1"/>
          <p:nvPr/>
        </p:nvSpPr>
        <p:spPr>
          <a:xfrm>
            <a:off x="8610600" y="6456018"/>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id="{D1489B3D-3248-3E6C-920D-CC9C54B62358}"/>
              </a:ext>
            </a:extLst>
          </p:cNvPr>
          <p:cNvSpPr txBox="1"/>
          <p:nvPr/>
        </p:nvSpPr>
        <p:spPr>
          <a:xfrm>
            <a:off x="720955" y="283595"/>
            <a:ext cx="9162081" cy="375552"/>
          </a:xfrm>
          <a:prstGeom prst="rect">
            <a:avLst/>
          </a:prstGeom>
          <a:noFill/>
        </p:spPr>
        <p:txBody>
          <a:bodyPr wrap="square">
            <a:spAutoFit/>
          </a:bodyPr>
          <a:lstStyle/>
          <a:p>
            <a:pPr algn="just">
              <a:lnSpc>
                <a:spcPct val="107000"/>
              </a:lnSpc>
              <a:spcAft>
                <a:spcPts val="800"/>
              </a:spcAft>
            </a:pPr>
            <a:r>
              <a:rPr lang="pl-PL" i="1" kern="100" dirty="0">
                <a:effectLst/>
                <a:latin typeface="Calibri" panose="020F0502020204030204" pitchFamily="34" charset="0"/>
                <a:ea typeface="Calibri" panose="020F0502020204030204" pitchFamily="34" charset="0"/>
                <a:cs typeface="Times New Roman" panose="02020603050405020304" pitchFamily="18" charset="0"/>
              </a:rPr>
              <a:t>Sposób wyprowadzenia instalacji elektrycznej na dach</a:t>
            </a:r>
          </a:p>
        </p:txBody>
      </p:sp>
    </p:spTree>
    <p:extLst>
      <p:ext uri="{BB962C8B-B14F-4D97-AF65-F5344CB8AC3E}">
        <p14:creationId xmlns:p14="http://schemas.microsoft.com/office/powerpoint/2010/main" val="1021307253"/>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CE8E1CBC-6919-CCE0-AC5C-60182196596E}"/>
              </a:ext>
            </a:extLst>
          </p:cNvPr>
          <p:cNvSpPr>
            <a:spLocks noGrp="1"/>
          </p:cNvSpPr>
          <p:nvPr>
            <p:ph type="title"/>
          </p:nvPr>
        </p:nvSpPr>
        <p:spPr>
          <a:xfrm>
            <a:off x="6389989" y="1104901"/>
            <a:ext cx="5802011" cy="2852737"/>
          </a:xfrm>
        </p:spPr>
        <p:txBody>
          <a:bodyPr>
            <a:normAutofit fontScale="90000"/>
          </a:bodyPr>
          <a:lstStyle/>
          <a:p>
            <a:r>
              <a:rPr lang="pl-PL" b="1" dirty="0"/>
              <a:t>IV Elektroenergetyczne linie napowietrzne o napięciu do 1 </a:t>
            </a:r>
            <a:r>
              <a:rPr lang="pl-PL" b="1" dirty="0" err="1"/>
              <a:t>kV</a:t>
            </a:r>
            <a:r>
              <a:rPr lang="pl-PL" b="1" dirty="0"/>
              <a:t> </a:t>
            </a:r>
            <a:br>
              <a:rPr lang="pl-PL" dirty="0"/>
            </a:br>
            <a:endParaRPr lang="pl-PL" dirty="0"/>
          </a:p>
        </p:txBody>
      </p:sp>
      <p:sp>
        <p:nvSpPr>
          <p:cNvPr id="4" name="Symbol zastępczy numeru slajdu 3">
            <a:extLst>
              <a:ext uri="{FF2B5EF4-FFF2-40B4-BE49-F238E27FC236}">
                <a16:creationId xmlns:a16="http://schemas.microsoft.com/office/drawing/2014/main" id="{EF337F01-BCC6-DB41-5E51-7C6CA3D15780}"/>
              </a:ext>
            </a:extLst>
          </p:cNvPr>
          <p:cNvSpPr>
            <a:spLocks noGrp="1"/>
          </p:cNvSpPr>
          <p:nvPr>
            <p:ph type="sldNum" sz="quarter" idx="12"/>
          </p:nvPr>
        </p:nvSpPr>
        <p:spPr/>
        <p:txBody>
          <a:bodyPr/>
          <a:lstStyle/>
          <a:p>
            <a:fld id="{B13EF961-FCAC-4A9A-A9A0-C51400629BF4}" type="slidenum">
              <a:rPr lang="pl-PL" smtClean="0"/>
              <a:t>161</a:t>
            </a:fld>
            <a:endParaRPr lang="pl-PL"/>
          </a:p>
        </p:txBody>
      </p:sp>
      <p:pic>
        <p:nvPicPr>
          <p:cNvPr id="6" name="Obraz 5">
            <a:extLst>
              <a:ext uri="{FF2B5EF4-FFF2-40B4-BE49-F238E27FC236}">
                <a16:creationId xmlns:a16="http://schemas.microsoft.com/office/drawing/2014/main" id="{696D0B2B-8CDA-2B7E-84B1-E3EFF0A093C9}"/>
              </a:ext>
            </a:extLst>
          </p:cNvPr>
          <p:cNvPicPr>
            <a:picLocks noChangeAspect="1"/>
          </p:cNvPicPr>
          <p:nvPr/>
        </p:nvPicPr>
        <p:blipFill>
          <a:blip r:embed="rId2"/>
          <a:stretch>
            <a:fillRect/>
          </a:stretch>
        </p:blipFill>
        <p:spPr>
          <a:xfrm>
            <a:off x="190500" y="168275"/>
            <a:ext cx="6008989" cy="6553200"/>
          </a:xfrm>
          <a:prstGeom prst="rect">
            <a:avLst/>
          </a:prstGeom>
          <a:effectLst>
            <a:glow rad="368300">
              <a:schemeClr val="accent1">
                <a:alpha val="26000"/>
              </a:schemeClr>
            </a:glow>
          </a:effectLst>
        </p:spPr>
      </p:pic>
      <p:sp>
        <p:nvSpPr>
          <p:cNvPr id="5" name="pole tekstowe 4">
            <a:extLst>
              <a:ext uri="{FF2B5EF4-FFF2-40B4-BE49-F238E27FC236}">
                <a16:creationId xmlns:a16="http://schemas.microsoft.com/office/drawing/2014/main" id="{8952EEFA-CF04-AB51-781C-88D0DE4A4D25}"/>
              </a:ext>
            </a:extLst>
          </p:cNvPr>
          <p:cNvSpPr txBox="1"/>
          <p:nvPr/>
        </p:nvSpPr>
        <p:spPr>
          <a:xfrm>
            <a:off x="8746045" y="6456018"/>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47049957"/>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6F58DE1F-2546-4089-0D9C-E32B9A24B8F0}"/>
              </a:ext>
            </a:extLst>
          </p:cNvPr>
          <p:cNvSpPr txBox="1"/>
          <p:nvPr/>
        </p:nvSpPr>
        <p:spPr>
          <a:xfrm>
            <a:off x="638299" y="670356"/>
            <a:ext cx="11130148" cy="5632311"/>
          </a:xfrm>
          <a:prstGeom prst="rect">
            <a:avLst/>
          </a:prstGeom>
          <a:noFill/>
        </p:spPr>
        <p:txBody>
          <a:bodyPr wrap="square">
            <a:spAutoFit/>
          </a:bodyPr>
          <a:lstStyle/>
          <a:p>
            <a:pPr algn="just" fontAlgn="ctr">
              <a:lnSpc>
                <a:spcPct val="150000"/>
              </a:lnSpc>
            </a:pPr>
            <a:r>
              <a:rPr lang="pl-PL" sz="2400" dirty="0"/>
              <a:t>Do </a:t>
            </a:r>
            <a:r>
              <a:rPr lang="pl-PL" sz="2400" dirty="0" err="1"/>
              <a:t>przesyłu</a:t>
            </a:r>
            <a:r>
              <a:rPr lang="pl-PL" sz="2400" dirty="0"/>
              <a:t> energii elektrycznej poza budynkami służą linie napowietrzne lub linie kablowe</a:t>
            </a:r>
            <a:r>
              <a:rPr lang="pl-PL" sz="2400" b="1" dirty="0"/>
              <a:t>. Linie napowietrzne </a:t>
            </a:r>
            <a:r>
              <a:rPr lang="pl-PL" sz="2400" dirty="0"/>
              <a:t>tańsze w budowie od linii kablowych, ale  są mniej estetyczne.</a:t>
            </a:r>
            <a:r>
              <a:rPr lang="pl-PL" sz="2400" b="1" dirty="0"/>
              <a:t> Elektroenergetyczne linie napowietrzne</a:t>
            </a:r>
            <a:r>
              <a:rPr lang="pl-PL" sz="2400" dirty="0"/>
              <a:t> są to urządzenia napowietrzne przeznaczone do przesyłania energii elektrycznej. </a:t>
            </a:r>
          </a:p>
          <a:p>
            <a:pPr algn="just" fontAlgn="ctr">
              <a:lnSpc>
                <a:spcPct val="150000"/>
              </a:lnSpc>
            </a:pPr>
            <a:endParaRPr lang="pl-PL" sz="2400" dirty="0"/>
          </a:p>
          <a:p>
            <a:pPr algn="just" fontAlgn="ctr">
              <a:lnSpc>
                <a:spcPct val="150000"/>
              </a:lnSpc>
            </a:pPr>
            <a:r>
              <a:rPr lang="pl-PL" sz="2400" dirty="0"/>
              <a:t>Linie </a:t>
            </a:r>
            <a:r>
              <a:rPr lang="pl-PL" sz="2400" dirty="0" err="1"/>
              <a:t>nn</a:t>
            </a:r>
            <a:r>
              <a:rPr lang="pl-PL" sz="2400" dirty="0"/>
              <a:t> 400/230V buduje się zazwyczaj o długości do kilkuset metrów bezpośrednio zasilając budynki mieszkalne i drobnych odbiorców, zazwyczaj budowane są poza terenami miejskimi.</a:t>
            </a:r>
          </a:p>
          <a:p>
            <a:pPr algn="just" fontAlgn="ctr">
              <a:lnSpc>
                <a:spcPct val="150000"/>
              </a:lnSpc>
            </a:pPr>
            <a:endParaRPr lang="pl-PL" sz="2400" dirty="0"/>
          </a:p>
          <a:p>
            <a:pPr algn="l" fontAlgn="ctr">
              <a:lnSpc>
                <a:spcPct val="150000"/>
              </a:lnSpc>
            </a:pPr>
            <a:r>
              <a:rPr lang="pl-PL" sz="2400" b="0" i="0" dirty="0">
                <a:effectLst/>
              </a:rPr>
              <a:t>W liniach napowietrznych stosuje się przewody gołe lub przewody izolowane.</a:t>
            </a:r>
          </a:p>
        </p:txBody>
      </p:sp>
      <p:sp>
        <p:nvSpPr>
          <p:cNvPr id="2" name="Symbol zastępczy numeru slajdu 1">
            <a:extLst>
              <a:ext uri="{FF2B5EF4-FFF2-40B4-BE49-F238E27FC236}">
                <a16:creationId xmlns:a16="http://schemas.microsoft.com/office/drawing/2014/main" id="{7BE53914-938C-8EBB-EAC3-9A91CA5F5BE5}"/>
              </a:ext>
            </a:extLst>
          </p:cNvPr>
          <p:cNvSpPr>
            <a:spLocks noGrp="1"/>
          </p:cNvSpPr>
          <p:nvPr>
            <p:ph type="sldNum" sz="quarter" idx="12"/>
          </p:nvPr>
        </p:nvSpPr>
        <p:spPr>
          <a:xfrm>
            <a:off x="8610600" y="6356350"/>
            <a:ext cx="2743200" cy="365125"/>
          </a:xfrm>
        </p:spPr>
        <p:txBody>
          <a:bodyPr/>
          <a:lstStyle/>
          <a:p>
            <a:fld id="{B13EF961-FCAC-4A9A-A9A0-C51400629BF4}" type="slidenum">
              <a:rPr lang="pl-PL" smtClean="0"/>
              <a:pPr/>
              <a:t>162</a:t>
            </a:fld>
            <a:endParaRPr lang="pl-PL"/>
          </a:p>
        </p:txBody>
      </p:sp>
    </p:spTree>
    <p:extLst>
      <p:ext uri="{BB962C8B-B14F-4D97-AF65-F5344CB8AC3E}">
        <p14:creationId xmlns:p14="http://schemas.microsoft.com/office/powerpoint/2010/main" val="413466046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D30C056-E78C-2F28-39CC-88889FC0780A}"/>
              </a:ext>
            </a:extLst>
          </p:cNvPr>
          <p:cNvSpPr>
            <a:spLocks noGrp="1"/>
          </p:cNvSpPr>
          <p:nvPr>
            <p:ph type="sldNum" sz="quarter" idx="12"/>
          </p:nvPr>
        </p:nvSpPr>
        <p:spPr/>
        <p:txBody>
          <a:bodyPr/>
          <a:lstStyle/>
          <a:p>
            <a:fld id="{B13EF961-FCAC-4A9A-A9A0-C51400629BF4}" type="slidenum">
              <a:rPr lang="pl-PL" smtClean="0"/>
              <a:t>163</a:t>
            </a:fld>
            <a:endParaRPr lang="pl-PL"/>
          </a:p>
        </p:txBody>
      </p:sp>
      <p:sp>
        <p:nvSpPr>
          <p:cNvPr id="4" name="pole tekstowe 3">
            <a:extLst>
              <a:ext uri="{FF2B5EF4-FFF2-40B4-BE49-F238E27FC236}">
                <a16:creationId xmlns:a16="http://schemas.microsoft.com/office/drawing/2014/main" id="{EF047BDE-C425-DF7E-97D7-832F2E77B0C1}"/>
              </a:ext>
            </a:extLst>
          </p:cNvPr>
          <p:cNvSpPr txBox="1"/>
          <p:nvPr/>
        </p:nvSpPr>
        <p:spPr>
          <a:xfrm>
            <a:off x="465826" y="558140"/>
            <a:ext cx="10887974" cy="4836389"/>
          </a:xfrm>
          <a:prstGeom prst="rect">
            <a:avLst/>
          </a:prstGeom>
          <a:noFill/>
        </p:spPr>
        <p:txBody>
          <a:bodyPr wrap="square">
            <a:spAutoFit/>
          </a:bodyPr>
          <a:lstStyle/>
          <a:p>
            <a:r>
              <a:rPr lang="pl-PL" sz="2400" dirty="0">
                <a:latin typeface="+mj-lt"/>
              </a:rPr>
              <a:t>Obecnie w Polsce eksploatowanych jest ponad </a:t>
            </a:r>
          </a:p>
          <a:p>
            <a:pPr marL="342900" indent="-342900">
              <a:lnSpc>
                <a:spcPct val="150000"/>
              </a:lnSpc>
              <a:buFont typeface="Arial" panose="020B0604020202020204" pitchFamily="34" charset="0"/>
              <a:buChar char="•"/>
            </a:pPr>
            <a:r>
              <a:rPr lang="pl-PL" sz="2400" dirty="0">
                <a:latin typeface="+mj-lt"/>
              </a:rPr>
              <a:t>50 tys. km linii napowietrznych wysokich napięć, </a:t>
            </a:r>
          </a:p>
          <a:p>
            <a:pPr marL="342900" indent="-342900">
              <a:lnSpc>
                <a:spcPct val="150000"/>
              </a:lnSpc>
              <a:buFont typeface="Arial" panose="020B0604020202020204" pitchFamily="34" charset="0"/>
              <a:buChar char="•"/>
            </a:pPr>
            <a:r>
              <a:rPr lang="pl-PL" sz="2400" dirty="0">
                <a:latin typeface="+mj-lt"/>
              </a:rPr>
              <a:t>ponad 230 tys. km linii średnich napięć </a:t>
            </a:r>
          </a:p>
          <a:p>
            <a:pPr marL="342900" indent="-342900">
              <a:lnSpc>
                <a:spcPct val="150000"/>
              </a:lnSpc>
              <a:buFont typeface="Arial" panose="020B0604020202020204" pitchFamily="34" charset="0"/>
              <a:buChar char="•"/>
            </a:pPr>
            <a:r>
              <a:rPr lang="pl-PL" sz="2400" u="sng" dirty="0">
                <a:latin typeface="+mj-lt"/>
              </a:rPr>
              <a:t>ponad 280 tys. km linii niskich napięć nn.</a:t>
            </a:r>
          </a:p>
          <a:p>
            <a:pPr>
              <a:lnSpc>
                <a:spcPct val="150000"/>
              </a:lnSpc>
            </a:pPr>
            <a:endParaRPr lang="pl-PL" sz="2400" dirty="0">
              <a:latin typeface="+mj-lt"/>
            </a:endParaRPr>
          </a:p>
          <a:p>
            <a:pPr algn="just">
              <a:lnSpc>
                <a:spcPct val="150000"/>
              </a:lnSpc>
            </a:pPr>
            <a:r>
              <a:rPr lang="pl-PL" sz="2400" dirty="0">
                <a:latin typeface="+mj-lt"/>
              </a:rPr>
              <a:t>Straty przesyłowe są największe w liniach </a:t>
            </a:r>
            <a:r>
              <a:rPr lang="pl-PL" sz="2400" dirty="0" err="1">
                <a:latin typeface="+mj-lt"/>
              </a:rPr>
              <a:t>nn</a:t>
            </a:r>
            <a:r>
              <a:rPr lang="pl-PL" sz="2400" dirty="0">
                <a:latin typeface="+mj-lt"/>
              </a:rPr>
              <a:t> – dlatego dąży się do skracania linii oraz stosowania większych </a:t>
            </a:r>
            <a:r>
              <a:rPr lang="pl-PL" sz="2400" dirty="0" err="1">
                <a:latin typeface="+mj-lt"/>
              </a:rPr>
              <a:t>przekroii</a:t>
            </a:r>
            <a:r>
              <a:rPr lang="pl-PL" sz="2400" dirty="0">
                <a:latin typeface="+mj-lt"/>
              </a:rPr>
              <a:t> przewodów. Czasowe awarie w sieci elektroenergetycznej najczęściej dotyczą linii </a:t>
            </a:r>
            <a:r>
              <a:rPr lang="pl-PL" sz="2400" dirty="0" err="1">
                <a:latin typeface="+mj-lt"/>
              </a:rPr>
              <a:t>nn</a:t>
            </a:r>
            <a:r>
              <a:rPr lang="pl-PL" sz="2400" dirty="0">
                <a:latin typeface="+mj-lt"/>
              </a:rPr>
              <a:t> – np. przerwy po burzach, zerwane przewody, uszkodzenia mechaniczne, itp.</a:t>
            </a:r>
          </a:p>
        </p:txBody>
      </p:sp>
    </p:spTree>
    <p:extLst>
      <p:ext uri="{BB962C8B-B14F-4D97-AF65-F5344CB8AC3E}">
        <p14:creationId xmlns:p14="http://schemas.microsoft.com/office/powerpoint/2010/main" val="319401574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C049A870-B0DB-F05C-9BAE-5E8F80AABBF3}"/>
              </a:ext>
            </a:extLst>
          </p:cNvPr>
          <p:cNvSpPr txBox="1"/>
          <p:nvPr/>
        </p:nvSpPr>
        <p:spPr>
          <a:xfrm>
            <a:off x="803911" y="117693"/>
            <a:ext cx="10549889" cy="6740307"/>
          </a:xfrm>
          <a:prstGeom prst="rect">
            <a:avLst/>
          </a:prstGeom>
          <a:noFill/>
        </p:spPr>
        <p:txBody>
          <a:bodyPr wrap="square">
            <a:spAutoFit/>
          </a:bodyPr>
          <a:lstStyle/>
          <a:p>
            <a:endParaRPr lang="pl-PL" sz="2400" dirty="0">
              <a:latin typeface="+mj-lt"/>
            </a:endParaRPr>
          </a:p>
          <a:p>
            <a:pPr algn="just"/>
            <a:r>
              <a:rPr lang="pl-PL" sz="2400" b="1" dirty="0">
                <a:latin typeface="+mj-lt"/>
              </a:rPr>
              <a:t>Linie napowietrzne </a:t>
            </a:r>
            <a:r>
              <a:rPr lang="pl-PL" sz="2400" dirty="0">
                <a:latin typeface="+mj-lt"/>
              </a:rPr>
              <a:t>są projektowane i budowane, w zależności od ich napięcia znamionowego, zgodnie z normami.</a:t>
            </a:r>
          </a:p>
          <a:p>
            <a:endParaRPr lang="pl-PL" sz="2400" dirty="0">
              <a:latin typeface="+mj-lt"/>
            </a:endParaRPr>
          </a:p>
          <a:p>
            <a:pPr lvl="2">
              <a:lnSpc>
                <a:spcPct val="200000"/>
              </a:lnSpc>
            </a:pPr>
            <a:r>
              <a:rPr lang="pl-PL" sz="2400" dirty="0">
                <a:latin typeface="+mj-lt"/>
              </a:rPr>
              <a:t>Napięcia linii energetycznych wynoszą: </a:t>
            </a:r>
          </a:p>
          <a:p>
            <a:pPr marL="1257300" lvl="2" indent="-342900">
              <a:lnSpc>
                <a:spcPct val="200000"/>
              </a:lnSpc>
              <a:buFont typeface="Wingdings" panose="05000000000000000000" pitchFamily="2" charset="2"/>
              <a:buChar char="Ø"/>
            </a:pPr>
            <a:r>
              <a:rPr lang="pl-PL" sz="2400" u="sng" dirty="0">
                <a:latin typeface="+mj-lt"/>
              </a:rPr>
              <a:t>Napięcie </a:t>
            </a:r>
            <a:r>
              <a:rPr lang="pl-PL" sz="2400" b="1" u="sng" dirty="0">
                <a:latin typeface="+mj-lt"/>
              </a:rPr>
              <a:t>niskiego napięcia (</a:t>
            </a:r>
            <a:r>
              <a:rPr lang="pl-PL" sz="2400" b="1" u="sng" dirty="0" err="1">
                <a:latin typeface="+mj-lt"/>
              </a:rPr>
              <a:t>nn</a:t>
            </a:r>
            <a:r>
              <a:rPr lang="pl-PL" sz="2400" b="1" u="sng" dirty="0">
                <a:latin typeface="+mj-lt"/>
              </a:rPr>
              <a:t>): </a:t>
            </a:r>
            <a:r>
              <a:rPr lang="pl-PL" sz="2400" u="sng" dirty="0">
                <a:latin typeface="+mj-lt"/>
              </a:rPr>
              <a:t>Poniżej 1 </a:t>
            </a:r>
            <a:r>
              <a:rPr lang="pl-PL" sz="2400" u="sng" dirty="0" err="1">
                <a:latin typeface="+mj-lt"/>
              </a:rPr>
              <a:t>kV</a:t>
            </a:r>
            <a:r>
              <a:rPr lang="pl-PL" sz="2400" u="sng" dirty="0">
                <a:latin typeface="+mj-lt"/>
              </a:rPr>
              <a:t> (230V, 400V)</a:t>
            </a:r>
          </a:p>
          <a:p>
            <a:pPr marL="1257300" lvl="2" indent="-342900">
              <a:lnSpc>
                <a:spcPct val="200000"/>
              </a:lnSpc>
              <a:buFont typeface="Wingdings" panose="05000000000000000000" pitchFamily="2" charset="2"/>
              <a:buChar char="Ø"/>
            </a:pPr>
            <a:r>
              <a:rPr lang="pl-PL" sz="2400" dirty="0">
                <a:latin typeface="+mj-lt"/>
              </a:rPr>
              <a:t>Napięcie </a:t>
            </a:r>
            <a:r>
              <a:rPr lang="pl-PL" sz="2400" b="1" dirty="0">
                <a:latin typeface="+mj-lt"/>
              </a:rPr>
              <a:t>średniego napięcia (SN): </a:t>
            </a:r>
            <a:r>
              <a:rPr lang="pl-PL" sz="2400" dirty="0">
                <a:latin typeface="+mj-lt"/>
              </a:rPr>
              <a:t>6kV, 10kV, 15 </a:t>
            </a:r>
            <a:r>
              <a:rPr lang="pl-PL" sz="2400" dirty="0" err="1">
                <a:latin typeface="+mj-lt"/>
              </a:rPr>
              <a:t>kV</a:t>
            </a:r>
            <a:r>
              <a:rPr lang="pl-PL" sz="2400" dirty="0">
                <a:latin typeface="+mj-lt"/>
              </a:rPr>
              <a:t>, 20 </a:t>
            </a:r>
            <a:r>
              <a:rPr lang="pl-PL" sz="2400" dirty="0" err="1">
                <a:latin typeface="+mj-lt"/>
              </a:rPr>
              <a:t>kV</a:t>
            </a:r>
            <a:r>
              <a:rPr lang="pl-PL" sz="2400" dirty="0">
                <a:latin typeface="+mj-lt"/>
              </a:rPr>
              <a:t> i 30 </a:t>
            </a:r>
            <a:r>
              <a:rPr lang="pl-PL" sz="2400" dirty="0" err="1">
                <a:latin typeface="+mj-lt"/>
              </a:rPr>
              <a:t>kV</a:t>
            </a:r>
            <a:endParaRPr lang="pl-PL" sz="2400" dirty="0">
              <a:latin typeface="+mj-lt"/>
            </a:endParaRPr>
          </a:p>
          <a:p>
            <a:pPr marL="1257300" lvl="2" indent="-342900">
              <a:lnSpc>
                <a:spcPct val="200000"/>
              </a:lnSpc>
              <a:buFont typeface="Wingdings" panose="05000000000000000000" pitchFamily="2" charset="2"/>
              <a:buChar char="Ø"/>
            </a:pPr>
            <a:r>
              <a:rPr lang="pl-PL" sz="2400" dirty="0">
                <a:latin typeface="+mj-lt"/>
              </a:rPr>
              <a:t>Napięcie </a:t>
            </a:r>
            <a:r>
              <a:rPr lang="pl-PL" sz="2400" b="1" dirty="0">
                <a:latin typeface="+mj-lt"/>
              </a:rPr>
              <a:t>wysokiego napięcia (WN): </a:t>
            </a:r>
            <a:r>
              <a:rPr lang="pl-PL" sz="2400" dirty="0">
                <a:latin typeface="+mj-lt"/>
              </a:rPr>
              <a:t>110 kV,220 </a:t>
            </a:r>
            <a:r>
              <a:rPr lang="pl-PL" sz="2400" dirty="0" err="1">
                <a:latin typeface="+mj-lt"/>
              </a:rPr>
              <a:t>kV</a:t>
            </a:r>
            <a:r>
              <a:rPr lang="pl-PL" sz="2400" dirty="0">
                <a:latin typeface="+mj-lt"/>
              </a:rPr>
              <a:t>, 400 </a:t>
            </a:r>
            <a:r>
              <a:rPr lang="pl-PL" sz="2400" dirty="0" err="1">
                <a:latin typeface="+mj-lt"/>
              </a:rPr>
              <a:t>kV</a:t>
            </a:r>
            <a:r>
              <a:rPr lang="pl-PL" sz="2400" dirty="0">
                <a:latin typeface="+mj-lt"/>
              </a:rPr>
              <a:t>, 750kV</a:t>
            </a:r>
          </a:p>
          <a:p>
            <a:endParaRPr lang="pl-PL" sz="2400" dirty="0">
              <a:latin typeface="+mj-lt"/>
            </a:endParaRPr>
          </a:p>
          <a:p>
            <a:pPr algn="just"/>
            <a:r>
              <a:rPr lang="pl-PL" sz="2400" dirty="0">
                <a:latin typeface="+mj-lt"/>
              </a:rPr>
              <a:t>Normy określają między innymi, wymagania dotyczące warunków klimatycznych, rodzajów przewodów, izolatorów, słupów, sposobów zawieszania przewodów na słupach, zapewnienia minimalnych odległości między przewodami, a także zalecenia dotyczące zasad prowadzenia linii przez różne tereny (np. przez lasy) lub w pobliżu budowli. </a:t>
            </a:r>
          </a:p>
        </p:txBody>
      </p:sp>
      <p:sp>
        <p:nvSpPr>
          <p:cNvPr id="2" name="Symbol zastępczy numeru slajdu 1">
            <a:extLst>
              <a:ext uri="{FF2B5EF4-FFF2-40B4-BE49-F238E27FC236}">
                <a16:creationId xmlns:a16="http://schemas.microsoft.com/office/drawing/2014/main" id="{EBA176C4-F06B-2011-CA7E-B81A1D5FC423}"/>
              </a:ext>
            </a:extLst>
          </p:cNvPr>
          <p:cNvSpPr>
            <a:spLocks noGrp="1"/>
          </p:cNvSpPr>
          <p:nvPr>
            <p:ph type="sldNum" sz="quarter" idx="12"/>
          </p:nvPr>
        </p:nvSpPr>
        <p:spPr/>
        <p:txBody>
          <a:bodyPr/>
          <a:lstStyle/>
          <a:p>
            <a:fld id="{B13EF961-FCAC-4A9A-A9A0-C51400629BF4}" type="slidenum">
              <a:rPr lang="pl-PL" smtClean="0"/>
              <a:t>164</a:t>
            </a:fld>
            <a:endParaRPr lang="pl-PL"/>
          </a:p>
        </p:txBody>
      </p:sp>
    </p:spTree>
    <p:extLst>
      <p:ext uri="{BB962C8B-B14F-4D97-AF65-F5344CB8AC3E}">
        <p14:creationId xmlns:p14="http://schemas.microsoft.com/office/powerpoint/2010/main" val="45396981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DFD654B-23F3-4D5C-C539-D3153F54B626}"/>
              </a:ext>
            </a:extLst>
          </p:cNvPr>
          <p:cNvSpPr>
            <a:spLocks noGrp="1"/>
          </p:cNvSpPr>
          <p:nvPr>
            <p:ph type="sldNum" sz="quarter" idx="12"/>
          </p:nvPr>
        </p:nvSpPr>
        <p:spPr/>
        <p:txBody>
          <a:bodyPr/>
          <a:lstStyle/>
          <a:p>
            <a:fld id="{B13EF961-FCAC-4A9A-A9A0-C51400629BF4}" type="slidenum">
              <a:rPr lang="pl-PL" smtClean="0"/>
              <a:t>165</a:t>
            </a:fld>
            <a:endParaRPr lang="pl-PL"/>
          </a:p>
        </p:txBody>
      </p:sp>
      <p:sp>
        <p:nvSpPr>
          <p:cNvPr id="4" name="pole tekstowe 3">
            <a:extLst>
              <a:ext uri="{FF2B5EF4-FFF2-40B4-BE49-F238E27FC236}">
                <a16:creationId xmlns:a16="http://schemas.microsoft.com/office/drawing/2014/main" id="{6C337F08-A459-3FD5-BCDD-8B8E41BD8181}"/>
              </a:ext>
            </a:extLst>
          </p:cNvPr>
          <p:cNvSpPr txBox="1"/>
          <p:nvPr/>
        </p:nvSpPr>
        <p:spPr>
          <a:xfrm>
            <a:off x="585877" y="213540"/>
            <a:ext cx="11020245" cy="6507935"/>
          </a:xfrm>
          <a:prstGeom prst="rect">
            <a:avLst/>
          </a:prstGeom>
          <a:noFill/>
        </p:spPr>
        <p:txBody>
          <a:bodyPr wrap="square">
            <a:spAutoFit/>
          </a:bodyPr>
          <a:lstStyle/>
          <a:p>
            <a:pPr algn="just">
              <a:lnSpc>
                <a:spcPct val="150000"/>
              </a:lnSpc>
            </a:pPr>
            <a:r>
              <a:rPr lang="pl-PL" sz="2000" b="1" i="0" dirty="0">
                <a:solidFill>
                  <a:srgbClr val="212529"/>
                </a:solidFill>
                <a:effectLst/>
                <a:latin typeface="+mj-lt"/>
              </a:rPr>
              <a:t>Przewody fazowe i odgromowe </a:t>
            </a:r>
            <a:r>
              <a:rPr lang="pl-PL" sz="2000" b="1" dirty="0">
                <a:solidFill>
                  <a:srgbClr val="212529"/>
                </a:solidFill>
                <a:latin typeface="+mj-lt"/>
              </a:rPr>
              <a:t>w </a:t>
            </a:r>
            <a:r>
              <a:rPr lang="pl-PL" sz="2000" b="0" i="0" dirty="0">
                <a:solidFill>
                  <a:srgbClr val="212529"/>
                </a:solidFill>
                <a:effectLst/>
                <a:latin typeface="+mj-lt"/>
              </a:rPr>
              <a:t>stosowane w liniach napowietrznych powinny być zaprojektowane, dobrane i zrealizowane tak, aby spełniały wymagania elektryczne i mechaniczne wynikające z parametrów projektowych linii elektroenergetycznej. Powinny charakteryzować się dużą przewodnością elektryczną, odpornością na wpływy atmosferyczne jak wiatr i oblodzenie oraz dużą wytrzymałością mechaniczną i odpornością na drgania.</a:t>
            </a:r>
          </a:p>
          <a:p>
            <a:pPr algn="just">
              <a:lnSpc>
                <a:spcPct val="150000"/>
              </a:lnSpc>
            </a:pPr>
            <a:r>
              <a:rPr lang="pl-PL" sz="2000" dirty="0">
                <a:latin typeface="+mj-lt"/>
              </a:rPr>
              <a:t>Zadaniem linii napowietrznych niskiego napięcia </a:t>
            </a:r>
            <a:r>
              <a:rPr lang="pl-PL" sz="2000" dirty="0" err="1">
                <a:latin typeface="+mj-lt"/>
              </a:rPr>
              <a:t>nn</a:t>
            </a:r>
            <a:r>
              <a:rPr lang="pl-PL" sz="2000" dirty="0">
                <a:latin typeface="+mj-lt"/>
              </a:rPr>
              <a:t> 0,4 </a:t>
            </a:r>
            <a:r>
              <a:rPr lang="pl-PL" sz="2000" dirty="0" err="1">
                <a:latin typeface="+mj-lt"/>
              </a:rPr>
              <a:t>kV</a:t>
            </a:r>
            <a:r>
              <a:rPr lang="pl-PL" sz="2000" dirty="0">
                <a:latin typeface="+mj-lt"/>
              </a:rPr>
              <a:t> jest </a:t>
            </a:r>
            <a:r>
              <a:rPr lang="pl-PL" sz="2000" dirty="0" err="1">
                <a:latin typeface="+mj-lt"/>
              </a:rPr>
              <a:t>przesył</a:t>
            </a:r>
            <a:r>
              <a:rPr lang="pl-PL" sz="2000" dirty="0">
                <a:latin typeface="+mj-lt"/>
              </a:rPr>
              <a:t> i rozdział mocy od stacji transformatorowo-rozdzielczych SN/</a:t>
            </a:r>
            <a:r>
              <a:rPr lang="pl-PL" sz="2000" dirty="0" err="1">
                <a:latin typeface="+mj-lt"/>
              </a:rPr>
              <a:t>nn</a:t>
            </a:r>
            <a:r>
              <a:rPr lang="pl-PL" sz="2000" dirty="0">
                <a:latin typeface="+mj-lt"/>
              </a:rPr>
              <a:t> zazwyczaj (15/0,4 </a:t>
            </a:r>
            <a:r>
              <a:rPr lang="pl-PL" sz="2000" dirty="0" err="1">
                <a:latin typeface="+mj-lt"/>
              </a:rPr>
              <a:t>kV</a:t>
            </a:r>
            <a:r>
              <a:rPr lang="pl-PL" sz="2000" dirty="0">
                <a:latin typeface="+mj-lt"/>
              </a:rPr>
              <a:t>) do gospodarstw domowych lub małych zakładów przemysłowych o zapotrzebowaniu mocy do 70 </a:t>
            </a:r>
            <a:r>
              <a:rPr lang="pl-PL" sz="2000" dirty="0" err="1">
                <a:latin typeface="+mj-lt"/>
              </a:rPr>
              <a:t>kW.</a:t>
            </a:r>
            <a:endParaRPr lang="pl-PL" sz="2000" dirty="0">
              <a:latin typeface="+mj-lt"/>
            </a:endParaRPr>
          </a:p>
          <a:p>
            <a:pPr algn="just">
              <a:lnSpc>
                <a:spcPct val="150000"/>
              </a:lnSpc>
            </a:pPr>
            <a:r>
              <a:rPr lang="pl-PL" sz="2000" dirty="0">
                <a:latin typeface="+mj-lt"/>
              </a:rPr>
              <a:t>Przyjęte do powszechnego stosowania konstrukcje wsporcze (słupy) w liniach 0,4 </a:t>
            </a:r>
            <a:r>
              <a:rPr lang="pl-PL" sz="2000" dirty="0" err="1">
                <a:latin typeface="+mj-lt"/>
              </a:rPr>
              <a:t>kV</a:t>
            </a:r>
            <a:r>
              <a:rPr lang="pl-PL" sz="2000" dirty="0">
                <a:latin typeface="+mj-lt"/>
              </a:rPr>
              <a:t> są wykonywane aktualnie z betonu, standardowo </a:t>
            </a:r>
            <a:r>
              <a:rPr lang="pl-PL" sz="2000" u="sng" dirty="0">
                <a:latin typeface="+mj-lt"/>
              </a:rPr>
              <a:t>o wysokości od 8 m do 10 m (</a:t>
            </a:r>
            <a:r>
              <a:rPr lang="pl-PL" sz="2000" u="sng" dirty="0" err="1">
                <a:latin typeface="+mj-lt"/>
              </a:rPr>
              <a:t>nn</a:t>
            </a:r>
            <a:r>
              <a:rPr lang="pl-PL" sz="2000" u="sng" dirty="0">
                <a:latin typeface="+mj-lt"/>
              </a:rPr>
              <a:t>/SN)</a:t>
            </a:r>
            <a:r>
              <a:rPr lang="pl-PL" sz="2000" dirty="0">
                <a:latin typeface="+mj-lt"/>
              </a:rPr>
              <a:t>, ale nadal są eksploatowane słupy drewniane i kratowe.</a:t>
            </a:r>
          </a:p>
          <a:p>
            <a:pPr algn="just">
              <a:lnSpc>
                <a:spcPct val="150000"/>
              </a:lnSpc>
            </a:pPr>
            <a:r>
              <a:rPr lang="pl-PL" sz="2000" u="sng" dirty="0">
                <a:latin typeface="+mj-lt"/>
              </a:rPr>
              <a:t>Odległości pomiędzy słupami </a:t>
            </a:r>
            <a:r>
              <a:rPr lang="pl-PL" sz="2000" dirty="0">
                <a:latin typeface="+mj-lt"/>
              </a:rPr>
              <a:t>standardowo wynosi od 30 m do 50 m. Wyjątek stanowią linie z przewodami stalowo-aluminiowymi oraz przewodami izolowanymi, w których odległość między słupami wynosić może nawet do 100 m (SN/WN).</a:t>
            </a:r>
          </a:p>
        </p:txBody>
      </p:sp>
    </p:spTree>
    <p:extLst>
      <p:ext uri="{BB962C8B-B14F-4D97-AF65-F5344CB8AC3E}">
        <p14:creationId xmlns:p14="http://schemas.microsoft.com/office/powerpoint/2010/main" val="1656420049"/>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EDE2968B-5814-E6E9-F4BE-569180FAE280}"/>
              </a:ext>
            </a:extLst>
          </p:cNvPr>
          <p:cNvSpPr txBox="1"/>
          <p:nvPr/>
        </p:nvSpPr>
        <p:spPr>
          <a:xfrm>
            <a:off x="507669" y="512250"/>
            <a:ext cx="11189525" cy="5632311"/>
          </a:xfrm>
          <a:prstGeom prst="rect">
            <a:avLst/>
          </a:prstGeom>
          <a:noFill/>
        </p:spPr>
        <p:txBody>
          <a:bodyPr wrap="square">
            <a:spAutoFit/>
          </a:bodyPr>
          <a:lstStyle/>
          <a:p>
            <a:pPr algn="just" fontAlgn="ctr"/>
            <a:r>
              <a:rPr lang="pl-PL" sz="2400" b="1" i="0" dirty="0">
                <a:effectLst/>
                <a:latin typeface="+mj-lt"/>
              </a:rPr>
              <a:t>Linie napowietrzne </a:t>
            </a:r>
            <a:r>
              <a:rPr lang="pl-PL" sz="2400" b="0" i="0" dirty="0">
                <a:effectLst/>
                <a:latin typeface="+mj-lt"/>
              </a:rPr>
              <a:t>składają się z:</a:t>
            </a:r>
          </a:p>
          <a:p>
            <a:pPr marL="800100" lvl="1" indent="-342900" fontAlgn="ctr">
              <a:buFont typeface="Arial" panose="020B0604020202020204" pitchFamily="34" charset="0"/>
              <a:buChar char="•"/>
            </a:pPr>
            <a:r>
              <a:rPr lang="pl-PL" sz="2400" b="0" i="0" dirty="0">
                <a:effectLst/>
                <a:latin typeface="+mj-lt"/>
              </a:rPr>
              <a:t>przewodów,</a:t>
            </a:r>
          </a:p>
          <a:p>
            <a:pPr marL="800100" lvl="1" indent="-342900" fontAlgn="ctr">
              <a:buFont typeface="Arial" panose="020B0604020202020204" pitchFamily="34" charset="0"/>
              <a:buChar char="•"/>
            </a:pPr>
            <a:r>
              <a:rPr lang="pl-PL" sz="2400" b="0" i="0" dirty="0">
                <a:effectLst/>
                <a:latin typeface="+mj-lt"/>
              </a:rPr>
              <a:t>izolatorów,</a:t>
            </a:r>
          </a:p>
          <a:p>
            <a:pPr marL="800100" lvl="1" indent="-342900" fontAlgn="ctr">
              <a:buFont typeface="Arial" panose="020B0604020202020204" pitchFamily="34" charset="0"/>
              <a:buChar char="•"/>
            </a:pPr>
            <a:r>
              <a:rPr lang="pl-PL" sz="2400" b="0" i="0" dirty="0">
                <a:effectLst/>
                <a:latin typeface="+mj-lt"/>
              </a:rPr>
              <a:t>słupów i konstrukcji wsporczych,</a:t>
            </a:r>
          </a:p>
          <a:p>
            <a:pPr marL="800100" lvl="1" indent="-342900" fontAlgn="ctr">
              <a:buFont typeface="Arial" panose="020B0604020202020204" pitchFamily="34" charset="0"/>
              <a:buChar char="•"/>
            </a:pPr>
            <a:r>
              <a:rPr lang="pl-PL" sz="2400" b="0" i="0" dirty="0">
                <a:effectLst/>
                <a:latin typeface="+mj-lt"/>
              </a:rPr>
              <a:t>osprzętu:</a:t>
            </a:r>
          </a:p>
          <a:p>
            <a:pPr marL="1257300" lvl="2" indent="-342900" fontAlgn="ctr">
              <a:buFont typeface="Courier New" panose="02070309020205020404" pitchFamily="49" charset="0"/>
              <a:buChar char="o"/>
            </a:pPr>
            <a:r>
              <a:rPr lang="pl-PL" sz="2400" b="0" i="0" dirty="0">
                <a:effectLst/>
                <a:latin typeface="+mj-lt"/>
              </a:rPr>
              <a:t>osprzęt do mocowania izolatorów liniowych,</a:t>
            </a:r>
          </a:p>
          <a:p>
            <a:pPr marL="1257300" lvl="2" indent="-342900" fontAlgn="ctr">
              <a:buFont typeface="Courier New" panose="02070309020205020404" pitchFamily="49" charset="0"/>
              <a:buChar char="o"/>
            </a:pPr>
            <a:r>
              <a:rPr lang="pl-PL" sz="2400" b="0" i="0" dirty="0">
                <a:effectLst/>
                <a:latin typeface="+mj-lt"/>
              </a:rPr>
              <a:t>osprzęt ochronny (</a:t>
            </a:r>
            <a:r>
              <a:rPr lang="pl-PL" sz="2400" b="0" i="0" dirty="0" err="1">
                <a:effectLst/>
                <a:latin typeface="+mj-lt"/>
              </a:rPr>
              <a:t>łukochronny</a:t>
            </a:r>
            <a:r>
              <a:rPr lang="pl-PL" sz="2400" b="0" i="0" dirty="0">
                <a:effectLst/>
                <a:latin typeface="+mj-lt"/>
              </a:rPr>
              <a:t>),</a:t>
            </a:r>
          </a:p>
          <a:p>
            <a:pPr marL="1257300" lvl="2" indent="-342900" fontAlgn="ctr">
              <a:buFont typeface="Courier New" panose="02070309020205020404" pitchFamily="49" charset="0"/>
              <a:buChar char="o"/>
            </a:pPr>
            <a:r>
              <a:rPr lang="pl-PL" sz="2400" b="0" i="0" dirty="0">
                <a:effectLst/>
                <a:latin typeface="+mj-lt"/>
              </a:rPr>
              <a:t>osprzęt do łączenia przewodów (zaciski i złączki).</a:t>
            </a:r>
          </a:p>
          <a:p>
            <a:pPr lvl="2" fontAlgn="ctr"/>
            <a:endParaRPr lang="pl-PL" sz="2400" b="0" i="0" dirty="0">
              <a:effectLst/>
              <a:latin typeface="+mj-lt"/>
            </a:endParaRPr>
          </a:p>
          <a:p>
            <a:pPr algn="just" fontAlgn="ctr"/>
            <a:r>
              <a:rPr lang="pl-PL" sz="2400" b="0" i="0" u="sng" dirty="0">
                <a:effectLst/>
                <a:latin typeface="+mj-lt"/>
              </a:rPr>
              <a:t>Izolacja</a:t>
            </a:r>
            <a:r>
              <a:rPr lang="pl-PL" sz="2400" b="0" i="0" dirty="0">
                <a:effectLst/>
                <a:latin typeface="+mj-lt"/>
              </a:rPr>
              <a:t> żył przewodów izolowanych do 1kV powinna być w</a:t>
            </a:r>
            <a:r>
              <a:rPr lang="pl-PL" sz="2400" dirty="0">
                <a:latin typeface="+mj-lt"/>
              </a:rPr>
              <a:t>ykonana polietylenu sieciowanego o dopuszczalnej długotrwale temperaturze granicznej co najmniej 65°C i dopuszczalnej przy zwarciu temperaturze co najmniej 130 °C.</a:t>
            </a:r>
          </a:p>
          <a:p>
            <a:pPr algn="just" fontAlgn="ctr"/>
            <a:endParaRPr lang="pl-PL" sz="2400" b="0" i="0" dirty="0">
              <a:effectLst/>
              <a:latin typeface="+mj-lt"/>
            </a:endParaRPr>
          </a:p>
          <a:p>
            <a:pPr algn="just" fontAlgn="ctr"/>
            <a:r>
              <a:rPr lang="pl-PL" sz="2400" b="0" i="0" dirty="0">
                <a:effectLst/>
                <a:latin typeface="+mj-lt"/>
              </a:rPr>
              <a:t>Przewody izolowane bud</a:t>
            </a:r>
            <a:r>
              <a:rPr lang="pl-PL" sz="2400" dirty="0">
                <a:latin typeface="+mj-lt"/>
              </a:rPr>
              <a:t>uje się jako dwu-, trzy-, cztero-, pięcio-, sześciożyłowe, w tym jedną lub dwie żyły przeznaczone do np. do zasilania obwodów oświetlenia ulicznego.</a:t>
            </a:r>
            <a:endParaRPr lang="pl-PL" sz="2400" b="0" i="0" dirty="0">
              <a:solidFill>
                <a:srgbClr val="212529"/>
              </a:solidFill>
              <a:effectLst/>
              <a:latin typeface="+mj-lt"/>
            </a:endParaRPr>
          </a:p>
        </p:txBody>
      </p:sp>
      <p:sp>
        <p:nvSpPr>
          <p:cNvPr id="2" name="Symbol zastępczy numeru slajdu 1">
            <a:extLst>
              <a:ext uri="{FF2B5EF4-FFF2-40B4-BE49-F238E27FC236}">
                <a16:creationId xmlns:a16="http://schemas.microsoft.com/office/drawing/2014/main" id="{7824578A-0627-1D22-5FA8-3E7E55F0BCAF}"/>
              </a:ext>
            </a:extLst>
          </p:cNvPr>
          <p:cNvSpPr>
            <a:spLocks noGrp="1"/>
          </p:cNvSpPr>
          <p:nvPr>
            <p:ph type="sldNum" sz="quarter" idx="12"/>
          </p:nvPr>
        </p:nvSpPr>
        <p:spPr/>
        <p:txBody>
          <a:bodyPr/>
          <a:lstStyle/>
          <a:p>
            <a:fld id="{B13EF961-FCAC-4A9A-A9A0-C51400629BF4}" type="slidenum">
              <a:rPr lang="pl-PL" smtClean="0"/>
              <a:t>166</a:t>
            </a:fld>
            <a:endParaRPr lang="pl-PL"/>
          </a:p>
        </p:txBody>
      </p:sp>
    </p:spTree>
    <p:extLst>
      <p:ext uri="{BB962C8B-B14F-4D97-AF65-F5344CB8AC3E}">
        <p14:creationId xmlns:p14="http://schemas.microsoft.com/office/powerpoint/2010/main" val="1434844015"/>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048DDF7-C837-5463-A94B-D6D0666D4CE6}"/>
              </a:ext>
            </a:extLst>
          </p:cNvPr>
          <p:cNvSpPr>
            <a:spLocks noGrp="1"/>
          </p:cNvSpPr>
          <p:nvPr>
            <p:ph type="sldNum" sz="quarter" idx="12"/>
          </p:nvPr>
        </p:nvSpPr>
        <p:spPr/>
        <p:txBody>
          <a:bodyPr/>
          <a:lstStyle/>
          <a:p>
            <a:fld id="{B13EF961-FCAC-4A9A-A9A0-C51400629BF4}" type="slidenum">
              <a:rPr lang="pl-PL" smtClean="0"/>
              <a:t>167</a:t>
            </a:fld>
            <a:endParaRPr lang="pl-PL"/>
          </a:p>
        </p:txBody>
      </p:sp>
      <p:sp>
        <p:nvSpPr>
          <p:cNvPr id="8" name="pole tekstowe 7">
            <a:extLst>
              <a:ext uri="{FF2B5EF4-FFF2-40B4-BE49-F238E27FC236}">
                <a16:creationId xmlns:a16="http://schemas.microsoft.com/office/drawing/2014/main" id="{58EC2F87-1FF6-6043-2ECC-3A8A13FA4B22}"/>
              </a:ext>
            </a:extLst>
          </p:cNvPr>
          <p:cNvSpPr txBox="1"/>
          <p:nvPr/>
        </p:nvSpPr>
        <p:spPr>
          <a:xfrm>
            <a:off x="792480" y="268225"/>
            <a:ext cx="10253472" cy="646331"/>
          </a:xfrm>
          <a:prstGeom prst="rect">
            <a:avLst/>
          </a:prstGeom>
          <a:noFill/>
        </p:spPr>
        <p:txBody>
          <a:bodyPr wrap="square">
            <a:spAutoFit/>
          </a:bodyPr>
          <a:lstStyle/>
          <a:p>
            <a:r>
              <a:rPr lang="pl-PL" dirty="0"/>
              <a:t>ELEKTROENERGETYCZNE PRZEWODY NAPOWIETRZNE ALUMINIOWE - do budowy napowietrznych linii przesyłowych i dystrybucyjnych. Rodzaje budowy linek z aluminium.</a:t>
            </a:r>
          </a:p>
        </p:txBody>
      </p:sp>
      <p:pic>
        <p:nvPicPr>
          <p:cNvPr id="10" name="Obraz 9">
            <a:extLst>
              <a:ext uri="{FF2B5EF4-FFF2-40B4-BE49-F238E27FC236}">
                <a16:creationId xmlns:a16="http://schemas.microsoft.com/office/drawing/2014/main" id="{9C8A85D1-0463-1515-3E61-45C09F66C183}"/>
              </a:ext>
            </a:extLst>
          </p:cNvPr>
          <p:cNvPicPr>
            <a:picLocks noChangeAspect="1"/>
          </p:cNvPicPr>
          <p:nvPr/>
        </p:nvPicPr>
        <p:blipFill>
          <a:blip r:embed="rId2"/>
          <a:stretch>
            <a:fillRect/>
          </a:stretch>
        </p:blipFill>
        <p:spPr>
          <a:xfrm>
            <a:off x="1087327" y="1251847"/>
            <a:ext cx="4014646" cy="2456553"/>
          </a:xfrm>
          <a:prstGeom prst="rect">
            <a:avLst/>
          </a:prstGeom>
        </p:spPr>
      </p:pic>
      <p:sp>
        <p:nvSpPr>
          <p:cNvPr id="14" name="pole tekstowe 13">
            <a:extLst>
              <a:ext uri="{FF2B5EF4-FFF2-40B4-BE49-F238E27FC236}">
                <a16:creationId xmlns:a16="http://schemas.microsoft.com/office/drawing/2014/main" id="{23891660-DF95-AE7B-8726-8820EC44EEFD}"/>
              </a:ext>
            </a:extLst>
          </p:cNvPr>
          <p:cNvSpPr txBox="1"/>
          <p:nvPr/>
        </p:nvSpPr>
        <p:spPr>
          <a:xfrm>
            <a:off x="468161" y="4155212"/>
            <a:ext cx="5008421" cy="1477328"/>
          </a:xfrm>
          <a:prstGeom prst="rect">
            <a:avLst/>
          </a:prstGeom>
          <a:noFill/>
        </p:spPr>
        <p:txBody>
          <a:bodyPr wrap="square">
            <a:spAutoFit/>
          </a:bodyPr>
          <a:lstStyle/>
          <a:p>
            <a:r>
              <a:rPr lang="pl-PL" dirty="0"/>
              <a:t>Długotrwała pracy przewodów: max. 80 </a:t>
            </a:r>
            <a:r>
              <a:rPr lang="pl-PL" baseline="30000" dirty="0"/>
              <a:t>o</a:t>
            </a:r>
            <a:r>
              <a:rPr lang="pl-PL" dirty="0"/>
              <a:t> C </a:t>
            </a:r>
          </a:p>
          <a:p>
            <a:r>
              <a:rPr lang="pl-PL" dirty="0"/>
              <a:t>Przy zwarciu krótkotrwałym: max. 200 </a:t>
            </a:r>
            <a:r>
              <a:rPr lang="pl-PL" baseline="30000" dirty="0"/>
              <a:t>o</a:t>
            </a:r>
            <a:r>
              <a:rPr lang="pl-PL" dirty="0"/>
              <a:t> C</a:t>
            </a:r>
          </a:p>
          <a:p>
            <a:r>
              <a:rPr lang="pl-PL" dirty="0"/>
              <a:t>Druty w linkach nakładane są warstwowo, a kierunek skrętu sąsiednich warstw jest przeciwny</a:t>
            </a:r>
          </a:p>
          <a:p>
            <a:endParaRPr lang="pl-PL" dirty="0"/>
          </a:p>
        </p:txBody>
      </p:sp>
      <p:sp>
        <p:nvSpPr>
          <p:cNvPr id="16" name="pole tekstowe 15">
            <a:extLst>
              <a:ext uri="{FF2B5EF4-FFF2-40B4-BE49-F238E27FC236}">
                <a16:creationId xmlns:a16="http://schemas.microsoft.com/office/drawing/2014/main" id="{F755A7C9-34D0-0828-5637-4EEA790DB829}"/>
              </a:ext>
            </a:extLst>
          </p:cNvPr>
          <p:cNvSpPr txBox="1"/>
          <p:nvPr/>
        </p:nvSpPr>
        <p:spPr>
          <a:xfrm>
            <a:off x="4145280" y="6538912"/>
            <a:ext cx="6989064" cy="261610"/>
          </a:xfrm>
          <a:prstGeom prst="rect">
            <a:avLst/>
          </a:prstGeom>
          <a:noFill/>
        </p:spPr>
        <p:txBody>
          <a:bodyPr wrap="square">
            <a:spAutoFit/>
          </a:bodyPr>
          <a:lstStyle/>
          <a:p>
            <a:pPr algn="r"/>
            <a:r>
              <a:rPr lang="pl-PL" sz="1100" dirty="0"/>
              <a:t>https://www.eltrim.com.pl/assets/katalogi/Katalog-przewody-napowietrzne-2020.pdf</a:t>
            </a:r>
          </a:p>
        </p:txBody>
      </p:sp>
      <p:pic>
        <p:nvPicPr>
          <p:cNvPr id="4" name="Obraz 3">
            <a:extLst>
              <a:ext uri="{FF2B5EF4-FFF2-40B4-BE49-F238E27FC236}">
                <a16:creationId xmlns:a16="http://schemas.microsoft.com/office/drawing/2014/main" id="{9CCAD23A-7024-1B06-A7B4-5FD0EAC8F4C9}"/>
              </a:ext>
            </a:extLst>
          </p:cNvPr>
          <p:cNvPicPr>
            <a:picLocks noChangeAspect="1"/>
          </p:cNvPicPr>
          <p:nvPr/>
        </p:nvPicPr>
        <p:blipFill>
          <a:blip r:embed="rId3"/>
          <a:stretch>
            <a:fillRect/>
          </a:stretch>
        </p:blipFill>
        <p:spPr>
          <a:xfrm>
            <a:off x="6596262" y="1409700"/>
            <a:ext cx="3727508" cy="2408222"/>
          </a:xfrm>
          <a:prstGeom prst="rect">
            <a:avLst/>
          </a:prstGeom>
        </p:spPr>
      </p:pic>
      <p:sp>
        <p:nvSpPr>
          <p:cNvPr id="3" name="pole tekstowe 2">
            <a:extLst>
              <a:ext uri="{FF2B5EF4-FFF2-40B4-BE49-F238E27FC236}">
                <a16:creationId xmlns:a16="http://schemas.microsoft.com/office/drawing/2014/main" id="{6D570383-D731-FFC6-D340-6039C1081693}"/>
              </a:ext>
            </a:extLst>
          </p:cNvPr>
          <p:cNvSpPr txBox="1"/>
          <p:nvPr/>
        </p:nvSpPr>
        <p:spPr>
          <a:xfrm>
            <a:off x="6715418" y="4071473"/>
            <a:ext cx="4330534" cy="2031325"/>
          </a:xfrm>
          <a:prstGeom prst="rect">
            <a:avLst/>
          </a:prstGeom>
          <a:noFill/>
        </p:spPr>
        <p:txBody>
          <a:bodyPr wrap="square">
            <a:spAutoFit/>
          </a:bodyPr>
          <a:lstStyle/>
          <a:p>
            <a:r>
              <a:rPr lang="pl-PL" dirty="0"/>
              <a:t>Zalety:</a:t>
            </a:r>
          </a:p>
          <a:p>
            <a:pPr marL="285750" indent="-285750">
              <a:buFont typeface="Arial" panose="020B0604020202020204" pitchFamily="34" charset="0"/>
              <a:buChar char="•"/>
            </a:pPr>
            <a:r>
              <a:rPr lang="pl-PL" dirty="0"/>
              <a:t>niższa cena niż miedź,</a:t>
            </a:r>
          </a:p>
          <a:p>
            <a:pPr marL="285750" indent="-285750">
              <a:buFont typeface="Arial" panose="020B0604020202020204" pitchFamily="34" charset="0"/>
              <a:buChar char="•"/>
            </a:pPr>
            <a:r>
              <a:rPr lang="pl-PL" dirty="0"/>
              <a:t>niska waga,</a:t>
            </a:r>
          </a:p>
          <a:p>
            <a:pPr marL="285750" indent="-285750">
              <a:buFont typeface="Arial" panose="020B0604020202020204" pitchFamily="34" charset="0"/>
              <a:buChar char="•"/>
            </a:pPr>
            <a:r>
              <a:rPr lang="pl-PL" dirty="0"/>
              <a:t>duża konduktywność,</a:t>
            </a:r>
          </a:p>
          <a:p>
            <a:pPr marL="285750" indent="-285750">
              <a:buFont typeface="Arial" panose="020B0604020202020204" pitchFamily="34" charset="0"/>
              <a:buChar char="•"/>
            </a:pPr>
            <a:r>
              <a:rPr lang="pl-PL" dirty="0"/>
              <a:t>duża wytrzymałość mechaniczna w połączeniu ze stalą AFL</a:t>
            </a:r>
          </a:p>
          <a:p>
            <a:endParaRPr lang="pl-PL" dirty="0"/>
          </a:p>
        </p:txBody>
      </p:sp>
    </p:spTree>
    <p:extLst>
      <p:ext uri="{BB962C8B-B14F-4D97-AF65-F5344CB8AC3E}">
        <p14:creationId xmlns:p14="http://schemas.microsoft.com/office/powerpoint/2010/main" val="28837815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641B4287-94BA-B36C-B604-15DBEE9A5C64}"/>
              </a:ext>
            </a:extLst>
          </p:cNvPr>
          <p:cNvPicPr>
            <a:picLocks noChangeAspect="1"/>
          </p:cNvPicPr>
          <p:nvPr/>
        </p:nvPicPr>
        <p:blipFill>
          <a:blip r:embed="rId2"/>
          <a:stretch>
            <a:fillRect/>
          </a:stretch>
        </p:blipFill>
        <p:spPr>
          <a:xfrm>
            <a:off x="768464" y="2745456"/>
            <a:ext cx="4208966" cy="3260755"/>
          </a:xfrm>
          <a:prstGeom prst="rect">
            <a:avLst/>
          </a:prstGeom>
        </p:spPr>
      </p:pic>
      <p:sp>
        <p:nvSpPr>
          <p:cNvPr id="5" name="pole tekstowe 4">
            <a:extLst>
              <a:ext uri="{FF2B5EF4-FFF2-40B4-BE49-F238E27FC236}">
                <a16:creationId xmlns:a16="http://schemas.microsoft.com/office/drawing/2014/main" id="{CE914F36-7545-80B7-8384-F9966077044E}"/>
              </a:ext>
            </a:extLst>
          </p:cNvPr>
          <p:cNvSpPr txBox="1"/>
          <p:nvPr/>
        </p:nvSpPr>
        <p:spPr>
          <a:xfrm>
            <a:off x="380010" y="125025"/>
            <a:ext cx="11542816" cy="2513509"/>
          </a:xfrm>
          <a:prstGeom prst="rect">
            <a:avLst/>
          </a:prstGeom>
          <a:noFill/>
        </p:spPr>
        <p:txBody>
          <a:bodyPr wrap="square">
            <a:spAutoFit/>
          </a:bodyPr>
          <a:lstStyle/>
          <a:p>
            <a:pPr fontAlgn="t">
              <a:spcAft>
                <a:spcPts val="750"/>
              </a:spcAft>
              <a:buNone/>
            </a:pPr>
            <a:r>
              <a:rPr lang="pl-PL" b="1" i="0" dirty="0">
                <a:effectLst/>
                <a:latin typeface="Exo"/>
              </a:rPr>
              <a:t>Przewód stalowo-aluminiowy AFL</a:t>
            </a:r>
            <a:r>
              <a:rPr lang="pl-PL" b="0" i="0" dirty="0">
                <a:effectLst/>
                <a:latin typeface="Exo"/>
              </a:rPr>
              <a:t>. </a:t>
            </a:r>
          </a:p>
          <a:p>
            <a:pPr algn="just" fontAlgn="t">
              <a:lnSpc>
                <a:spcPct val="150000"/>
              </a:lnSpc>
              <a:spcAft>
                <a:spcPts val="750"/>
              </a:spcAft>
              <a:buNone/>
            </a:pPr>
            <a:r>
              <a:rPr lang="pl-PL" b="0" i="0" dirty="0">
                <a:effectLst/>
                <a:latin typeface="Exo"/>
              </a:rPr>
              <a:t>Przewód stalowo-aluminiowy goły, wielodrutowy (L), o znamionowym stosunku stali do aluminium 1:6. </a:t>
            </a:r>
            <a:r>
              <a:rPr lang="pl-PL" sz="1800" b="0" dirty="0">
                <a:effectLst/>
                <a:latin typeface="Exo"/>
              </a:rPr>
              <a:t>Konstrukcja </a:t>
            </a:r>
            <a:r>
              <a:rPr lang="pl-PL" b="0" i="0" dirty="0">
                <a:effectLst/>
                <a:latin typeface="Exo"/>
              </a:rPr>
              <a:t>ocynkowanych wg PN-IEC 1089</a:t>
            </a:r>
            <a:r>
              <a:rPr lang="pl-PL" sz="1800" b="0" dirty="0">
                <a:effectLst/>
                <a:latin typeface="Exo"/>
              </a:rPr>
              <a:t> - rdzeń wielodrutowy z drutów stalowych ocynkowanych, smarowany, warstwa zewnętrzna z drutów aluminiowych twardych, skręconych współśrodkowo, kierunki skrętu warstw są przeciwne, kierunek warstwy zewnętrznej – prawy</a:t>
            </a:r>
          </a:p>
          <a:p>
            <a:endParaRPr lang="pl-PL" dirty="0"/>
          </a:p>
        </p:txBody>
      </p:sp>
      <p:sp>
        <p:nvSpPr>
          <p:cNvPr id="18" name="pole tekstowe 17">
            <a:extLst>
              <a:ext uri="{FF2B5EF4-FFF2-40B4-BE49-F238E27FC236}">
                <a16:creationId xmlns:a16="http://schemas.microsoft.com/office/drawing/2014/main" id="{64A66177-A710-032C-974D-785A321C9954}"/>
              </a:ext>
            </a:extLst>
          </p:cNvPr>
          <p:cNvSpPr txBox="1"/>
          <p:nvPr/>
        </p:nvSpPr>
        <p:spPr>
          <a:xfrm>
            <a:off x="6341543" y="4173300"/>
            <a:ext cx="5554235" cy="1200329"/>
          </a:xfrm>
          <a:prstGeom prst="rect">
            <a:avLst/>
          </a:prstGeom>
          <a:noFill/>
        </p:spPr>
        <p:txBody>
          <a:bodyPr wrap="square">
            <a:spAutoFit/>
          </a:bodyPr>
          <a:lstStyle/>
          <a:p>
            <a:pPr algn="just"/>
            <a:r>
              <a:rPr lang="pl-PL" dirty="0">
                <a:latin typeface="Exo"/>
              </a:rPr>
              <a:t>Konstrukcja </a:t>
            </a:r>
            <a:r>
              <a:rPr lang="pl-PL" b="0" i="0" dirty="0">
                <a:effectLst/>
                <a:latin typeface="Exo"/>
              </a:rPr>
              <a:t>PN-EN 1715-2:2000</a:t>
            </a:r>
            <a:r>
              <a:rPr lang="pl-PL" dirty="0">
                <a:latin typeface="Exo"/>
              </a:rPr>
              <a:t> - </a:t>
            </a:r>
            <a:r>
              <a:rPr lang="pl-PL" b="0" i="0" dirty="0">
                <a:effectLst/>
                <a:latin typeface="Exo"/>
              </a:rPr>
              <a:t>warstwy druty skręcone współśrodkowo, warstwy skręcone warstwami w przeciwnym kierunku, warstwa zewnętrzna skręcona w prawo</a:t>
            </a:r>
            <a:endParaRPr lang="pl-PL" dirty="0"/>
          </a:p>
        </p:txBody>
      </p:sp>
      <p:sp>
        <p:nvSpPr>
          <p:cNvPr id="19" name="pole tekstowe 18">
            <a:extLst>
              <a:ext uri="{FF2B5EF4-FFF2-40B4-BE49-F238E27FC236}">
                <a16:creationId xmlns:a16="http://schemas.microsoft.com/office/drawing/2014/main" id="{244C79EE-92B2-0B7D-5915-B206EFBCBD93}"/>
              </a:ext>
            </a:extLst>
          </p:cNvPr>
          <p:cNvSpPr txBox="1"/>
          <p:nvPr/>
        </p:nvSpPr>
        <p:spPr>
          <a:xfrm>
            <a:off x="8610600" y="6459865"/>
            <a:ext cx="2743200" cy="261610"/>
          </a:xfrm>
          <a:prstGeom prst="rect">
            <a:avLst/>
          </a:prstGeom>
          <a:noFill/>
        </p:spPr>
        <p:txBody>
          <a:bodyPr wrap="square">
            <a:spAutoFit/>
          </a:bodyPr>
          <a:lstStyle/>
          <a:p>
            <a:r>
              <a:rPr lang="pl-PL" sz="1050" dirty="0"/>
              <a:t>https://www.elpar.pl/produkt/</a:t>
            </a:r>
          </a:p>
        </p:txBody>
      </p:sp>
      <p:sp>
        <p:nvSpPr>
          <p:cNvPr id="2" name="Symbol zastępczy numeru slajdu 1">
            <a:extLst>
              <a:ext uri="{FF2B5EF4-FFF2-40B4-BE49-F238E27FC236}">
                <a16:creationId xmlns:a16="http://schemas.microsoft.com/office/drawing/2014/main" id="{75B1466F-F26D-E55B-0A05-2E63FA2580F9}"/>
              </a:ext>
            </a:extLst>
          </p:cNvPr>
          <p:cNvSpPr>
            <a:spLocks noGrp="1"/>
          </p:cNvSpPr>
          <p:nvPr>
            <p:ph type="sldNum" sz="quarter" idx="12"/>
          </p:nvPr>
        </p:nvSpPr>
        <p:spPr/>
        <p:txBody>
          <a:bodyPr/>
          <a:lstStyle/>
          <a:p>
            <a:fld id="{B13EF961-FCAC-4A9A-A9A0-C51400629BF4}" type="slidenum">
              <a:rPr lang="pl-PL" smtClean="0"/>
              <a:t>168</a:t>
            </a:fld>
            <a:endParaRPr lang="pl-PL"/>
          </a:p>
        </p:txBody>
      </p:sp>
    </p:spTree>
    <p:extLst>
      <p:ext uri="{BB962C8B-B14F-4D97-AF65-F5344CB8AC3E}">
        <p14:creationId xmlns:p14="http://schemas.microsoft.com/office/powerpoint/2010/main" val="2192301034"/>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055F10B-32DF-22AB-F571-376025549CC7}"/>
              </a:ext>
            </a:extLst>
          </p:cNvPr>
          <p:cNvSpPr>
            <a:spLocks noGrp="1"/>
          </p:cNvSpPr>
          <p:nvPr>
            <p:ph type="sldNum" sz="quarter" idx="12"/>
          </p:nvPr>
        </p:nvSpPr>
        <p:spPr/>
        <p:txBody>
          <a:bodyPr/>
          <a:lstStyle/>
          <a:p>
            <a:fld id="{B13EF961-FCAC-4A9A-A9A0-C51400629BF4}" type="slidenum">
              <a:rPr lang="pl-PL" smtClean="0"/>
              <a:t>169</a:t>
            </a:fld>
            <a:endParaRPr lang="pl-PL" dirty="0"/>
          </a:p>
        </p:txBody>
      </p:sp>
      <p:sp>
        <p:nvSpPr>
          <p:cNvPr id="4" name="pole tekstowe 3">
            <a:extLst>
              <a:ext uri="{FF2B5EF4-FFF2-40B4-BE49-F238E27FC236}">
                <a16:creationId xmlns:a16="http://schemas.microsoft.com/office/drawing/2014/main" id="{F318E016-21E0-F863-B9E3-EEEEC5397E8F}"/>
              </a:ext>
            </a:extLst>
          </p:cNvPr>
          <p:cNvSpPr txBox="1"/>
          <p:nvPr/>
        </p:nvSpPr>
        <p:spPr>
          <a:xfrm>
            <a:off x="560832" y="295777"/>
            <a:ext cx="10887456" cy="3276282"/>
          </a:xfrm>
          <a:prstGeom prst="rect">
            <a:avLst/>
          </a:prstGeom>
          <a:noFill/>
        </p:spPr>
        <p:txBody>
          <a:bodyPr wrap="square">
            <a:spAutoFit/>
          </a:bodyPr>
          <a:lstStyle/>
          <a:p>
            <a:pPr algn="just">
              <a:lnSpc>
                <a:spcPct val="150000"/>
              </a:lnSpc>
            </a:pPr>
            <a:r>
              <a:rPr lang="pl-PL" sz="2000" dirty="0"/>
              <a:t>Na elementach </a:t>
            </a:r>
            <a:r>
              <a:rPr lang="pl-PL" sz="2000" u="sng" dirty="0"/>
              <a:t>połączenia elektrycznego</a:t>
            </a:r>
            <a:r>
              <a:rPr lang="pl-PL" sz="2000" dirty="0"/>
              <a:t>, warto również uwzględnić możliwość wystąpienia korozji aluminium w kontakcie z innymi metalami – zwłaszcza z miedzią. W zetknięciu aluminium z metalami o wyższym potencjale elektrochemicznym (np. miedź, żelazo, mosiądz) może dojść do reakcji elektrochemicznej, prowadzącej do powstania tzw. ogniwa kontaktowego. Proces ten uruchamia się w obecności cieczy przewodzących, takich jak skraplająca się para wodna z powietrza, szczególnie w wilgotnym środowisku. Woda ta, zawierająca rozpuszczone zanieczyszczenia chemiczne, dodatkowo sprzyja powstawaniu korozji. Aby przeciwdziałać stosujemy, np.:</a:t>
            </a:r>
          </a:p>
        </p:txBody>
      </p:sp>
      <p:sp>
        <p:nvSpPr>
          <p:cNvPr id="6" name="pole tekstowe 5">
            <a:extLst>
              <a:ext uri="{FF2B5EF4-FFF2-40B4-BE49-F238E27FC236}">
                <a16:creationId xmlns:a16="http://schemas.microsoft.com/office/drawing/2014/main" id="{65225F45-D202-B5F3-17E3-A5EBD42CAC06}"/>
              </a:ext>
            </a:extLst>
          </p:cNvPr>
          <p:cNvSpPr txBox="1"/>
          <p:nvPr/>
        </p:nvSpPr>
        <p:spPr>
          <a:xfrm>
            <a:off x="5412093" y="4342743"/>
            <a:ext cx="6644639" cy="369332"/>
          </a:xfrm>
          <a:prstGeom prst="rect">
            <a:avLst/>
          </a:prstGeom>
          <a:noFill/>
        </p:spPr>
        <p:txBody>
          <a:bodyPr wrap="square">
            <a:spAutoFit/>
          </a:bodyPr>
          <a:lstStyle/>
          <a:p>
            <a:pPr algn="l"/>
            <a:r>
              <a:rPr lang="pl-PL" i="0" dirty="0">
                <a:solidFill>
                  <a:srgbClr val="23232D"/>
                </a:solidFill>
                <a:effectLst/>
                <a:latin typeface="+mj-lt"/>
              </a:rPr>
              <a:t>Złączka redukcyjna Al-Cu ACL_240-50/1 szczelna ACL_240-50/1 ERKO</a:t>
            </a:r>
          </a:p>
        </p:txBody>
      </p:sp>
      <p:pic>
        <p:nvPicPr>
          <p:cNvPr id="8" name="Obraz 7">
            <a:extLst>
              <a:ext uri="{FF2B5EF4-FFF2-40B4-BE49-F238E27FC236}">
                <a16:creationId xmlns:a16="http://schemas.microsoft.com/office/drawing/2014/main" id="{0D882307-8EB6-680A-7B6B-AF532ACA4338}"/>
              </a:ext>
            </a:extLst>
          </p:cNvPr>
          <p:cNvPicPr>
            <a:picLocks noChangeAspect="1"/>
          </p:cNvPicPr>
          <p:nvPr/>
        </p:nvPicPr>
        <p:blipFill>
          <a:blip r:embed="rId2"/>
          <a:stretch>
            <a:fillRect/>
          </a:stretch>
        </p:blipFill>
        <p:spPr>
          <a:xfrm>
            <a:off x="1341683" y="3527000"/>
            <a:ext cx="3552790" cy="1455161"/>
          </a:xfrm>
          <a:prstGeom prst="rect">
            <a:avLst/>
          </a:prstGeom>
        </p:spPr>
      </p:pic>
      <p:pic>
        <p:nvPicPr>
          <p:cNvPr id="10" name="Obraz 9">
            <a:extLst>
              <a:ext uri="{FF2B5EF4-FFF2-40B4-BE49-F238E27FC236}">
                <a16:creationId xmlns:a16="http://schemas.microsoft.com/office/drawing/2014/main" id="{77DE315B-B340-9AEA-DF6B-4562077806A1}"/>
              </a:ext>
            </a:extLst>
          </p:cNvPr>
          <p:cNvPicPr>
            <a:picLocks noChangeAspect="1"/>
          </p:cNvPicPr>
          <p:nvPr/>
        </p:nvPicPr>
        <p:blipFill>
          <a:blip r:embed="rId3"/>
          <a:stretch>
            <a:fillRect/>
          </a:stretch>
        </p:blipFill>
        <p:spPr>
          <a:xfrm>
            <a:off x="1619077" y="4591767"/>
            <a:ext cx="2998001" cy="1386644"/>
          </a:xfrm>
          <a:prstGeom prst="rect">
            <a:avLst/>
          </a:prstGeom>
        </p:spPr>
      </p:pic>
      <p:sp>
        <p:nvSpPr>
          <p:cNvPr id="12" name="pole tekstowe 11">
            <a:extLst>
              <a:ext uri="{FF2B5EF4-FFF2-40B4-BE49-F238E27FC236}">
                <a16:creationId xmlns:a16="http://schemas.microsoft.com/office/drawing/2014/main" id="{3C56E29C-02F3-FBE4-D4C6-1CB2F5544FE2}"/>
              </a:ext>
            </a:extLst>
          </p:cNvPr>
          <p:cNvSpPr txBox="1"/>
          <p:nvPr/>
        </p:nvSpPr>
        <p:spPr>
          <a:xfrm>
            <a:off x="5412093" y="5081407"/>
            <a:ext cx="7408273" cy="369332"/>
          </a:xfrm>
          <a:prstGeom prst="rect">
            <a:avLst/>
          </a:prstGeom>
          <a:noFill/>
        </p:spPr>
        <p:txBody>
          <a:bodyPr wrap="square">
            <a:spAutoFit/>
          </a:bodyPr>
          <a:lstStyle/>
          <a:p>
            <a:pPr algn="l"/>
            <a:r>
              <a:rPr lang="pl-PL" i="0" dirty="0">
                <a:solidFill>
                  <a:srgbClr val="222529"/>
                </a:solidFill>
                <a:effectLst/>
                <a:latin typeface="+mj-lt"/>
              </a:rPr>
              <a:t>Końcówka szczelna ACK ERKO</a:t>
            </a:r>
          </a:p>
        </p:txBody>
      </p:sp>
      <p:pic>
        <p:nvPicPr>
          <p:cNvPr id="14" name="Obraz 13">
            <a:extLst>
              <a:ext uri="{FF2B5EF4-FFF2-40B4-BE49-F238E27FC236}">
                <a16:creationId xmlns:a16="http://schemas.microsoft.com/office/drawing/2014/main" id="{886AD1B7-2E6F-2DBE-B911-9DE751E45B3F}"/>
              </a:ext>
            </a:extLst>
          </p:cNvPr>
          <p:cNvPicPr>
            <a:picLocks noChangeAspect="1"/>
          </p:cNvPicPr>
          <p:nvPr/>
        </p:nvPicPr>
        <p:blipFill>
          <a:blip r:embed="rId4"/>
          <a:stretch>
            <a:fillRect/>
          </a:stretch>
        </p:blipFill>
        <p:spPr>
          <a:xfrm>
            <a:off x="1966528" y="5894344"/>
            <a:ext cx="1948542" cy="924011"/>
          </a:xfrm>
          <a:prstGeom prst="rect">
            <a:avLst/>
          </a:prstGeom>
        </p:spPr>
      </p:pic>
      <p:sp>
        <p:nvSpPr>
          <p:cNvPr id="16" name="pole tekstowe 15">
            <a:extLst>
              <a:ext uri="{FF2B5EF4-FFF2-40B4-BE49-F238E27FC236}">
                <a16:creationId xmlns:a16="http://schemas.microsoft.com/office/drawing/2014/main" id="{7E64281B-2F1E-616B-9BF4-8F0218484450}"/>
              </a:ext>
            </a:extLst>
          </p:cNvPr>
          <p:cNvSpPr txBox="1"/>
          <p:nvPr/>
        </p:nvSpPr>
        <p:spPr>
          <a:xfrm>
            <a:off x="5412093" y="5917252"/>
            <a:ext cx="7793503" cy="369332"/>
          </a:xfrm>
          <a:prstGeom prst="rect">
            <a:avLst/>
          </a:prstGeom>
          <a:noFill/>
        </p:spPr>
        <p:txBody>
          <a:bodyPr wrap="square">
            <a:spAutoFit/>
          </a:bodyPr>
          <a:lstStyle/>
          <a:p>
            <a:pPr algn="l"/>
            <a:r>
              <a:rPr lang="pl-PL" i="0" dirty="0">
                <a:solidFill>
                  <a:srgbClr val="222529"/>
                </a:solidFill>
                <a:effectLst/>
                <a:latin typeface="+mj-lt"/>
              </a:rPr>
              <a:t>Podkładka </a:t>
            </a:r>
            <a:r>
              <a:rPr lang="pl-PL" i="0" dirty="0" err="1">
                <a:solidFill>
                  <a:srgbClr val="222529"/>
                </a:solidFill>
                <a:effectLst/>
                <a:latin typeface="+mj-lt"/>
              </a:rPr>
              <a:t>kupalowa</a:t>
            </a:r>
            <a:r>
              <a:rPr lang="pl-PL" i="0" dirty="0">
                <a:solidFill>
                  <a:srgbClr val="222529"/>
                </a:solidFill>
                <a:effectLst/>
                <a:latin typeface="+mj-lt"/>
              </a:rPr>
              <a:t> Al-Cu ACP ERCO</a:t>
            </a:r>
          </a:p>
        </p:txBody>
      </p:sp>
    </p:spTree>
    <p:extLst>
      <p:ext uri="{BB962C8B-B14F-4D97-AF65-F5344CB8AC3E}">
        <p14:creationId xmlns:p14="http://schemas.microsoft.com/office/powerpoint/2010/main" val="216838196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A2371E43-5956-92D8-7623-7783B6C50BDA}"/>
              </a:ext>
            </a:extLst>
          </p:cNvPr>
          <p:cNvSpPr txBox="1"/>
          <p:nvPr/>
        </p:nvSpPr>
        <p:spPr>
          <a:xfrm>
            <a:off x="464127" y="136525"/>
            <a:ext cx="11346873" cy="6358344"/>
          </a:xfrm>
          <a:prstGeom prst="rect">
            <a:avLst/>
          </a:prstGeom>
          <a:noFill/>
        </p:spPr>
        <p:txBody>
          <a:bodyPr wrap="square">
            <a:spAutoFit/>
          </a:bodyPr>
          <a:lstStyle/>
          <a:p>
            <a:pPr algn="just">
              <a:lnSpc>
                <a:spcPct val="115000"/>
              </a:lnSpc>
              <a:spcAft>
                <a:spcPts val="1000"/>
              </a:spcAft>
            </a:pPr>
            <a:r>
              <a:rPr lang="pl-PL" sz="2400" b="1" dirty="0">
                <a:effectLst/>
                <a:latin typeface="Calibri" panose="020F0502020204030204" pitchFamily="34" charset="0"/>
                <a:ea typeface="Calibri" panose="020F0502020204030204" pitchFamily="34" charset="0"/>
                <a:cs typeface="Times New Roman" panose="02020603050405020304" pitchFamily="18" charset="0"/>
              </a:rPr>
              <a:t>Przewody </a:t>
            </a:r>
            <a:r>
              <a:rPr lang="pl-PL" sz="2400" dirty="0">
                <a:effectLst/>
                <a:latin typeface="Calibri" panose="020F0502020204030204" pitchFamily="34" charset="0"/>
                <a:ea typeface="Calibri" panose="020F0502020204030204" pitchFamily="34" charset="0"/>
                <a:cs typeface="Times New Roman" panose="02020603050405020304" pitchFamily="18" charset="0"/>
              </a:rPr>
              <a:t>stosowane w liniach niskiego napięcia to gołe linki aluminiowe </a:t>
            </a:r>
            <a:r>
              <a:rPr lang="pl-PL" sz="2400" dirty="0">
                <a:latin typeface="Calibri" panose="020F0502020204030204" pitchFamily="34" charset="0"/>
                <a:ea typeface="Calibri" panose="020F0502020204030204" pitchFamily="34" charset="0"/>
                <a:cs typeface="Times New Roman" panose="02020603050405020304" pitchFamily="18" charset="0"/>
              </a:rPr>
              <a:t>(</a:t>
            </a:r>
            <a:r>
              <a:rPr lang="pl-PL" sz="2400" dirty="0">
                <a:effectLst/>
                <a:latin typeface="Calibri" panose="020F0502020204030204" pitchFamily="34" charset="0"/>
                <a:ea typeface="Calibri" panose="020F0502020204030204" pitchFamily="34" charset="0"/>
                <a:cs typeface="Times New Roman" panose="02020603050405020304" pitchFamily="18" charset="0"/>
              </a:rPr>
              <a:t>AL), zwykle  o przekrojach:</a:t>
            </a:r>
          </a:p>
          <a:p>
            <a:pPr algn="just">
              <a:lnSpc>
                <a:spcPct val="115000"/>
              </a:lnSpc>
              <a:spcAft>
                <a:spcPts val="1000"/>
              </a:spcAft>
            </a:pPr>
            <a:r>
              <a:rPr lang="pl-PL" sz="2400" dirty="0">
                <a:effectLst/>
                <a:latin typeface="Calibri" panose="020F0502020204030204" pitchFamily="34" charset="0"/>
                <a:ea typeface="Calibri" panose="020F0502020204030204" pitchFamily="34" charset="0"/>
                <a:cs typeface="Times New Roman" panose="02020603050405020304" pitchFamily="18" charset="0"/>
              </a:rPr>
              <a:t>				</a:t>
            </a:r>
            <a:r>
              <a:rPr lang="pl-PL" sz="2400" b="1" dirty="0">
                <a:effectLst/>
                <a:latin typeface="Calibri" panose="020F0502020204030204" pitchFamily="34" charset="0"/>
                <a:ea typeface="Calibri" panose="020F0502020204030204" pitchFamily="34" charset="0"/>
                <a:cs typeface="Times New Roman" panose="02020603050405020304" pitchFamily="18" charset="0"/>
              </a:rPr>
              <a:t>16, 25, 35, 50, 70, </a:t>
            </a:r>
            <a:r>
              <a:rPr lang="pl-PL" sz="2400" dirty="0">
                <a:effectLst/>
                <a:latin typeface="Calibri" panose="020F0502020204030204" pitchFamily="34" charset="0"/>
                <a:ea typeface="Calibri" panose="020F0502020204030204" pitchFamily="34" charset="0"/>
                <a:cs typeface="Times New Roman" panose="02020603050405020304" pitchFamily="18" charset="0"/>
              </a:rPr>
              <a:t>95, 120, 150, 185, 240, 300 mm²</a:t>
            </a:r>
            <a:endParaRPr lang="pl-PL"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pl-PL" sz="2400" dirty="0">
                <a:effectLst/>
                <a:latin typeface="Calibri" panose="020F0502020204030204" pitchFamily="34" charset="0"/>
                <a:ea typeface="Calibri" panose="020F0502020204030204" pitchFamily="34" charset="0"/>
                <a:cs typeface="Times New Roman" panose="02020603050405020304" pitchFamily="18" charset="0"/>
              </a:rPr>
              <a:t>oraz  przewody o </a:t>
            </a:r>
            <a:r>
              <a:rPr lang="pl-PL" sz="2400" dirty="0" err="1">
                <a:effectLst/>
                <a:latin typeface="Calibri" panose="020F0502020204030204" pitchFamily="34" charset="0"/>
                <a:ea typeface="Calibri" panose="020F0502020204030204" pitchFamily="34" charset="0"/>
                <a:cs typeface="Times New Roman" panose="02020603050405020304" pitchFamily="18" charset="0"/>
              </a:rPr>
              <a:t>AsXSn</a:t>
            </a:r>
            <a:r>
              <a:rPr lang="pl-PL" sz="2400" dirty="0">
                <a:effectLst/>
                <a:latin typeface="Calibri" panose="020F0502020204030204" pitchFamily="34" charset="0"/>
                <a:ea typeface="Calibri" panose="020F0502020204030204" pitchFamily="34" charset="0"/>
                <a:cs typeface="Times New Roman" panose="02020603050405020304" pitchFamily="18" charset="0"/>
              </a:rPr>
              <a:t> (napięcie 0,6/1kV) elektroenergetyczne samonośne (s) o żyłach aluminiowych i izolacji z polietylenu usieciowanego (XS), o żyle aluminiowej (A) odpornego na rozprzestrzenianie się płomienia (n), jedno lub wielożyłowe o przekrojach:</a:t>
            </a:r>
          </a:p>
          <a:p>
            <a:pPr marL="3086100" lvl="6" indent="-342900" algn="just">
              <a:lnSpc>
                <a:spcPct val="115000"/>
              </a:lnSpc>
              <a:spcAft>
                <a:spcPts val="1000"/>
              </a:spcAft>
              <a:buFont typeface="Wingdings" panose="05000000000000000000" pitchFamily="2" charset="2"/>
              <a:buChar char="q"/>
            </a:pPr>
            <a:r>
              <a:rPr lang="pl-PL" sz="2400" dirty="0">
                <a:effectLst/>
                <a:latin typeface="Calibri" panose="020F0502020204030204" pitchFamily="34" charset="0"/>
                <a:ea typeface="Calibri" panose="020F0502020204030204" pitchFamily="34" charset="0"/>
                <a:cs typeface="Times New Roman" panose="02020603050405020304" pitchFamily="18" charset="0"/>
              </a:rPr>
              <a:t>jednożyłowe 16, 25, 35, 50, 70, 95 mm²</a:t>
            </a:r>
          </a:p>
          <a:p>
            <a:pPr marL="3086100" lvl="6" indent="-342900" algn="just">
              <a:lnSpc>
                <a:spcPct val="115000"/>
              </a:lnSpc>
              <a:spcAft>
                <a:spcPts val="1000"/>
              </a:spcAft>
              <a:buFont typeface="Wingdings" panose="05000000000000000000" pitchFamily="2" charset="2"/>
              <a:buChar char="q"/>
            </a:pPr>
            <a:r>
              <a:rPr lang="pl-PL" sz="2400" dirty="0">
                <a:effectLst/>
                <a:latin typeface="Calibri" panose="020F0502020204030204" pitchFamily="34" charset="0"/>
                <a:ea typeface="Calibri" panose="020F0502020204030204" pitchFamily="34" charset="0"/>
                <a:cs typeface="Times New Roman" panose="02020603050405020304" pitchFamily="18" charset="0"/>
              </a:rPr>
              <a:t>wielożyłowe 16, 25, 35, 50, 70, 95 i 120 mm²</a:t>
            </a:r>
          </a:p>
          <a:p>
            <a:pPr lvl="6" algn="just">
              <a:lnSpc>
                <a:spcPct val="115000"/>
              </a:lnSpc>
              <a:spcAft>
                <a:spcPts val="1000"/>
              </a:spcAft>
            </a:pPr>
            <a:endParaRPr lang="pl-PL"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pl-PL" sz="2400" dirty="0">
                <a:effectLst/>
                <a:latin typeface="Calibri" panose="020F0502020204030204" pitchFamily="34" charset="0"/>
                <a:ea typeface="Calibri" panose="020F0502020204030204" pitchFamily="34" charset="0"/>
                <a:cs typeface="Times New Roman" panose="02020603050405020304" pitchFamily="18" charset="0"/>
              </a:rPr>
              <a:t>Zasady sprawdzania przekroju przewodów ze względu na zabezpieczenie przed skutkami przepływu prądów przetężeniowych zostały określone w normie PN-HD 60364-4-43:2012 – wersja polska. Instalacje elektryczne niskiego napięcia — Część 4-43: Ochrona dla zapewnienia bezpieczeństwa — Ochrona przed prądem przetężeniowym.</a:t>
            </a:r>
          </a:p>
        </p:txBody>
      </p:sp>
      <p:sp>
        <p:nvSpPr>
          <p:cNvPr id="2" name="Symbol zastępczy numeru slajdu 1">
            <a:extLst>
              <a:ext uri="{FF2B5EF4-FFF2-40B4-BE49-F238E27FC236}">
                <a16:creationId xmlns:a16="http://schemas.microsoft.com/office/drawing/2014/main" id="{6BE2AF2D-CBB8-DE40-8E99-F4FC6ABEB538}"/>
              </a:ext>
            </a:extLst>
          </p:cNvPr>
          <p:cNvSpPr>
            <a:spLocks noGrp="1"/>
          </p:cNvSpPr>
          <p:nvPr>
            <p:ph type="sldNum" sz="quarter" idx="12"/>
          </p:nvPr>
        </p:nvSpPr>
        <p:spPr/>
        <p:txBody>
          <a:bodyPr/>
          <a:lstStyle/>
          <a:p>
            <a:fld id="{B13EF961-FCAC-4A9A-A9A0-C51400629BF4}" type="slidenum">
              <a:rPr lang="pl-PL" smtClean="0"/>
              <a:t>170</a:t>
            </a:fld>
            <a:endParaRPr lang="pl-PL"/>
          </a:p>
        </p:txBody>
      </p:sp>
    </p:spTree>
    <p:extLst>
      <p:ext uri="{BB962C8B-B14F-4D97-AF65-F5344CB8AC3E}">
        <p14:creationId xmlns:p14="http://schemas.microsoft.com/office/powerpoint/2010/main" val="3602706991"/>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9E2E946-498F-FC0E-D03F-739C767C360D}"/>
              </a:ext>
            </a:extLst>
          </p:cNvPr>
          <p:cNvSpPr txBox="1"/>
          <p:nvPr/>
        </p:nvSpPr>
        <p:spPr>
          <a:xfrm>
            <a:off x="986643" y="769502"/>
            <a:ext cx="5109357" cy="3724096"/>
          </a:xfrm>
          <a:prstGeom prst="rect">
            <a:avLst/>
          </a:prstGeom>
          <a:noFill/>
        </p:spPr>
        <p:txBody>
          <a:bodyPr wrap="square">
            <a:spAutoFit/>
          </a:bodyPr>
          <a:lstStyle/>
          <a:p>
            <a:r>
              <a:rPr lang="pl-PL" sz="1800" b="1" dirty="0" err="1">
                <a:effectLst/>
                <a:latin typeface="Calibri" panose="020F0502020204030204" pitchFamily="34" charset="0"/>
                <a:ea typeface="Calibri" panose="020F0502020204030204" pitchFamily="34" charset="0"/>
                <a:cs typeface="Times New Roman" panose="02020603050405020304" pitchFamily="18" charset="0"/>
              </a:rPr>
              <a:t>AsXSn</a:t>
            </a:r>
            <a:r>
              <a:rPr lang="pl-PL" sz="1800" b="1" dirty="0">
                <a:effectLst/>
                <a:latin typeface="Calibri" panose="020F0502020204030204" pitchFamily="34" charset="0"/>
                <a:ea typeface="Calibri" panose="020F0502020204030204" pitchFamily="34" charset="0"/>
                <a:cs typeface="Times New Roman" panose="02020603050405020304" pitchFamily="18" charset="0"/>
              </a:rPr>
              <a:t> 0,6/1 </a:t>
            </a:r>
            <a:r>
              <a:rPr lang="pl-PL" sz="1800" b="1" dirty="0" err="1">
                <a:effectLst/>
                <a:latin typeface="Calibri" panose="020F0502020204030204" pitchFamily="34" charset="0"/>
                <a:ea typeface="Calibri" panose="020F0502020204030204" pitchFamily="34" charset="0"/>
                <a:cs typeface="Times New Roman" panose="02020603050405020304" pitchFamily="18" charset="0"/>
              </a:rPr>
              <a:t>kV</a:t>
            </a:r>
            <a:endParaRPr lang="pl-PL"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750"/>
              </a:spcAft>
              <a:buNone/>
            </a:pPr>
            <a:r>
              <a:rPr lang="pl-PL" sz="1800" dirty="0">
                <a:effectLst/>
                <a:latin typeface="Calibri" panose="020F0502020204030204" pitchFamily="34" charset="0"/>
                <a:ea typeface="Calibri" panose="020F0502020204030204" pitchFamily="34" charset="0"/>
                <a:cs typeface="Times New Roman" panose="02020603050405020304" pitchFamily="18" charset="0"/>
              </a:rPr>
              <a:t>Przewód </a:t>
            </a:r>
            <a:r>
              <a:rPr lang="pl-PL" sz="1800" dirty="0" err="1">
                <a:effectLst/>
                <a:latin typeface="Calibri" panose="020F0502020204030204" pitchFamily="34" charset="0"/>
                <a:ea typeface="Calibri" panose="020F0502020204030204" pitchFamily="34" charset="0"/>
                <a:cs typeface="Times New Roman" panose="02020603050405020304" pitchFamily="18" charset="0"/>
              </a:rPr>
              <a:t>AsXSn</a:t>
            </a:r>
            <a:r>
              <a:rPr lang="pl-PL" sz="1800" dirty="0">
                <a:effectLst/>
                <a:latin typeface="Calibri" panose="020F0502020204030204" pitchFamily="34" charset="0"/>
                <a:ea typeface="Calibri" panose="020F0502020204030204" pitchFamily="34" charset="0"/>
                <a:cs typeface="Times New Roman" panose="02020603050405020304" pitchFamily="18" charset="0"/>
              </a:rPr>
              <a:t> przeznaczony do </a:t>
            </a:r>
            <a:r>
              <a:rPr lang="pl-PL" sz="1800" dirty="0" err="1">
                <a:effectLst/>
                <a:latin typeface="Calibri" panose="020F0502020204030204" pitchFamily="34" charset="0"/>
                <a:ea typeface="Calibri" panose="020F0502020204030204" pitchFamily="34" charset="0"/>
                <a:cs typeface="Times New Roman" panose="02020603050405020304" pitchFamily="18" charset="0"/>
              </a:rPr>
              <a:t>przesyłu</a:t>
            </a:r>
            <a:r>
              <a:rPr lang="pl-PL" sz="1800" dirty="0">
                <a:effectLst/>
                <a:latin typeface="Calibri" panose="020F0502020204030204" pitchFamily="34" charset="0"/>
                <a:ea typeface="Calibri" panose="020F0502020204030204" pitchFamily="34" charset="0"/>
                <a:cs typeface="Times New Roman" panose="02020603050405020304" pitchFamily="18" charset="0"/>
              </a:rPr>
              <a:t> energii elektrycznej, stosowany w napowietrznych sieciach energetycznych niskiego napięcia. Przewody montowane na słupach - </a:t>
            </a:r>
            <a:r>
              <a:rPr lang="pl-PL" b="0" i="0" dirty="0">
                <a:effectLst/>
                <a:latin typeface="Exo"/>
              </a:rPr>
              <a:t>wzdłużne karby, których liczba odpowiada numerowi żyły, w kablach 6-cio żyłowych żyły  o zmniejszonym przekroju oznaczone są: jedna żyła oznaczona jest cyfrą „0”, druga jednym karbem, cyfrowy nadruk:</a:t>
            </a:r>
          </a:p>
          <a:p>
            <a:pPr algn="l">
              <a:spcAft>
                <a:spcPts val="750"/>
              </a:spcAft>
              <a:buNone/>
            </a:pPr>
            <a:r>
              <a:rPr lang="pl-PL" b="0" i="0" dirty="0">
                <a:effectLst/>
                <a:latin typeface="Exo"/>
              </a:rPr>
              <a:t>„0” - żyła neutralna</a:t>
            </a:r>
          </a:p>
          <a:p>
            <a:pPr algn="l">
              <a:spcAft>
                <a:spcPts val="750"/>
              </a:spcAft>
            </a:pPr>
            <a:r>
              <a:rPr lang="pl-PL" b="0" i="0" dirty="0">
                <a:effectLst/>
                <a:latin typeface="Exo"/>
              </a:rPr>
              <a:t>„1”, „2”, „3” - żyły fazowe</a:t>
            </a:r>
          </a:p>
          <a:p>
            <a:endParaRPr lang="pl-PL" dirty="0"/>
          </a:p>
        </p:txBody>
      </p:sp>
      <p:sp>
        <p:nvSpPr>
          <p:cNvPr id="11" name="pole tekstowe 10">
            <a:extLst>
              <a:ext uri="{FF2B5EF4-FFF2-40B4-BE49-F238E27FC236}">
                <a16:creationId xmlns:a16="http://schemas.microsoft.com/office/drawing/2014/main" id="{F8AEA623-B976-DC60-AF30-57F59DACF28C}"/>
              </a:ext>
            </a:extLst>
          </p:cNvPr>
          <p:cNvSpPr txBox="1"/>
          <p:nvPr/>
        </p:nvSpPr>
        <p:spPr>
          <a:xfrm>
            <a:off x="6507678" y="769502"/>
            <a:ext cx="5109358" cy="2862322"/>
          </a:xfrm>
          <a:prstGeom prst="rect">
            <a:avLst/>
          </a:prstGeom>
          <a:noFill/>
        </p:spPr>
        <p:txBody>
          <a:bodyPr wrap="square">
            <a:spAutoFit/>
          </a:bodyPr>
          <a:lstStyle/>
          <a:p>
            <a:r>
              <a:rPr lang="pl-PL" b="1" i="0" dirty="0">
                <a:effectLst/>
                <a:latin typeface="Exo"/>
              </a:rPr>
              <a:t>1-AYKYz 0,6/1 </a:t>
            </a:r>
            <a:r>
              <a:rPr lang="pl-PL" b="1" i="0" dirty="0" err="1">
                <a:effectLst/>
                <a:latin typeface="Exo"/>
              </a:rPr>
              <a:t>kV</a:t>
            </a:r>
            <a:r>
              <a:rPr lang="pl-PL" b="0" i="0" dirty="0">
                <a:effectLst/>
                <a:latin typeface="Exo"/>
              </a:rPr>
              <a:t> </a:t>
            </a:r>
          </a:p>
          <a:p>
            <a:pPr algn="just"/>
            <a:r>
              <a:rPr lang="pl-PL" b="0" i="0" dirty="0">
                <a:effectLst/>
                <a:latin typeface="Exo"/>
              </a:rPr>
              <a:t>Elektroenergetyczny o żyłach aluminiowych (A), w izolacji </a:t>
            </a:r>
            <a:r>
              <a:rPr lang="pl-PL" b="0" i="0" dirty="0" err="1">
                <a:effectLst/>
                <a:latin typeface="Exo"/>
              </a:rPr>
              <a:t>polwinitowej</a:t>
            </a:r>
            <a:r>
              <a:rPr lang="pl-PL" b="0" i="0" dirty="0">
                <a:effectLst/>
                <a:latin typeface="Exo"/>
              </a:rPr>
              <a:t> (Y) i powłoce </a:t>
            </a:r>
            <a:r>
              <a:rPr lang="pl-PL" b="0" i="0" dirty="0" err="1">
                <a:effectLst/>
                <a:latin typeface="Exo"/>
              </a:rPr>
              <a:t>polwinitowej</a:t>
            </a:r>
            <a:r>
              <a:rPr lang="pl-PL" b="0" i="0" dirty="0">
                <a:effectLst/>
                <a:latin typeface="Exo"/>
              </a:rPr>
              <a:t> (Y), podwieszany na stalowej lince ocynkowanej (Z), z żyłą ochronną zielono-żółtą (J), na napięcie znamionowe 0,6/1 </a:t>
            </a:r>
            <a:r>
              <a:rPr lang="pl-PL" b="0" i="0" dirty="0" err="1">
                <a:effectLst/>
                <a:latin typeface="Exo"/>
              </a:rPr>
              <a:t>kV</a:t>
            </a:r>
            <a:r>
              <a:rPr lang="pl-PL" b="0" i="0" dirty="0">
                <a:effectLst/>
                <a:latin typeface="Exo"/>
              </a:rPr>
              <a:t> - kable elektroenergetyczne podwieszane  na stalowej lince ocynkowanej do budowy  oraz modernizacji energetycznych linii kablowych napowietrznych oraz przyłączy domowych</a:t>
            </a:r>
            <a:endParaRPr lang="pl-PL" dirty="0"/>
          </a:p>
        </p:txBody>
      </p:sp>
      <p:sp>
        <p:nvSpPr>
          <p:cNvPr id="13" name="pole tekstowe 12">
            <a:extLst>
              <a:ext uri="{FF2B5EF4-FFF2-40B4-BE49-F238E27FC236}">
                <a16:creationId xmlns:a16="http://schemas.microsoft.com/office/drawing/2014/main" id="{35F78AB8-0FCA-2231-5D4C-ED473A75090A}"/>
              </a:ext>
            </a:extLst>
          </p:cNvPr>
          <p:cNvSpPr txBox="1"/>
          <p:nvPr/>
        </p:nvSpPr>
        <p:spPr>
          <a:xfrm>
            <a:off x="8151698" y="6356350"/>
            <a:ext cx="2743200" cy="261610"/>
          </a:xfrm>
          <a:prstGeom prst="rect">
            <a:avLst/>
          </a:prstGeom>
          <a:noFill/>
        </p:spPr>
        <p:txBody>
          <a:bodyPr wrap="square">
            <a:spAutoFit/>
          </a:bodyPr>
          <a:lstStyle/>
          <a:p>
            <a:r>
              <a:rPr lang="pl-PL" sz="1100" dirty="0"/>
              <a:t>https://www.elpar.pl/produkt/</a:t>
            </a:r>
          </a:p>
        </p:txBody>
      </p:sp>
      <p:pic>
        <p:nvPicPr>
          <p:cNvPr id="6148" name="Picture 4" descr="AsXSn 0,6/1 kV">
            <a:extLst>
              <a:ext uri="{FF2B5EF4-FFF2-40B4-BE49-F238E27FC236}">
                <a16:creationId xmlns:a16="http://schemas.microsoft.com/office/drawing/2014/main" id="{FFC12A33-CE0D-D112-C208-2B9A423BDB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3396" y="4048867"/>
            <a:ext cx="4895850"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6" name="Obraz 15">
            <a:extLst>
              <a:ext uri="{FF2B5EF4-FFF2-40B4-BE49-F238E27FC236}">
                <a16:creationId xmlns:a16="http://schemas.microsoft.com/office/drawing/2014/main" id="{861988DC-5D3B-2068-9B63-A16EF1F842D0}"/>
              </a:ext>
            </a:extLst>
          </p:cNvPr>
          <p:cNvPicPr>
            <a:picLocks noChangeAspect="1"/>
          </p:cNvPicPr>
          <p:nvPr/>
        </p:nvPicPr>
        <p:blipFill>
          <a:blip r:embed="rId3"/>
          <a:stretch>
            <a:fillRect/>
          </a:stretch>
        </p:blipFill>
        <p:spPr>
          <a:xfrm>
            <a:off x="6866288" y="4048867"/>
            <a:ext cx="4895850" cy="1847850"/>
          </a:xfrm>
          <a:prstGeom prst="rect">
            <a:avLst/>
          </a:prstGeom>
        </p:spPr>
      </p:pic>
      <p:sp>
        <p:nvSpPr>
          <p:cNvPr id="2" name="Symbol zastępczy numeru slajdu 1">
            <a:extLst>
              <a:ext uri="{FF2B5EF4-FFF2-40B4-BE49-F238E27FC236}">
                <a16:creationId xmlns:a16="http://schemas.microsoft.com/office/drawing/2014/main" id="{8063DD3F-36BF-2EFD-F8C1-861851A04479}"/>
              </a:ext>
            </a:extLst>
          </p:cNvPr>
          <p:cNvSpPr>
            <a:spLocks noGrp="1"/>
          </p:cNvSpPr>
          <p:nvPr>
            <p:ph type="sldNum" sz="quarter" idx="12"/>
          </p:nvPr>
        </p:nvSpPr>
        <p:spPr/>
        <p:txBody>
          <a:bodyPr/>
          <a:lstStyle/>
          <a:p>
            <a:fld id="{B13EF961-FCAC-4A9A-A9A0-C51400629BF4}" type="slidenum">
              <a:rPr lang="pl-PL" smtClean="0"/>
              <a:t>171</a:t>
            </a:fld>
            <a:endParaRPr lang="pl-PL"/>
          </a:p>
        </p:txBody>
      </p:sp>
    </p:spTree>
    <p:extLst>
      <p:ext uri="{BB962C8B-B14F-4D97-AF65-F5344CB8AC3E}">
        <p14:creationId xmlns:p14="http://schemas.microsoft.com/office/powerpoint/2010/main" val="404328281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D929F4A-C216-8557-24E2-FBD6293E55F5}"/>
              </a:ext>
            </a:extLst>
          </p:cNvPr>
          <p:cNvSpPr txBox="1"/>
          <p:nvPr/>
        </p:nvSpPr>
        <p:spPr>
          <a:xfrm>
            <a:off x="722671" y="175032"/>
            <a:ext cx="11090787" cy="6507935"/>
          </a:xfrm>
          <a:prstGeom prst="rect">
            <a:avLst/>
          </a:prstGeom>
          <a:noFill/>
        </p:spPr>
        <p:txBody>
          <a:bodyPr wrap="square">
            <a:spAutoFit/>
          </a:bodyPr>
          <a:lstStyle/>
          <a:p>
            <a:pPr>
              <a:lnSpc>
                <a:spcPct val="150000"/>
              </a:lnSpc>
              <a:buNone/>
            </a:pPr>
            <a:r>
              <a:rPr lang="pl-PL" sz="2000" b="1" dirty="0"/>
              <a:t>Kabel </a:t>
            </a:r>
            <a:r>
              <a:rPr lang="pl-PL" sz="2000" b="1" dirty="0" err="1"/>
              <a:t>AsXSn</a:t>
            </a:r>
            <a:endParaRPr lang="pl-PL" sz="2000" b="1" dirty="0"/>
          </a:p>
          <a:p>
            <a:pPr marL="742950" lvl="1" indent="-285750">
              <a:lnSpc>
                <a:spcPct val="150000"/>
              </a:lnSpc>
              <a:buFont typeface="Arial" panose="020B0604020202020204" pitchFamily="34" charset="0"/>
              <a:buChar char="•"/>
            </a:pPr>
            <a:r>
              <a:rPr lang="pl-PL" sz="2000" b="1" dirty="0"/>
              <a:t>zwiększa bezpieczeństwo </a:t>
            </a:r>
            <a:r>
              <a:rPr lang="pl-PL" sz="2000" dirty="0"/>
              <a:t>dla ludzi i zwierząt,</a:t>
            </a:r>
          </a:p>
          <a:p>
            <a:pPr marL="742950" lvl="1" indent="-285750">
              <a:lnSpc>
                <a:spcPct val="150000"/>
              </a:lnSpc>
              <a:buFont typeface="Arial" panose="020B0604020202020204" pitchFamily="34" charset="0"/>
              <a:buChar char="•"/>
            </a:pPr>
            <a:r>
              <a:rPr lang="pl-PL" sz="2000" dirty="0"/>
              <a:t>pozwala prowadzić przewody bliżej siebie lub budynków,</a:t>
            </a:r>
          </a:p>
          <a:p>
            <a:pPr marL="742950" lvl="1" indent="-285750">
              <a:lnSpc>
                <a:spcPct val="150000"/>
              </a:lnSpc>
              <a:buFont typeface="Arial" panose="020B0604020202020204" pitchFamily="34" charset="0"/>
              <a:buChar char="•"/>
            </a:pPr>
            <a:r>
              <a:rPr lang="pl-PL" sz="2000" dirty="0"/>
              <a:t>ogranicza ryzyko zwarcia przez np. gałęzie czy ptaki,</a:t>
            </a:r>
          </a:p>
          <a:p>
            <a:pPr marL="742950" lvl="1" indent="-285750">
              <a:lnSpc>
                <a:spcPct val="150000"/>
              </a:lnSpc>
              <a:buFont typeface="Arial" panose="020B0604020202020204" pitchFamily="34" charset="0"/>
              <a:buChar char="•"/>
            </a:pPr>
            <a:r>
              <a:rPr lang="pl-PL" sz="2000" dirty="0"/>
              <a:t>mniejsze wymagania dotyczące odstępów,</a:t>
            </a:r>
          </a:p>
          <a:p>
            <a:pPr marL="742950" lvl="1" indent="-285750">
              <a:lnSpc>
                <a:spcPct val="150000"/>
              </a:lnSpc>
              <a:buFont typeface="Arial" panose="020B0604020202020204" pitchFamily="34" charset="0"/>
              <a:buChar char="•"/>
            </a:pPr>
            <a:r>
              <a:rPr lang="pl-PL" sz="2000" dirty="0"/>
              <a:t>montaż bliżej innych elementów infrastruktury, co jest dużą zaletą w terenach zabudowanych,</a:t>
            </a:r>
          </a:p>
          <a:p>
            <a:pPr marL="742950" lvl="1" indent="-285750">
              <a:lnSpc>
                <a:spcPct val="150000"/>
              </a:lnSpc>
              <a:buFont typeface="Arial" panose="020B0604020202020204" pitchFamily="34" charset="0"/>
              <a:buChar char="•"/>
            </a:pPr>
            <a:r>
              <a:rPr lang="pl-PL" sz="2000" dirty="0"/>
              <a:t>izolowany kabel nie ulega tak łatwo zwarciom w czasie burz (np. przy przeskokach łuku z drzew, wody, itd.).</a:t>
            </a:r>
          </a:p>
          <a:p>
            <a:pPr marL="742950" lvl="1" indent="-285750">
              <a:lnSpc>
                <a:spcPct val="150000"/>
              </a:lnSpc>
              <a:buFont typeface="Arial" panose="020B0604020202020204" pitchFamily="34" charset="0"/>
              <a:buChar char="•"/>
            </a:pPr>
            <a:r>
              <a:rPr lang="pl-PL" sz="2000" u="sng" dirty="0"/>
              <a:t>mniejsze ryzyko uszkodzenia, zwarcia, zerwania</a:t>
            </a:r>
            <a:r>
              <a:rPr lang="pl-PL" sz="2000" dirty="0"/>
              <a:t> (przy zerwaniu izolacja chroni ludzi i zwierzęta ),</a:t>
            </a:r>
          </a:p>
          <a:p>
            <a:pPr marL="742950" lvl="1" indent="-285750">
              <a:lnSpc>
                <a:spcPct val="150000"/>
              </a:lnSpc>
              <a:buFont typeface="Arial" panose="020B0604020202020204" pitchFamily="34" charset="0"/>
              <a:buChar char="•"/>
            </a:pPr>
            <a:r>
              <a:rPr lang="pl-PL" sz="2000" u="sng" dirty="0"/>
              <a:t>wyższa niezawodność sieci,</a:t>
            </a:r>
          </a:p>
          <a:p>
            <a:pPr marL="742950" lvl="1" indent="-285750">
              <a:lnSpc>
                <a:spcPct val="150000"/>
              </a:lnSpc>
              <a:buFont typeface="Arial" panose="020B0604020202020204" pitchFamily="34" charset="0"/>
              <a:buChar char="•"/>
            </a:pPr>
            <a:r>
              <a:rPr lang="pl-PL" sz="2000" dirty="0"/>
              <a:t>niższe koszty serwisu i utrzymania,</a:t>
            </a:r>
          </a:p>
          <a:p>
            <a:pPr marL="742950" lvl="1" indent="-285750">
              <a:lnSpc>
                <a:spcPct val="150000"/>
              </a:lnSpc>
              <a:buFont typeface="Arial" panose="020B0604020202020204" pitchFamily="34" charset="0"/>
              <a:buChar char="•"/>
            </a:pPr>
            <a:r>
              <a:rPr lang="pl-PL" sz="2000" dirty="0"/>
              <a:t>prostsza eksploatacja w miastach i osiedlach,</a:t>
            </a:r>
          </a:p>
          <a:p>
            <a:pPr marL="742950" lvl="1" indent="-285750">
              <a:lnSpc>
                <a:spcPct val="150000"/>
              </a:lnSpc>
              <a:buFont typeface="Arial" panose="020B0604020202020204" pitchFamily="34" charset="0"/>
              <a:buChar char="•"/>
            </a:pPr>
            <a:r>
              <a:rPr lang="pl-PL" sz="2000" dirty="0"/>
              <a:t>można montować w miejscach z dużą liczbą przeszkód (drzewa, budynki, ogrodzenia), gdzie goły kabel byłby zbyt ryzykowny.</a:t>
            </a:r>
          </a:p>
        </p:txBody>
      </p:sp>
      <p:sp>
        <p:nvSpPr>
          <p:cNvPr id="2" name="Symbol zastępczy numeru slajdu 1">
            <a:extLst>
              <a:ext uri="{FF2B5EF4-FFF2-40B4-BE49-F238E27FC236}">
                <a16:creationId xmlns:a16="http://schemas.microsoft.com/office/drawing/2014/main" id="{E60500B8-4417-6F57-0E9F-2EE8DED7A975}"/>
              </a:ext>
            </a:extLst>
          </p:cNvPr>
          <p:cNvSpPr>
            <a:spLocks noGrp="1"/>
          </p:cNvSpPr>
          <p:nvPr>
            <p:ph type="sldNum" sz="quarter" idx="12"/>
          </p:nvPr>
        </p:nvSpPr>
        <p:spPr/>
        <p:txBody>
          <a:bodyPr/>
          <a:lstStyle/>
          <a:p>
            <a:fld id="{B13EF961-FCAC-4A9A-A9A0-C51400629BF4}" type="slidenum">
              <a:rPr lang="pl-PL" smtClean="0"/>
              <a:t>172</a:t>
            </a:fld>
            <a:endParaRPr lang="pl-PL"/>
          </a:p>
        </p:txBody>
      </p:sp>
    </p:spTree>
    <p:extLst>
      <p:ext uri="{BB962C8B-B14F-4D97-AF65-F5344CB8AC3E}">
        <p14:creationId xmlns:p14="http://schemas.microsoft.com/office/powerpoint/2010/main" val="3820046606"/>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7AF4352-3F72-B7A3-0FAA-270584E5DB6C}"/>
              </a:ext>
            </a:extLst>
          </p:cNvPr>
          <p:cNvSpPr>
            <a:spLocks noGrp="1"/>
          </p:cNvSpPr>
          <p:nvPr>
            <p:ph type="sldNum" sz="quarter" idx="12"/>
          </p:nvPr>
        </p:nvSpPr>
        <p:spPr/>
        <p:txBody>
          <a:bodyPr/>
          <a:lstStyle/>
          <a:p>
            <a:fld id="{B13EF961-FCAC-4A9A-A9A0-C51400629BF4}" type="slidenum">
              <a:rPr lang="pl-PL" smtClean="0"/>
              <a:t>173</a:t>
            </a:fld>
            <a:endParaRPr lang="pl-PL"/>
          </a:p>
        </p:txBody>
      </p:sp>
      <p:sp>
        <p:nvSpPr>
          <p:cNvPr id="4" name="pole tekstowe 3">
            <a:extLst>
              <a:ext uri="{FF2B5EF4-FFF2-40B4-BE49-F238E27FC236}">
                <a16:creationId xmlns:a16="http://schemas.microsoft.com/office/drawing/2014/main" id="{84B9967B-71E3-7B1F-4BC3-45DA5CDEB382}"/>
              </a:ext>
            </a:extLst>
          </p:cNvPr>
          <p:cNvSpPr txBox="1"/>
          <p:nvPr/>
        </p:nvSpPr>
        <p:spPr>
          <a:xfrm>
            <a:off x="810883" y="500333"/>
            <a:ext cx="10731260" cy="5035353"/>
          </a:xfrm>
          <a:prstGeom prst="rect">
            <a:avLst/>
          </a:prstGeom>
          <a:noFill/>
        </p:spPr>
        <p:txBody>
          <a:bodyPr wrap="square">
            <a:spAutoFit/>
          </a:bodyPr>
          <a:lstStyle/>
          <a:p>
            <a:pPr>
              <a:lnSpc>
                <a:spcPct val="150000"/>
              </a:lnSpc>
              <a:buNone/>
            </a:pPr>
            <a:r>
              <a:rPr lang="pl-PL" b="1" dirty="0"/>
              <a:t>Kiedy stosuje się kable miedziane w liniach napowietrznych:</a:t>
            </a:r>
          </a:p>
          <a:p>
            <a:pPr>
              <a:lnSpc>
                <a:spcPct val="150000"/>
              </a:lnSpc>
              <a:buNone/>
            </a:pPr>
            <a:r>
              <a:rPr lang="pl-PL" b="1" dirty="0"/>
              <a:t>1. Na krótkich odcinkach</a:t>
            </a:r>
          </a:p>
          <a:p>
            <a:pPr lvl="1">
              <a:lnSpc>
                <a:spcPct val="150000"/>
              </a:lnSpc>
              <a:buFont typeface="Arial" panose="020B0604020202020204" pitchFamily="34" charset="0"/>
              <a:buChar char="•"/>
            </a:pPr>
            <a:r>
              <a:rPr lang="pl-PL" dirty="0"/>
              <a:t>W przypadku </a:t>
            </a:r>
            <a:r>
              <a:rPr lang="pl-PL" b="1" dirty="0"/>
              <a:t>przyłączy napowietrznych do budynków</a:t>
            </a:r>
            <a:r>
              <a:rPr lang="pl-PL" dirty="0"/>
              <a:t> (np. z linii głównej do licznika).</a:t>
            </a:r>
          </a:p>
          <a:p>
            <a:pPr lvl="1">
              <a:lnSpc>
                <a:spcPct val="150000"/>
              </a:lnSpc>
              <a:buFont typeface="Arial" panose="020B0604020202020204" pitchFamily="34" charset="0"/>
              <a:buChar char="•"/>
            </a:pPr>
            <a:r>
              <a:rPr lang="pl-PL" dirty="0"/>
              <a:t>Miedź jest wtedy wybierana ze względu na </a:t>
            </a:r>
            <a:r>
              <a:rPr lang="pl-PL" b="1" dirty="0"/>
              <a:t>kompaktowy przekrój</a:t>
            </a:r>
            <a:r>
              <a:rPr lang="pl-PL" dirty="0"/>
              <a:t>, </a:t>
            </a:r>
            <a:r>
              <a:rPr lang="pl-PL" b="1" dirty="0"/>
              <a:t>łatwiejsze połączenia</a:t>
            </a:r>
            <a:r>
              <a:rPr lang="pl-PL" dirty="0"/>
              <a:t> i większą trwałość.</a:t>
            </a:r>
          </a:p>
          <a:p>
            <a:pPr>
              <a:lnSpc>
                <a:spcPct val="150000"/>
              </a:lnSpc>
              <a:buNone/>
            </a:pPr>
            <a:r>
              <a:rPr lang="pl-PL" b="1" dirty="0"/>
              <a:t>2. W obszarach o dużym zanieczyszczeniu powietrza lub agresywnym środowisku</a:t>
            </a:r>
          </a:p>
          <a:p>
            <a:pPr lvl="1">
              <a:lnSpc>
                <a:spcPct val="150000"/>
              </a:lnSpc>
              <a:buFont typeface="Arial" panose="020B0604020202020204" pitchFamily="34" charset="0"/>
              <a:buChar char="•"/>
            </a:pPr>
            <a:r>
              <a:rPr lang="pl-PL" dirty="0"/>
              <a:t>Miedź lepiej znosi działanie np. soli (okolice nadmorskie), spalin lub przemysłowych zanieczyszczeń.</a:t>
            </a:r>
          </a:p>
          <a:p>
            <a:pPr lvl="1" algn="just">
              <a:lnSpc>
                <a:spcPct val="150000"/>
              </a:lnSpc>
              <a:buFont typeface="Arial" panose="020B0604020202020204" pitchFamily="34" charset="0"/>
              <a:buChar char="•"/>
            </a:pPr>
            <a:r>
              <a:rPr lang="pl-PL" dirty="0"/>
              <a:t>Ma większą odporność na korozję elektrochemiczną.</a:t>
            </a:r>
          </a:p>
          <a:p>
            <a:pPr>
              <a:lnSpc>
                <a:spcPct val="150000"/>
              </a:lnSpc>
              <a:buNone/>
            </a:pPr>
            <a:r>
              <a:rPr lang="pl-PL" b="1" dirty="0"/>
              <a:t>3. W instalacjach specjalistycznych i przemysłowych</a:t>
            </a:r>
          </a:p>
          <a:p>
            <a:pPr lvl="1">
              <a:lnSpc>
                <a:spcPct val="150000"/>
              </a:lnSpc>
              <a:buFont typeface="Arial" panose="020B0604020202020204" pitchFamily="34" charset="0"/>
              <a:buChar char="•"/>
            </a:pPr>
            <a:r>
              <a:rPr lang="pl-PL" dirty="0"/>
              <a:t>Gdzie liczy się niezawodność i trwałość – np. linie awaryjne, techniczne połączenia w zakładach.</a:t>
            </a:r>
          </a:p>
          <a:p>
            <a:pPr>
              <a:lnSpc>
                <a:spcPct val="150000"/>
              </a:lnSpc>
              <a:buNone/>
            </a:pPr>
            <a:r>
              <a:rPr lang="pl-PL" b="1" dirty="0"/>
              <a:t>4. W liniach o bardzo dużym obciążeniu prądowym i krótkiej długości</a:t>
            </a:r>
          </a:p>
          <a:p>
            <a:pPr lvl="1">
              <a:lnSpc>
                <a:spcPct val="150000"/>
              </a:lnSpc>
              <a:buFont typeface="Arial" panose="020B0604020202020204" pitchFamily="34" charset="0"/>
              <a:buChar char="•"/>
            </a:pPr>
            <a:r>
              <a:rPr lang="pl-PL" dirty="0"/>
              <a:t>Miedź może być opłacalna przy krótkich odcinkach, gdzie jej </a:t>
            </a:r>
            <a:r>
              <a:rPr lang="pl-PL" b="1" dirty="0"/>
              <a:t>lepsza przewodność</a:t>
            </a:r>
            <a:r>
              <a:rPr lang="pl-PL" dirty="0"/>
              <a:t> pozwala uniknąć spadków napięcia.</a:t>
            </a:r>
          </a:p>
        </p:txBody>
      </p:sp>
    </p:spTree>
    <p:extLst>
      <p:ext uri="{BB962C8B-B14F-4D97-AF65-F5344CB8AC3E}">
        <p14:creationId xmlns:p14="http://schemas.microsoft.com/office/powerpoint/2010/main" val="2647063919"/>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26F3472C-970D-12C1-4ECA-BA4A8CA90C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831" y="1319754"/>
            <a:ext cx="7538804" cy="2640242"/>
          </a:xfrm>
          <a:prstGeom prst="rect">
            <a:avLst/>
          </a:prstGeom>
          <a:noFill/>
          <a:extLst>
            <a:ext uri="{909E8E84-426E-40DD-AFC4-6F175D3DCCD1}">
              <a14:hiddenFill xmlns:a14="http://schemas.microsoft.com/office/drawing/2010/main">
                <a:solidFill>
                  <a:srgbClr val="FFFFFF"/>
                </a:solidFill>
              </a14:hiddenFill>
            </a:ext>
          </a:extLst>
        </p:spPr>
      </p:pic>
      <p:sp>
        <p:nvSpPr>
          <p:cNvPr id="3" name="pole tekstowe 2">
            <a:extLst>
              <a:ext uri="{FF2B5EF4-FFF2-40B4-BE49-F238E27FC236}">
                <a16:creationId xmlns:a16="http://schemas.microsoft.com/office/drawing/2014/main" id="{D4E53C59-756E-E882-D52E-0DB7A4006CA6}"/>
              </a:ext>
            </a:extLst>
          </p:cNvPr>
          <p:cNvSpPr txBox="1"/>
          <p:nvPr/>
        </p:nvSpPr>
        <p:spPr>
          <a:xfrm>
            <a:off x="1187532" y="3959996"/>
            <a:ext cx="10557163" cy="2542363"/>
          </a:xfrm>
          <a:prstGeom prst="rect">
            <a:avLst/>
          </a:prstGeom>
          <a:noFill/>
        </p:spPr>
        <p:txBody>
          <a:bodyPr wrap="square">
            <a:spAutoFit/>
          </a:bodyPr>
          <a:lstStyle/>
          <a:p>
            <a:pPr>
              <a:lnSpc>
                <a:spcPct val="150000"/>
              </a:lnSpc>
            </a:pPr>
            <a:r>
              <a:rPr lang="pl-PL" b="1" i="0" dirty="0">
                <a:solidFill>
                  <a:srgbClr val="212529"/>
                </a:solidFill>
                <a:effectLst/>
                <a:latin typeface="+mj-lt"/>
              </a:rPr>
              <a:t>Izolatory liniowe:</a:t>
            </a:r>
            <a:br>
              <a:rPr lang="pl-PL" dirty="0">
                <a:latin typeface="+mj-lt"/>
              </a:rPr>
            </a:br>
            <a:r>
              <a:rPr lang="pl-PL" b="0" i="0" u="sng" dirty="0">
                <a:solidFill>
                  <a:srgbClr val="212529"/>
                </a:solidFill>
                <a:effectLst/>
                <a:latin typeface="+mj-lt"/>
              </a:rPr>
              <a:t>Oznaczenia: </a:t>
            </a:r>
          </a:p>
          <a:p>
            <a:pPr>
              <a:lnSpc>
                <a:spcPct val="150000"/>
              </a:lnSpc>
            </a:pPr>
            <a:r>
              <a:rPr lang="pl-PL" b="0" i="0" dirty="0">
                <a:solidFill>
                  <a:srgbClr val="212529"/>
                </a:solidFill>
                <a:effectLst/>
                <a:latin typeface="+mj-lt"/>
              </a:rPr>
              <a:t>a), b), c) niskiego napięcia (stojący dwuszyjkowy N, szpulowy S, szklany NS);</a:t>
            </a:r>
            <a:br>
              <a:rPr lang="pl-PL" dirty="0">
                <a:latin typeface="+mj-lt"/>
              </a:rPr>
            </a:br>
            <a:r>
              <a:rPr lang="pl-PL" b="0" i="0" dirty="0">
                <a:solidFill>
                  <a:srgbClr val="212529"/>
                </a:solidFill>
                <a:effectLst/>
                <a:latin typeface="+mj-lt"/>
              </a:rPr>
              <a:t>d), e), f) wysokiego napięcia (stojący deltowy LDS, stojący pniowy LWP, wiszący pniowy LP),</a:t>
            </a:r>
            <a:br>
              <a:rPr lang="pl-PL" dirty="0">
                <a:latin typeface="+mj-lt"/>
              </a:rPr>
            </a:br>
            <a:r>
              <a:rPr lang="pl-PL" b="0" i="0" u="sng" dirty="0">
                <a:solidFill>
                  <a:srgbClr val="212529"/>
                </a:solidFill>
                <a:effectLst/>
                <a:latin typeface="+mj-lt"/>
              </a:rPr>
              <a:t>Oznaczenia</a:t>
            </a:r>
            <a:r>
              <a:rPr lang="pl-PL" b="0" i="0" dirty="0">
                <a:solidFill>
                  <a:srgbClr val="212529"/>
                </a:solidFill>
                <a:effectLst/>
                <a:latin typeface="+mj-lt"/>
              </a:rPr>
              <a:t>: 1 – szyjka, 2 – klosz, 3 – głowa, 4 – rowek głowy, 5 – stopa,6 – pień, 7 – ucho,</a:t>
            </a:r>
            <a:br>
              <a:rPr lang="pl-PL" dirty="0">
                <a:latin typeface="+mj-lt"/>
              </a:rPr>
            </a:br>
            <a:r>
              <a:rPr lang="pl-PL" b="0" i="0" dirty="0">
                <a:solidFill>
                  <a:srgbClr val="212529"/>
                </a:solidFill>
                <a:effectLst/>
                <a:latin typeface="+mj-lt"/>
              </a:rPr>
              <a:t>8 – trzon, 9 – okap klosza.</a:t>
            </a:r>
            <a:endParaRPr lang="pl-PL" dirty="0">
              <a:latin typeface="+mj-lt"/>
            </a:endParaRPr>
          </a:p>
        </p:txBody>
      </p:sp>
      <p:sp>
        <p:nvSpPr>
          <p:cNvPr id="7" name="pole tekstowe 6">
            <a:extLst>
              <a:ext uri="{FF2B5EF4-FFF2-40B4-BE49-F238E27FC236}">
                <a16:creationId xmlns:a16="http://schemas.microsoft.com/office/drawing/2014/main" id="{46E62982-481E-CDD6-98DC-FB744E85F475}"/>
              </a:ext>
            </a:extLst>
          </p:cNvPr>
          <p:cNvSpPr txBox="1"/>
          <p:nvPr/>
        </p:nvSpPr>
        <p:spPr>
          <a:xfrm>
            <a:off x="7552943" y="6408107"/>
            <a:ext cx="3685315" cy="261610"/>
          </a:xfrm>
          <a:prstGeom prst="rect">
            <a:avLst/>
          </a:prstGeom>
          <a:noFill/>
        </p:spPr>
        <p:txBody>
          <a:bodyPr wrap="square">
            <a:spAutoFit/>
          </a:bodyPr>
          <a:lstStyle/>
          <a:p>
            <a:r>
              <a:rPr lang="pl-PL" sz="1100" dirty="0"/>
              <a:t>https://bezel.com.pl/2018/08/01/linie-napowietrzne/</a:t>
            </a:r>
          </a:p>
        </p:txBody>
      </p:sp>
      <p:sp>
        <p:nvSpPr>
          <p:cNvPr id="2" name="Symbol zastępczy numeru slajdu 1">
            <a:extLst>
              <a:ext uri="{FF2B5EF4-FFF2-40B4-BE49-F238E27FC236}">
                <a16:creationId xmlns:a16="http://schemas.microsoft.com/office/drawing/2014/main" id="{65657C43-D938-46AB-2E64-CE04CBA00CF9}"/>
              </a:ext>
            </a:extLst>
          </p:cNvPr>
          <p:cNvSpPr>
            <a:spLocks noGrp="1"/>
          </p:cNvSpPr>
          <p:nvPr>
            <p:ph type="sldNum" sz="quarter" idx="12"/>
          </p:nvPr>
        </p:nvSpPr>
        <p:spPr/>
        <p:txBody>
          <a:bodyPr/>
          <a:lstStyle/>
          <a:p>
            <a:fld id="{B13EF961-FCAC-4A9A-A9A0-C51400629BF4}" type="slidenum">
              <a:rPr lang="pl-PL" smtClean="0"/>
              <a:t>174</a:t>
            </a:fld>
            <a:endParaRPr lang="pl-PL"/>
          </a:p>
        </p:txBody>
      </p:sp>
      <p:sp>
        <p:nvSpPr>
          <p:cNvPr id="5" name="pole tekstowe 4">
            <a:extLst>
              <a:ext uri="{FF2B5EF4-FFF2-40B4-BE49-F238E27FC236}">
                <a16:creationId xmlns:a16="http://schemas.microsoft.com/office/drawing/2014/main" id="{DE30F24F-C85C-695E-7C5E-B626F19002E1}"/>
              </a:ext>
            </a:extLst>
          </p:cNvPr>
          <p:cNvSpPr txBox="1"/>
          <p:nvPr/>
        </p:nvSpPr>
        <p:spPr>
          <a:xfrm>
            <a:off x="950026" y="396424"/>
            <a:ext cx="6293922" cy="400110"/>
          </a:xfrm>
          <a:prstGeom prst="rect">
            <a:avLst/>
          </a:prstGeom>
          <a:noFill/>
        </p:spPr>
        <p:txBody>
          <a:bodyPr wrap="square">
            <a:spAutoFit/>
          </a:bodyPr>
          <a:lstStyle/>
          <a:p>
            <a:r>
              <a:rPr lang="pl-PL" sz="2000" b="1" i="0" dirty="0">
                <a:solidFill>
                  <a:srgbClr val="212529"/>
                </a:solidFill>
                <a:effectLst/>
                <a:latin typeface="+mj-lt"/>
              </a:rPr>
              <a:t>IZOLATORY LINIOWE DLA LINI NAPOWIETRZNYCH</a:t>
            </a:r>
            <a:endParaRPr lang="pl-PL" sz="2000" b="1" dirty="0">
              <a:latin typeface="+mj-lt"/>
            </a:endParaRPr>
          </a:p>
        </p:txBody>
      </p:sp>
    </p:spTree>
    <p:extLst>
      <p:ext uri="{BB962C8B-B14F-4D97-AF65-F5344CB8AC3E}">
        <p14:creationId xmlns:p14="http://schemas.microsoft.com/office/powerpoint/2010/main" val="2569690509"/>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le tekstowe 1">
            <a:extLst>
              <a:ext uri="{FF2B5EF4-FFF2-40B4-BE49-F238E27FC236}">
                <a16:creationId xmlns:a16="http://schemas.microsoft.com/office/drawing/2014/main" id="{98C13FA0-753C-CB0C-183D-DD34CCC8BBA3}"/>
              </a:ext>
            </a:extLst>
          </p:cNvPr>
          <p:cNvSpPr txBox="1"/>
          <p:nvPr/>
        </p:nvSpPr>
        <p:spPr>
          <a:xfrm>
            <a:off x="766916" y="367154"/>
            <a:ext cx="10545097" cy="6370975"/>
          </a:xfrm>
          <a:prstGeom prst="rect">
            <a:avLst/>
          </a:prstGeom>
          <a:noFill/>
        </p:spPr>
        <p:txBody>
          <a:bodyPr wrap="square">
            <a:spAutoFit/>
          </a:bodyPr>
          <a:lstStyle/>
          <a:p>
            <a:pPr algn="just"/>
            <a:r>
              <a:rPr lang="pl-PL" sz="2400" b="1" dirty="0"/>
              <a:t>Izolatory liniowe </a:t>
            </a:r>
            <a:r>
              <a:rPr lang="pl-PL" sz="2400" dirty="0"/>
              <a:t>na w liniach napowietrznych służą do zamocowania lub podwieszania przewodów, gołych i do odizolowania ich od elementów konstrukcji słupa. Zazwyczaj są to izolatory:</a:t>
            </a:r>
          </a:p>
          <a:p>
            <a:pPr marL="342900" indent="-342900">
              <a:buFont typeface="Arial" panose="020B0604020202020204" pitchFamily="34" charset="0"/>
              <a:buChar char="•"/>
            </a:pPr>
            <a:r>
              <a:rPr lang="pl-PL" sz="2400" b="1" dirty="0"/>
              <a:t> Izolatory szklane</a:t>
            </a:r>
          </a:p>
          <a:p>
            <a:pPr marL="800100" lvl="1" indent="-342900">
              <a:buFont typeface="Courier New" panose="02070309020205020404" pitchFamily="49" charset="0"/>
              <a:buChar char="o"/>
            </a:pPr>
            <a:r>
              <a:rPr lang="pl-PL" sz="2400" dirty="0"/>
              <a:t>Wykonane ze specjalnego hartowanego szkła,</a:t>
            </a:r>
          </a:p>
          <a:p>
            <a:pPr marL="800100" lvl="1" indent="-342900">
              <a:buFont typeface="Courier New" panose="02070309020205020404" pitchFamily="49" charset="0"/>
              <a:buChar char="o"/>
            </a:pPr>
            <a:r>
              <a:rPr lang="pl-PL" sz="2400" dirty="0"/>
              <a:t>Bardzo trwałe, odporne na promieniowanie UV i czynniki atmosferyczne</a:t>
            </a:r>
          </a:p>
          <a:p>
            <a:pPr marL="800100" lvl="1" indent="-342900">
              <a:buFont typeface="Courier New" panose="02070309020205020404" pitchFamily="49" charset="0"/>
              <a:buChar char="o"/>
            </a:pPr>
            <a:r>
              <a:rPr lang="pl-PL" sz="2400" dirty="0"/>
              <a:t>Po uszkodzeniu – rozpadają się na drobne kawałki, co jest łatwo zauważalne (łatwa inspekcja)</a:t>
            </a:r>
          </a:p>
          <a:p>
            <a:pPr marL="342900" indent="-342900">
              <a:buFont typeface="Arial" panose="020B0604020202020204" pitchFamily="34" charset="0"/>
              <a:buChar char="•"/>
            </a:pPr>
            <a:r>
              <a:rPr lang="pl-PL" sz="2400" b="1" dirty="0"/>
              <a:t>Izolatory porcelanowe</a:t>
            </a:r>
          </a:p>
          <a:p>
            <a:pPr marL="800100" lvl="1" indent="-342900">
              <a:buFont typeface="Courier New" panose="02070309020205020404" pitchFamily="49" charset="0"/>
              <a:buChar char="o"/>
            </a:pPr>
            <a:r>
              <a:rPr lang="pl-PL" sz="2400" dirty="0"/>
              <a:t>Klasyczne, trwałe rozwiązanie z ceramiki</a:t>
            </a:r>
          </a:p>
          <a:p>
            <a:pPr marL="800100" lvl="1" indent="-342900">
              <a:buFont typeface="Courier New" panose="02070309020205020404" pitchFamily="49" charset="0"/>
              <a:buChar char="o"/>
            </a:pPr>
            <a:r>
              <a:rPr lang="pl-PL" sz="2400" dirty="0"/>
              <a:t>Odporne na działanie czynników zewnętrznych i uszkodzenia mechaniczne</a:t>
            </a:r>
          </a:p>
          <a:p>
            <a:pPr marL="800100" lvl="1" indent="-342900">
              <a:buFont typeface="Courier New" panose="02070309020205020404" pitchFamily="49" charset="0"/>
              <a:buChar char="o"/>
            </a:pPr>
            <a:r>
              <a:rPr lang="pl-PL" sz="2400" dirty="0"/>
              <a:t>Często używane w starszych instalacjach, ale nadal popularne</a:t>
            </a:r>
          </a:p>
          <a:p>
            <a:pPr marL="342900" indent="-342900">
              <a:buFont typeface="Arial" panose="020B0604020202020204" pitchFamily="34" charset="0"/>
              <a:buChar char="•"/>
            </a:pPr>
            <a:r>
              <a:rPr lang="pl-PL" sz="2400" b="1" dirty="0"/>
              <a:t>Izolatory kompozytowe (polimerowe)</a:t>
            </a:r>
          </a:p>
          <a:p>
            <a:pPr marL="800100" lvl="1" indent="-342900">
              <a:buFont typeface="Courier New" panose="02070309020205020404" pitchFamily="49" charset="0"/>
              <a:buChar char="o"/>
            </a:pPr>
            <a:r>
              <a:rPr lang="pl-PL" sz="2400" dirty="0"/>
              <a:t>Lżejsze i bardziej odporne na wandalizm i zabrudzenia niż szklane/porcelanowe</a:t>
            </a:r>
          </a:p>
          <a:p>
            <a:pPr marL="800100" lvl="1" indent="-342900">
              <a:buFont typeface="Courier New" panose="02070309020205020404" pitchFamily="49" charset="0"/>
              <a:buChar char="o"/>
            </a:pPr>
            <a:r>
              <a:rPr lang="pl-PL" sz="2400" dirty="0"/>
              <a:t>Coraz częściej używane w nowoczesnych liniach napowietrznych</a:t>
            </a:r>
          </a:p>
          <a:p>
            <a:pPr algn="just"/>
            <a:endParaRPr lang="pl-PL" sz="2400" dirty="0"/>
          </a:p>
        </p:txBody>
      </p:sp>
      <p:sp>
        <p:nvSpPr>
          <p:cNvPr id="3" name="Symbol zastępczy numeru slajdu 2">
            <a:extLst>
              <a:ext uri="{FF2B5EF4-FFF2-40B4-BE49-F238E27FC236}">
                <a16:creationId xmlns:a16="http://schemas.microsoft.com/office/drawing/2014/main" id="{F35FF334-FA7E-9F77-A44E-0654C6E7FDEB}"/>
              </a:ext>
            </a:extLst>
          </p:cNvPr>
          <p:cNvSpPr>
            <a:spLocks noGrp="1"/>
          </p:cNvSpPr>
          <p:nvPr>
            <p:ph type="sldNum" sz="quarter" idx="12"/>
          </p:nvPr>
        </p:nvSpPr>
        <p:spPr/>
        <p:txBody>
          <a:bodyPr/>
          <a:lstStyle/>
          <a:p>
            <a:fld id="{B13EF961-FCAC-4A9A-A9A0-C51400629BF4}" type="slidenum">
              <a:rPr lang="pl-PL" smtClean="0"/>
              <a:t>175</a:t>
            </a:fld>
            <a:endParaRPr lang="pl-PL"/>
          </a:p>
        </p:txBody>
      </p:sp>
    </p:spTree>
    <p:extLst>
      <p:ext uri="{BB962C8B-B14F-4D97-AF65-F5344CB8AC3E}">
        <p14:creationId xmlns:p14="http://schemas.microsoft.com/office/powerpoint/2010/main" val="672067622"/>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69B52-4735-27BE-0FAF-2ABC4F53EB37}"/>
            </a:ext>
          </a:extLst>
        </p:cNvPr>
        <p:cNvGrpSpPr/>
        <p:nvPr/>
      </p:nvGrpSpPr>
      <p:grpSpPr>
        <a:xfrm>
          <a:off x="0" y="0"/>
          <a:ext cx="0" cy="0"/>
          <a:chOff x="0" y="0"/>
          <a:chExt cx="0" cy="0"/>
        </a:xfrm>
      </p:grpSpPr>
      <p:sp>
        <p:nvSpPr>
          <p:cNvPr id="4" name="pole tekstowe 3">
            <a:extLst>
              <a:ext uri="{FF2B5EF4-FFF2-40B4-BE49-F238E27FC236}">
                <a16:creationId xmlns:a16="http://schemas.microsoft.com/office/drawing/2014/main" id="{7685CBC4-A585-9A8A-B557-20B0C6DD3745}"/>
              </a:ext>
            </a:extLst>
          </p:cNvPr>
          <p:cNvSpPr txBox="1"/>
          <p:nvPr/>
        </p:nvSpPr>
        <p:spPr>
          <a:xfrm>
            <a:off x="239751" y="686693"/>
            <a:ext cx="11711457" cy="5758628"/>
          </a:xfrm>
          <a:prstGeom prst="rect">
            <a:avLst/>
          </a:prstGeom>
          <a:noFill/>
        </p:spPr>
        <p:txBody>
          <a:bodyPr wrap="square">
            <a:spAutoFit/>
          </a:bodyPr>
          <a:lstStyle/>
          <a:p>
            <a:pPr algn="just"/>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Budowa izolatorów:</a:t>
            </a:r>
          </a:p>
          <a:p>
            <a:pPr algn="just">
              <a:lnSpc>
                <a:spcPct val="150000"/>
              </a:lnSpc>
            </a:pPr>
            <a:r>
              <a:rPr lang="pl-PL" b="1" u="sng" dirty="0"/>
              <a:t>Porcelanowe</a:t>
            </a:r>
            <a:r>
              <a:rPr lang="pl-PL" dirty="0"/>
              <a:t> – doskonałe własności izolacyjne, odporny na działanie czynników atmosferycznych, pokryty szkliwem nadający wysoką gładkość co utrudnia gromadzenie się zanieczyszczeń na powierzchni izolatorów oraz ułatwia samooczyszczenie pod działaniem deszczu i wiatru</a:t>
            </a:r>
          </a:p>
          <a:p>
            <a:pPr algn="just">
              <a:lnSpc>
                <a:spcPct val="150000"/>
              </a:lnSpc>
            </a:pPr>
            <a:r>
              <a:rPr lang="pl-PL" b="1" u="sng" dirty="0"/>
              <a:t>Szklane - </a:t>
            </a:r>
            <a:r>
              <a:rPr lang="pl-PL" dirty="0"/>
              <a:t>wykonane ze szkła hartowanego o wysokiej wytrzymałości mechanicznej i elektrycznej. Gładka powierzchnia szkła skutecznie zapobiega osadzaniu się zanieczyszczeń i sprzyja ich naturalnemu usuwaniu. W przypadku uszkodzenia – rozpadają się na drobne kawałki, co ułatwia identyfikację uszkodzeń w terenie.</a:t>
            </a:r>
          </a:p>
          <a:p>
            <a:pPr algn="just">
              <a:lnSpc>
                <a:spcPct val="150000"/>
              </a:lnSpc>
            </a:pPr>
            <a:r>
              <a:rPr lang="pl-PL" b="1" u="sng" dirty="0"/>
              <a:t>Kompozytowe</a:t>
            </a:r>
            <a:r>
              <a:rPr lang="pl-PL" dirty="0"/>
              <a:t> (polimerowe) - składają się z rdzenia z włókna szklanego, pokrytego osłoną silikonową lub EPDM. Lekkie, odporne na uszkodzenia mechaniczne, promieniowanie UV i korozję. Cechują się dużą elastycznością i odpornością na zabrudzenia oraz wyładowania powierzchniowe. Coraz częściej stosowane w nowoczesnych liniach niskiego napięcia.</a:t>
            </a:r>
          </a:p>
          <a:p>
            <a:pPr algn="just">
              <a:lnSpc>
                <a:spcPct val="150000"/>
              </a:lnSpc>
            </a:pPr>
            <a:endParaRPr lang="pl-PL" dirty="0"/>
          </a:p>
          <a:p>
            <a:pPr algn="just">
              <a:lnSpc>
                <a:spcPct val="150000"/>
              </a:lnSpc>
            </a:pPr>
            <a:r>
              <a:rPr lang="pl-PL" b="1" dirty="0"/>
              <a:t>Największy zwis normalny </a:t>
            </a:r>
            <a:r>
              <a:rPr lang="pl-PL" dirty="0"/>
              <a:t>przewodu występuję w sytuacji:</a:t>
            </a:r>
          </a:p>
          <a:p>
            <a:pPr marL="742950" lvl="1" indent="-285750" algn="just">
              <a:lnSpc>
                <a:spcPct val="150000"/>
              </a:lnSpc>
              <a:buFont typeface="Arial" panose="020B0604020202020204" pitchFamily="34" charset="0"/>
              <a:buChar char="•"/>
            </a:pPr>
            <a:r>
              <a:rPr lang="pl-PL" dirty="0"/>
              <a:t>Przy największej spodziewanej temperaturze otoczenia +40</a:t>
            </a:r>
            <a:r>
              <a:rPr lang="pl-PL" baseline="30000" dirty="0"/>
              <a:t>o</a:t>
            </a:r>
            <a:r>
              <a:rPr lang="pl-PL" dirty="0"/>
              <a:t>C,</a:t>
            </a:r>
          </a:p>
          <a:p>
            <a:pPr marL="742950" lvl="1" indent="-285750" algn="just">
              <a:lnSpc>
                <a:spcPct val="150000"/>
              </a:lnSpc>
              <a:buFont typeface="Arial" panose="020B0604020202020204" pitchFamily="34" charset="0"/>
              <a:buChar char="•"/>
            </a:pPr>
            <a:r>
              <a:rPr lang="pl-PL" dirty="0"/>
              <a:t>Przy temperaturze -5 i obciążeniu przewodu sadzią.</a:t>
            </a:r>
          </a:p>
        </p:txBody>
      </p:sp>
      <p:sp>
        <p:nvSpPr>
          <p:cNvPr id="3" name="Symbol zastępczy numeru slajdu 2">
            <a:extLst>
              <a:ext uri="{FF2B5EF4-FFF2-40B4-BE49-F238E27FC236}">
                <a16:creationId xmlns:a16="http://schemas.microsoft.com/office/drawing/2014/main" id="{27E0B7E5-3365-C4FE-088F-707F0178B5D0}"/>
              </a:ext>
            </a:extLst>
          </p:cNvPr>
          <p:cNvSpPr>
            <a:spLocks noGrp="1"/>
          </p:cNvSpPr>
          <p:nvPr>
            <p:ph type="sldNum" sz="quarter" idx="12"/>
          </p:nvPr>
        </p:nvSpPr>
        <p:spPr/>
        <p:txBody>
          <a:bodyPr/>
          <a:lstStyle/>
          <a:p>
            <a:fld id="{B13EF961-FCAC-4A9A-A9A0-C51400629BF4}" type="slidenum">
              <a:rPr lang="pl-PL" smtClean="0"/>
              <a:t>176</a:t>
            </a:fld>
            <a:endParaRPr lang="pl-PL"/>
          </a:p>
        </p:txBody>
      </p:sp>
    </p:spTree>
    <p:extLst>
      <p:ext uri="{BB962C8B-B14F-4D97-AF65-F5344CB8AC3E}">
        <p14:creationId xmlns:p14="http://schemas.microsoft.com/office/powerpoint/2010/main" val="3843120363"/>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C4DDB36-D417-1521-AFEF-4F0D04DF0ADC}"/>
              </a:ext>
            </a:extLst>
          </p:cNvPr>
          <p:cNvSpPr>
            <a:spLocks noGrp="1"/>
          </p:cNvSpPr>
          <p:nvPr>
            <p:ph type="sldNum" sz="quarter" idx="12"/>
          </p:nvPr>
        </p:nvSpPr>
        <p:spPr/>
        <p:txBody>
          <a:bodyPr/>
          <a:lstStyle/>
          <a:p>
            <a:fld id="{B13EF961-FCAC-4A9A-A9A0-C51400629BF4}" type="slidenum">
              <a:rPr lang="pl-PL" smtClean="0"/>
              <a:t>177</a:t>
            </a:fld>
            <a:endParaRPr lang="pl-PL"/>
          </a:p>
        </p:txBody>
      </p:sp>
      <p:sp>
        <p:nvSpPr>
          <p:cNvPr id="4" name="pole tekstowe 3">
            <a:extLst>
              <a:ext uri="{FF2B5EF4-FFF2-40B4-BE49-F238E27FC236}">
                <a16:creationId xmlns:a16="http://schemas.microsoft.com/office/drawing/2014/main" id="{10303216-81EA-0701-BA54-BC1F193315D7}"/>
              </a:ext>
            </a:extLst>
          </p:cNvPr>
          <p:cNvSpPr txBox="1"/>
          <p:nvPr/>
        </p:nvSpPr>
        <p:spPr>
          <a:xfrm>
            <a:off x="6708648" y="6459865"/>
            <a:ext cx="4146466" cy="261610"/>
          </a:xfrm>
          <a:prstGeom prst="rect">
            <a:avLst/>
          </a:prstGeom>
          <a:noFill/>
        </p:spPr>
        <p:txBody>
          <a:bodyPr wrap="square">
            <a:spAutoFit/>
          </a:bodyPr>
          <a:lstStyle/>
          <a:p>
            <a:pPr algn="r"/>
            <a:r>
              <a:rPr lang="pl-PL" sz="1100" dirty="0"/>
              <a:t>https://tjtuofa.com/electrical-insulator/</a:t>
            </a:r>
          </a:p>
        </p:txBody>
      </p:sp>
      <p:sp>
        <p:nvSpPr>
          <p:cNvPr id="8" name="pole tekstowe 7">
            <a:extLst>
              <a:ext uri="{FF2B5EF4-FFF2-40B4-BE49-F238E27FC236}">
                <a16:creationId xmlns:a16="http://schemas.microsoft.com/office/drawing/2014/main" id="{43B25049-9DAE-CC3E-5E2C-4361878C3FB9}"/>
              </a:ext>
            </a:extLst>
          </p:cNvPr>
          <p:cNvSpPr txBox="1"/>
          <p:nvPr/>
        </p:nvSpPr>
        <p:spPr>
          <a:xfrm>
            <a:off x="1003466" y="433077"/>
            <a:ext cx="10574976" cy="1200329"/>
          </a:xfrm>
          <a:prstGeom prst="rect">
            <a:avLst/>
          </a:prstGeom>
          <a:noFill/>
        </p:spPr>
        <p:txBody>
          <a:bodyPr wrap="square">
            <a:spAutoFit/>
          </a:bodyPr>
          <a:lstStyle/>
          <a:p>
            <a:r>
              <a:rPr lang="pl-PL" b="1" dirty="0">
                <a:latin typeface="+mj-lt"/>
              </a:rPr>
              <a:t>TYPY IZOLATORÓW</a:t>
            </a:r>
          </a:p>
          <a:p>
            <a:pPr algn="just"/>
            <a:r>
              <a:rPr lang="pl-PL" sz="1800" b="0" i="0" u="none" strike="noStrike" baseline="0" dirty="0">
                <a:solidFill>
                  <a:srgbClr val="000000"/>
                </a:solidFill>
                <a:latin typeface="+mj-lt"/>
              </a:rPr>
              <a:t>Izolatory służą do zamocowania przewodów i ich odizolowania od słupa</a:t>
            </a:r>
            <a:r>
              <a:rPr lang="pl-PL" dirty="0">
                <a:solidFill>
                  <a:srgbClr val="000000"/>
                </a:solidFill>
                <a:latin typeface="+mj-lt"/>
              </a:rPr>
              <a:t>. Izolatory liniowe są wykonywane jako stojące lub wiszące – kołpakowe i pniowe. Wiszące są instalowane w postaci łańcuchów i izolatorów pojedynczych.</a:t>
            </a:r>
            <a:endParaRPr lang="pl-PL" dirty="0">
              <a:latin typeface="+mj-lt"/>
            </a:endParaRPr>
          </a:p>
        </p:txBody>
      </p:sp>
      <p:pic>
        <p:nvPicPr>
          <p:cNvPr id="10" name="Obraz 9">
            <a:extLst>
              <a:ext uri="{FF2B5EF4-FFF2-40B4-BE49-F238E27FC236}">
                <a16:creationId xmlns:a16="http://schemas.microsoft.com/office/drawing/2014/main" id="{5EACF0C4-CE02-5213-029E-673EAC5784CB}"/>
              </a:ext>
            </a:extLst>
          </p:cNvPr>
          <p:cNvPicPr>
            <a:picLocks noChangeAspect="1"/>
          </p:cNvPicPr>
          <p:nvPr/>
        </p:nvPicPr>
        <p:blipFill>
          <a:blip r:embed="rId2"/>
          <a:stretch>
            <a:fillRect/>
          </a:stretch>
        </p:blipFill>
        <p:spPr>
          <a:xfrm>
            <a:off x="1362479" y="2037217"/>
            <a:ext cx="9250066" cy="3915321"/>
          </a:xfrm>
          <a:prstGeom prst="rect">
            <a:avLst/>
          </a:prstGeom>
        </p:spPr>
      </p:pic>
    </p:spTree>
    <p:extLst>
      <p:ext uri="{BB962C8B-B14F-4D97-AF65-F5344CB8AC3E}">
        <p14:creationId xmlns:p14="http://schemas.microsoft.com/office/powerpoint/2010/main" val="381276206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3566E4F-91A8-4318-B1D3-830524E79572}"/>
              </a:ext>
            </a:extLst>
          </p:cNvPr>
          <p:cNvSpPr>
            <a:spLocks noGrp="1"/>
          </p:cNvSpPr>
          <p:nvPr>
            <p:ph type="sldNum" sz="quarter" idx="12"/>
          </p:nvPr>
        </p:nvSpPr>
        <p:spPr/>
        <p:txBody>
          <a:bodyPr/>
          <a:lstStyle/>
          <a:p>
            <a:fld id="{B13EF961-FCAC-4A9A-A9A0-C51400629BF4}" type="slidenum">
              <a:rPr lang="pl-PL" smtClean="0"/>
              <a:t>178</a:t>
            </a:fld>
            <a:endParaRPr lang="pl-PL"/>
          </a:p>
        </p:txBody>
      </p:sp>
      <p:sp>
        <p:nvSpPr>
          <p:cNvPr id="4" name="pole tekstowe 3">
            <a:extLst>
              <a:ext uri="{FF2B5EF4-FFF2-40B4-BE49-F238E27FC236}">
                <a16:creationId xmlns:a16="http://schemas.microsoft.com/office/drawing/2014/main" id="{520AF158-BC27-A52A-2EDE-814037CA78B6}"/>
              </a:ext>
            </a:extLst>
          </p:cNvPr>
          <p:cNvSpPr txBox="1"/>
          <p:nvPr/>
        </p:nvSpPr>
        <p:spPr>
          <a:xfrm>
            <a:off x="771895" y="344384"/>
            <a:ext cx="11174681" cy="5430717"/>
          </a:xfrm>
          <a:prstGeom prst="rect">
            <a:avLst/>
          </a:prstGeom>
          <a:noFill/>
        </p:spPr>
        <p:txBody>
          <a:bodyPr wrap="square">
            <a:spAutoFit/>
          </a:bodyPr>
          <a:lstStyle/>
          <a:p>
            <a:pPr algn="just"/>
            <a:r>
              <a:rPr lang="pl-PL" sz="2000" b="1" i="0" u="none" strike="noStrike" baseline="0" dirty="0">
                <a:solidFill>
                  <a:srgbClr val="000000"/>
                </a:solidFill>
                <a:latin typeface="+mj-lt"/>
              </a:rPr>
              <a:t>Słupy – konstrukcje wsporcze </a:t>
            </a:r>
            <a:endParaRPr lang="pl-PL" sz="2000" b="0" i="0" u="none" strike="noStrike" baseline="0" dirty="0">
              <a:solidFill>
                <a:srgbClr val="000000"/>
              </a:solidFill>
              <a:latin typeface="+mj-lt"/>
            </a:endParaRPr>
          </a:p>
          <a:p>
            <a:pPr algn="just">
              <a:lnSpc>
                <a:spcPct val="150000"/>
              </a:lnSpc>
            </a:pPr>
            <a:r>
              <a:rPr lang="pl-PL" sz="2000" b="0" i="0" u="none" strike="noStrike" baseline="0" dirty="0">
                <a:solidFill>
                  <a:srgbClr val="000000"/>
                </a:solidFill>
                <a:latin typeface="+mj-lt"/>
              </a:rPr>
              <a:t>Wymagania wytrzymałościowe stawiane poszczególnym typom słupów zależą od napięcia nominalnego linii i funkcji słupa. </a:t>
            </a:r>
          </a:p>
          <a:p>
            <a:pPr algn="just">
              <a:lnSpc>
                <a:spcPct val="150000"/>
              </a:lnSpc>
            </a:pPr>
            <a:r>
              <a:rPr lang="pl-PL" sz="2000" b="0" i="0" u="none" strike="noStrike" baseline="0" dirty="0">
                <a:solidFill>
                  <a:srgbClr val="000000"/>
                </a:solidFill>
                <a:latin typeface="+mj-lt"/>
              </a:rPr>
              <a:t>Ze względu na funkcję słupa rozróżnia się słupy: </a:t>
            </a:r>
            <a:r>
              <a:rPr lang="pl-PL" sz="2000" b="1" i="0" u="none" strike="noStrike" baseline="0" dirty="0">
                <a:solidFill>
                  <a:srgbClr val="000000"/>
                </a:solidFill>
                <a:latin typeface="+mj-lt"/>
              </a:rPr>
              <a:t>przelotowe, przelotowo-</a:t>
            </a:r>
            <a:r>
              <a:rPr lang="pl-PL" sz="2000" b="1" i="0" u="none" strike="noStrike" baseline="0" dirty="0" err="1">
                <a:solidFill>
                  <a:srgbClr val="000000"/>
                </a:solidFill>
                <a:latin typeface="+mj-lt"/>
              </a:rPr>
              <a:t>skrzyżowaniowe</a:t>
            </a:r>
            <a:r>
              <a:rPr lang="pl-PL" sz="2000" b="1" i="0" u="none" strike="noStrike" baseline="0" dirty="0">
                <a:solidFill>
                  <a:srgbClr val="000000"/>
                </a:solidFill>
                <a:latin typeface="+mj-lt"/>
              </a:rPr>
              <a:t>, narożno-</a:t>
            </a:r>
            <a:r>
              <a:rPr lang="pl-PL" sz="2000" b="1" i="0" u="none" strike="noStrike" baseline="0" dirty="0" err="1">
                <a:solidFill>
                  <a:srgbClr val="000000"/>
                </a:solidFill>
                <a:latin typeface="+mj-lt"/>
              </a:rPr>
              <a:t>skrzyżowaniowe</a:t>
            </a:r>
            <a:r>
              <a:rPr lang="pl-PL" sz="2000" b="1" i="0" u="none" strike="noStrike" baseline="0" dirty="0">
                <a:solidFill>
                  <a:srgbClr val="000000"/>
                </a:solidFill>
                <a:latin typeface="+mj-lt"/>
              </a:rPr>
              <a:t>, narożne, mocne, odporowe, odporowo-narożne , krańcowe i rozgałęźne </a:t>
            </a:r>
            <a:r>
              <a:rPr lang="pl-PL" sz="2000" b="0" i="0" u="none" strike="noStrike" baseline="0" dirty="0">
                <a:solidFill>
                  <a:srgbClr val="000000"/>
                </a:solidFill>
                <a:latin typeface="+mj-lt"/>
              </a:rPr>
              <a:t>. Zależnie od liczby torów linii stosuje się słupy jednotorowe lub dwutorowe. Obecnie w budowanych liniach instaluje się słupy betonowe  (żywotność od 30-80 lat) i stalowe (40-50 lat) </a:t>
            </a:r>
          </a:p>
          <a:p>
            <a:pPr algn="just">
              <a:lnSpc>
                <a:spcPct val="150000"/>
              </a:lnSpc>
            </a:pPr>
            <a:r>
              <a:rPr lang="pl-PL" sz="2000" dirty="0">
                <a:latin typeface="+mj-lt"/>
              </a:rPr>
              <a:t>Dla linii </a:t>
            </a:r>
            <a:r>
              <a:rPr lang="pl-PL" sz="2000" dirty="0" err="1">
                <a:latin typeface="+mj-lt"/>
              </a:rPr>
              <a:t>nn</a:t>
            </a:r>
            <a:r>
              <a:rPr lang="pl-PL" sz="2000" dirty="0">
                <a:latin typeface="+mj-lt"/>
              </a:rPr>
              <a:t> </a:t>
            </a:r>
            <a:r>
              <a:rPr lang="pl-PL" sz="2000" b="1" dirty="0">
                <a:latin typeface="+mj-lt"/>
              </a:rPr>
              <a:t>słupy drewniane </a:t>
            </a:r>
            <a:r>
              <a:rPr lang="pl-PL" sz="2000" dirty="0">
                <a:latin typeface="+mj-lt"/>
              </a:rPr>
              <a:t>mogą być stosowane w terenach górskich, leśnych i zadrzewionych, na obszarach narażonych na oblodzenie, w liniach wielonapięciowych. W takich przypadkach dopuszcza się stosowanie żerdzi drewnianych o długości od 9 m do 16 m i sile użytkowej minimum 2,5 </a:t>
            </a:r>
            <a:r>
              <a:rPr lang="pl-PL" sz="2000" dirty="0" err="1">
                <a:latin typeface="+mj-lt"/>
              </a:rPr>
              <a:t>kN</a:t>
            </a:r>
            <a:r>
              <a:rPr lang="pl-PL" sz="2000" dirty="0">
                <a:latin typeface="+mj-lt"/>
              </a:rPr>
              <a:t>. ​W obu przypadkach, słupy drewniane są stosowane jako alternatywa dla słupów strunobetonowych, szczególnie w trudnych warunkach terenowych, gdzie ich zastosowanie jest bardziej praktyczne.</a:t>
            </a:r>
          </a:p>
        </p:txBody>
      </p:sp>
    </p:spTree>
    <p:extLst>
      <p:ext uri="{BB962C8B-B14F-4D97-AF65-F5344CB8AC3E}">
        <p14:creationId xmlns:p14="http://schemas.microsoft.com/office/powerpoint/2010/main" val="2958068565"/>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A430AC7-C9BF-D775-F516-2FCE4EEAD271}"/>
              </a:ext>
            </a:extLst>
          </p:cNvPr>
          <p:cNvSpPr>
            <a:spLocks noGrp="1"/>
          </p:cNvSpPr>
          <p:nvPr>
            <p:ph type="sldNum" sz="quarter" idx="12"/>
          </p:nvPr>
        </p:nvSpPr>
        <p:spPr/>
        <p:txBody>
          <a:bodyPr/>
          <a:lstStyle/>
          <a:p>
            <a:fld id="{B13EF961-FCAC-4A9A-A9A0-C51400629BF4}" type="slidenum">
              <a:rPr lang="pl-PL" smtClean="0"/>
              <a:t>179</a:t>
            </a:fld>
            <a:endParaRPr lang="pl-PL"/>
          </a:p>
        </p:txBody>
      </p:sp>
      <p:sp>
        <p:nvSpPr>
          <p:cNvPr id="6" name="pole tekstowe 5">
            <a:extLst>
              <a:ext uri="{FF2B5EF4-FFF2-40B4-BE49-F238E27FC236}">
                <a16:creationId xmlns:a16="http://schemas.microsoft.com/office/drawing/2014/main" id="{FB6C99D7-A0BC-770F-58E0-0FD26A5FFFA8}"/>
              </a:ext>
            </a:extLst>
          </p:cNvPr>
          <p:cNvSpPr txBox="1"/>
          <p:nvPr/>
        </p:nvSpPr>
        <p:spPr>
          <a:xfrm>
            <a:off x="0" y="4637236"/>
            <a:ext cx="5451894" cy="2246769"/>
          </a:xfrm>
          <a:prstGeom prst="rect">
            <a:avLst/>
          </a:prstGeom>
          <a:noFill/>
        </p:spPr>
        <p:txBody>
          <a:bodyPr wrap="square">
            <a:spAutoFit/>
          </a:bodyPr>
          <a:lstStyle/>
          <a:p>
            <a:pPr>
              <a:buNone/>
            </a:pPr>
            <a:r>
              <a:rPr lang="pl-PL" sz="1400" dirty="0"/>
              <a:t>Wzmocnienie słupa pojedynczego narażonego na działanie dużej siły poziomej z jednej strony (słup krańcowy, słup narożny):</a:t>
            </a:r>
            <a:br>
              <a:rPr lang="pl-PL" sz="1400" dirty="0"/>
            </a:br>
            <a:r>
              <a:rPr lang="pl-PL" sz="1400" dirty="0"/>
              <a:t>        </a:t>
            </a:r>
            <a:r>
              <a:rPr lang="pl-PL" sz="1400" b="1" dirty="0"/>
              <a:t>a)</a:t>
            </a:r>
            <a:r>
              <a:rPr lang="pl-PL" sz="1400" dirty="0"/>
              <a:t> podpora;</a:t>
            </a:r>
            <a:br>
              <a:rPr lang="pl-PL" sz="1400" dirty="0"/>
            </a:br>
            <a:r>
              <a:rPr lang="pl-PL" sz="1400" dirty="0"/>
              <a:t>        </a:t>
            </a:r>
            <a:r>
              <a:rPr lang="pl-PL" sz="1400" b="1" dirty="0"/>
              <a:t>b)</a:t>
            </a:r>
            <a:r>
              <a:rPr lang="pl-PL" sz="1400" dirty="0"/>
              <a:t> odciąża</a:t>
            </a:r>
          </a:p>
          <a:p>
            <a:pPr lvl="1"/>
            <a:r>
              <a:rPr lang="pl-PL" sz="1400" dirty="0"/>
              <a:t>1 — odciąża z linki stalowej lub pręta o przekroju co najmniej 16 mm²,</a:t>
            </a:r>
            <a:br>
              <a:rPr lang="pl-PL" sz="1400" dirty="0"/>
            </a:br>
            <a:r>
              <a:rPr lang="pl-PL" sz="1400" dirty="0"/>
              <a:t>2 — śruba rzymska do regulacji naciągu odciąża,</a:t>
            </a:r>
            <a:br>
              <a:rPr lang="pl-PL" sz="1400" dirty="0"/>
            </a:br>
            <a:r>
              <a:rPr lang="pl-PL" sz="1400" dirty="0"/>
              <a:t>3 — belka ochronna (pachołek) do ochrony odciąża przed uszkodzeniami mechanicznymi,</a:t>
            </a:r>
            <a:br>
              <a:rPr lang="pl-PL" sz="1400" dirty="0"/>
            </a:br>
            <a:r>
              <a:rPr lang="pl-PL" sz="1400" dirty="0"/>
              <a:t>4 — belka </a:t>
            </a:r>
            <a:r>
              <a:rPr lang="pl-PL" sz="1400" dirty="0" err="1"/>
              <a:t>ustojowa</a:t>
            </a:r>
            <a:r>
              <a:rPr lang="pl-PL" sz="1400" dirty="0"/>
              <a:t> (strzałki pokazują kierunek działania sił)</a:t>
            </a:r>
          </a:p>
        </p:txBody>
      </p:sp>
      <p:pic>
        <p:nvPicPr>
          <p:cNvPr id="16" name="Obraz 15">
            <a:extLst>
              <a:ext uri="{FF2B5EF4-FFF2-40B4-BE49-F238E27FC236}">
                <a16:creationId xmlns:a16="http://schemas.microsoft.com/office/drawing/2014/main" id="{DDC916E2-FED8-D1D6-31ED-86DAC91379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035" y="921895"/>
            <a:ext cx="4333815" cy="3600796"/>
          </a:xfrm>
          <a:prstGeom prst="rect">
            <a:avLst/>
          </a:prstGeom>
        </p:spPr>
      </p:pic>
      <p:sp>
        <p:nvSpPr>
          <p:cNvPr id="18" name="pole tekstowe 17">
            <a:extLst>
              <a:ext uri="{FF2B5EF4-FFF2-40B4-BE49-F238E27FC236}">
                <a16:creationId xmlns:a16="http://schemas.microsoft.com/office/drawing/2014/main" id="{E4B4DED0-0B7D-6A3D-F358-1F962E2211CF}"/>
              </a:ext>
            </a:extLst>
          </p:cNvPr>
          <p:cNvSpPr txBox="1"/>
          <p:nvPr/>
        </p:nvSpPr>
        <p:spPr>
          <a:xfrm>
            <a:off x="349035" y="319088"/>
            <a:ext cx="6097978" cy="400110"/>
          </a:xfrm>
          <a:prstGeom prst="rect">
            <a:avLst/>
          </a:prstGeom>
          <a:noFill/>
        </p:spPr>
        <p:txBody>
          <a:bodyPr wrap="square">
            <a:spAutoFit/>
          </a:bodyPr>
          <a:lstStyle/>
          <a:p>
            <a:r>
              <a:rPr lang="pl-PL" sz="2000" b="1" dirty="0"/>
              <a:t>Wzmocnienie słupa linii napowietrznej</a:t>
            </a:r>
          </a:p>
        </p:txBody>
      </p:sp>
      <p:pic>
        <p:nvPicPr>
          <p:cNvPr id="20" name="Obraz 19">
            <a:extLst>
              <a:ext uri="{FF2B5EF4-FFF2-40B4-BE49-F238E27FC236}">
                <a16:creationId xmlns:a16="http://schemas.microsoft.com/office/drawing/2014/main" id="{4A06D7DD-E8C7-6344-2EE7-DFD7461A57E6}"/>
              </a:ext>
            </a:extLst>
          </p:cNvPr>
          <p:cNvPicPr>
            <a:picLocks noChangeAspect="1"/>
          </p:cNvPicPr>
          <p:nvPr/>
        </p:nvPicPr>
        <p:blipFill>
          <a:blip r:embed="rId3">
            <a:extLst>
              <a:ext uri="{28A0092B-C50C-407E-A947-70E740481C1C}">
                <a14:useLocalDpi xmlns:a14="http://schemas.microsoft.com/office/drawing/2010/main" val="0"/>
              </a:ext>
            </a:extLst>
          </a:blip>
          <a:srcRect b="43972"/>
          <a:stretch/>
        </p:blipFill>
        <p:spPr>
          <a:xfrm>
            <a:off x="5174295" y="921895"/>
            <a:ext cx="7017705" cy="3600796"/>
          </a:xfrm>
          <a:prstGeom prst="rect">
            <a:avLst/>
          </a:prstGeom>
        </p:spPr>
      </p:pic>
      <p:sp>
        <p:nvSpPr>
          <p:cNvPr id="22" name="pole tekstowe 21">
            <a:extLst>
              <a:ext uri="{FF2B5EF4-FFF2-40B4-BE49-F238E27FC236}">
                <a16:creationId xmlns:a16="http://schemas.microsoft.com/office/drawing/2014/main" id="{7A565085-38ED-32A3-9579-91A2ED598FC4}"/>
              </a:ext>
            </a:extLst>
          </p:cNvPr>
          <p:cNvSpPr txBox="1"/>
          <p:nvPr/>
        </p:nvSpPr>
        <p:spPr>
          <a:xfrm>
            <a:off x="5451894" y="4725388"/>
            <a:ext cx="6107502" cy="1169551"/>
          </a:xfrm>
          <a:prstGeom prst="rect">
            <a:avLst/>
          </a:prstGeom>
          <a:noFill/>
        </p:spPr>
        <p:txBody>
          <a:bodyPr wrap="square">
            <a:spAutoFit/>
          </a:bodyPr>
          <a:lstStyle/>
          <a:p>
            <a:r>
              <a:rPr lang="pl-PL" sz="1400" dirty="0"/>
              <a:t>Przykłady konstrukcji słupów wytrzymujących działanie dużych sił poziomych o kierunku oznaczonym strzałką:</a:t>
            </a:r>
            <a:br>
              <a:rPr lang="pl-PL" sz="1400" dirty="0"/>
            </a:br>
            <a:r>
              <a:rPr lang="pl-PL" sz="1400" b="1" dirty="0"/>
              <a:t>a)</a:t>
            </a:r>
            <a:r>
              <a:rPr lang="pl-PL" sz="1400" dirty="0"/>
              <a:t> słup bliźniaczy (np. jako słup narożny przy małym kącie załomu linii);</a:t>
            </a:r>
            <a:br>
              <a:rPr lang="pl-PL" sz="1400" dirty="0"/>
            </a:br>
            <a:r>
              <a:rPr lang="pl-PL" sz="1400" b="1" dirty="0"/>
              <a:t>b)</a:t>
            </a:r>
            <a:r>
              <a:rPr lang="pl-PL" sz="1400" dirty="0"/>
              <a:t> słup rozkroczny (np. jako słup odporny);</a:t>
            </a:r>
            <a:br>
              <a:rPr lang="pl-PL" sz="1400" dirty="0"/>
            </a:br>
            <a:r>
              <a:rPr lang="pl-PL" sz="1400" b="1" dirty="0"/>
              <a:t>c)</a:t>
            </a:r>
            <a:r>
              <a:rPr lang="pl-PL" sz="1400" dirty="0"/>
              <a:t> słup kozłowy (np. jako słup odporowo-narożny)</a:t>
            </a:r>
          </a:p>
        </p:txBody>
      </p:sp>
      <p:sp>
        <p:nvSpPr>
          <p:cNvPr id="4" name="pole tekstowe 3">
            <a:extLst>
              <a:ext uri="{FF2B5EF4-FFF2-40B4-BE49-F238E27FC236}">
                <a16:creationId xmlns:a16="http://schemas.microsoft.com/office/drawing/2014/main" id="{E4406EF9-C713-FECC-474A-7E3DF044DC92}"/>
              </a:ext>
            </a:extLst>
          </p:cNvPr>
          <p:cNvSpPr txBox="1"/>
          <p:nvPr/>
        </p:nvSpPr>
        <p:spPr>
          <a:xfrm>
            <a:off x="7699248" y="6538912"/>
            <a:ext cx="4120896" cy="261610"/>
          </a:xfrm>
          <a:prstGeom prst="rect">
            <a:avLst/>
          </a:prstGeom>
          <a:noFill/>
        </p:spPr>
        <p:txBody>
          <a:bodyPr wrap="square">
            <a:spAutoFit/>
          </a:bodyPr>
          <a:lstStyle/>
          <a:p>
            <a:r>
              <a:rPr lang="pl-PL" sz="1050" dirty="0"/>
              <a:t>https://www.gdzie.pl/mczakan/KV/Budowa%20linii.pdf</a:t>
            </a:r>
          </a:p>
        </p:txBody>
      </p:sp>
    </p:spTree>
    <p:extLst>
      <p:ext uri="{BB962C8B-B14F-4D97-AF65-F5344CB8AC3E}">
        <p14:creationId xmlns:p14="http://schemas.microsoft.com/office/powerpoint/2010/main" val="2387229049"/>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E61CAEC-EAFA-9880-25E4-502F606A61B5}"/>
              </a:ext>
            </a:extLst>
          </p:cNvPr>
          <p:cNvSpPr>
            <a:spLocks noGrp="1"/>
          </p:cNvSpPr>
          <p:nvPr>
            <p:ph type="sldNum" sz="quarter" idx="12"/>
          </p:nvPr>
        </p:nvSpPr>
        <p:spPr/>
        <p:txBody>
          <a:bodyPr/>
          <a:lstStyle/>
          <a:p>
            <a:fld id="{B13EF961-FCAC-4A9A-A9A0-C51400629BF4}" type="slidenum">
              <a:rPr lang="pl-PL" sz="1050" smtClean="0"/>
              <a:t>180</a:t>
            </a:fld>
            <a:endParaRPr lang="pl-PL" sz="1050"/>
          </a:p>
        </p:txBody>
      </p:sp>
      <p:pic>
        <p:nvPicPr>
          <p:cNvPr id="8" name="Obraz 7">
            <a:extLst>
              <a:ext uri="{FF2B5EF4-FFF2-40B4-BE49-F238E27FC236}">
                <a16:creationId xmlns:a16="http://schemas.microsoft.com/office/drawing/2014/main" id="{D858835B-074F-2091-0D48-C7A39F8C1EE8}"/>
              </a:ext>
            </a:extLst>
          </p:cNvPr>
          <p:cNvPicPr>
            <a:picLocks noChangeAspect="1"/>
          </p:cNvPicPr>
          <p:nvPr/>
        </p:nvPicPr>
        <p:blipFill>
          <a:blip r:embed="rId2"/>
          <a:stretch>
            <a:fillRect/>
          </a:stretch>
        </p:blipFill>
        <p:spPr>
          <a:xfrm>
            <a:off x="357996" y="684998"/>
            <a:ext cx="3092570" cy="4214052"/>
          </a:xfrm>
          <a:prstGeom prst="rect">
            <a:avLst/>
          </a:prstGeom>
        </p:spPr>
      </p:pic>
      <p:sp>
        <p:nvSpPr>
          <p:cNvPr id="10" name="pole tekstowe 9">
            <a:extLst>
              <a:ext uri="{FF2B5EF4-FFF2-40B4-BE49-F238E27FC236}">
                <a16:creationId xmlns:a16="http://schemas.microsoft.com/office/drawing/2014/main" id="{6E71AE61-7BF8-BD57-D2B3-E15ADAD853C0}"/>
              </a:ext>
            </a:extLst>
          </p:cNvPr>
          <p:cNvSpPr txBox="1"/>
          <p:nvPr/>
        </p:nvSpPr>
        <p:spPr>
          <a:xfrm>
            <a:off x="582283" y="259636"/>
            <a:ext cx="3799936" cy="369332"/>
          </a:xfrm>
          <a:prstGeom prst="rect">
            <a:avLst/>
          </a:prstGeom>
          <a:noFill/>
        </p:spPr>
        <p:txBody>
          <a:bodyPr wrap="square">
            <a:spAutoFit/>
          </a:bodyPr>
          <a:lstStyle/>
          <a:p>
            <a:r>
              <a:rPr lang="pl-PL" i="0" dirty="0">
                <a:solidFill>
                  <a:srgbClr val="3B3B3B"/>
                </a:solidFill>
                <a:effectLst/>
                <a:latin typeface="+mj-lt"/>
              </a:rPr>
              <a:t>Słupy żelbetowe SŻT-10 i SŻT-12</a:t>
            </a:r>
            <a:endParaRPr lang="pl-PL" dirty="0">
              <a:latin typeface="+mj-lt"/>
            </a:endParaRPr>
          </a:p>
        </p:txBody>
      </p:sp>
      <p:sp>
        <p:nvSpPr>
          <p:cNvPr id="12" name="pole tekstowe 11">
            <a:extLst>
              <a:ext uri="{FF2B5EF4-FFF2-40B4-BE49-F238E27FC236}">
                <a16:creationId xmlns:a16="http://schemas.microsoft.com/office/drawing/2014/main" id="{E061AB1F-D8EF-2EB4-2F0D-C78E3395949A}"/>
              </a:ext>
            </a:extLst>
          </p:cNvPr>
          <p:cNvSpPr txBox="1"/>
          <p:nvPr/>
        </p:nvSpPr>
        <p:spPr>
          <a:xfrm>
            <a:off x="199346" y="5151814"/>
            <a:ext cx="4048430" cy="954107"/>
          </a:xfrm>
          <a:prstGeom prst="rect">
            <a:avLst/>
          </a:prstGeom>
          <a:noFill/>
        </p:spPr>
        <p:txBody>
          <a:bodyPr wrap="square">
            <a:spAutoFit/>
          </a:bodyPr>
          <a:lstStyle/>
          <a:p>
            <a:r>
              <a:rPr lang="pl-PL" sz="1400" b="0" i="0" dirty="0">
                <a:solidFill>
                  <a:srgbClr val="3B3B3B"/>
                </a:solidFill>
                <a:effectLst/>
                <a:latin typeface="Open Sans" panose="020B0606030504020204" pitchFamily="34" charset="0"/>
              </a:rPr>
              <a:t>Słupy wykonane z betonu klasy co najmniej C30/37. Długość odpowiednio 10 m i 12 m. Ciężar: słupa SŻT-10 – 620 kg, słupa SŻT-12 – 860 kg</a:t>
            </a:r>
            <a:endParaRPr lang="pl-PL" sz="1400" dirty="0"/>
          </a:p>
        </p:txBody>
      </p:sp>
      <p:pic>
        <p:nvPicPr>
          <p:cNvPr id="14" name="Obraz 13">
            <a:extLst>
              <a:ext uri="{FF2B5EF4-FFF2-40B4-BE49-F238E27FC236}">
                <a16:creationId xmlns:a16="http://schemas.microsoft.com/office/drawing/2014/main" id="{802DBC28-7FBF-1C5D-E73C-1C709956F8B9}"/>
              </a:ext>
            </a:extLst>
          </p:cNvPr>
          <p:cNvPicPr>
            <a:picLocks noChangeAspect="1"/>
          </p:cNvPicPr>
          <p:nvPr/>
        </p:nvPicPr>
        <p:blipFill>
          <a:blip r:embed="rId3"/>
          <a:stretch>
            <a:fillRect/>
          </a:stretch>
        </p:blipFill>
        <p:spPr>
          <a:xfrm>
            <a:off x="4247776" y="1338088"/>
            <a:ext cx="7744878" cy="3894073"/>
          </a:xfrm>
          <a:prstGeom prst="rect">
            <a:avLst/>
          </a:prstGeom>
        </p:spPr>
      </p:pic>
      <p:sp>
        <p:nvSpPr>
          <p:cNvPr id="16" name="pole tekstowe 15">
            <a:extLst>
              <a:ext uri="{FF2B5EF4-FFF2-40B4-BE49-F238E27FC236}">
                <a16:creationId xmlns:a16="http://schemas.microsoft.com/office/drawing/2014/main" id="{134E0919-F638-F636-5366-F6B2F2372320}"/>
              </a:ext>
            </a:extLst>
          </p:cNvPr>
          <p:cNvSpPr txBox="1"/>
          <p:nvPr/>
        </p:nvSpPr>
        <p:spPr>
          <a:xfrm>
            <a:off x="5390790" y="6473803"/>
            <a:ext cx="6439619" cy="253916"/>
          </a:xfrm>
          <a:prstGeom prst="rect">
            <a:avLst/>
          </a:prstGeom>
          <a:noFill/>
        </p:spPr>
        <p:txBody>
          <a:bodyPr wrap="square">
            <a:spAutoFit/>
          </a:bodyPr>
          <a:lstStyle/>
          <a:p>
            <a:r>
              <a:rPr lang="pl-PL" sz="1050" dirty="0"/>
              <a:t>http://przemyslawtabaka.pl/Elektroenergetyka_labor/Konstrukcje_wsporcze_teo.pdf</a:t>
            </a:r>
          </a:p>
        </p:txBody>
      </p:sp>
      <p:sp>
        <p:nvSpPr>
          <p:cNvPr id="22" name="pole tekstowe 21">
            <a:extLst>
              <a:ext uri="{FF2B5EF4-FFF2-40B4-BE49-F238E27FC236}">
                <a16:creationId xmlns:a16="http://schemas.microsoft.com/office/drawing/2014/main" id="{4E004858-E6D4-E8A3-1679-BF0C136C0599}"/>
              </a:ext>
            </a:extLst>
          </p:cNvPr>
          <p:cNvSpPr txBox="1"/>
          <p:nvPr/>
        </p:nvSpPr>
        <p:spPr>
          <a:xfrm>
            <a:off x="4152166" y="225974"/>
            <a:ext cx="6176512" cy="369332"/>
          </a:xfrm>
          <a:prstGeom prst="rect">
            <a:avLst/>
          </a:prstGeom>
          <a:noFill/>
        </p:spPr>
        <p:txBody>
          <a:bodyPr wrap="square">
            <a:spAutoFit/>
          </a:bodyPr>
          <a:lstStyle/>
          <a:p>
            <a:r>
              <a:rPr lang="pl-PL" dirty="0">
                <a:latin typeface="+mj-lt"/>
              </a:rPr>
              <a:t>Przykładowe zdjęcia słupów energetycznych</a:t>
            </a:r>
          </a:p>
        </p:txBody>
      </p:sp>
      <p:sp>
        <p:nvSpPr>
          <p:cNvPr id="24" name="pole tekstowe 23">
            <a:extLst>
              <a:ext uri="{FF2B5EF4-FFF2-40B4-BE49-F238E27FC236}">
                <a16:creationId xmlns:a16="http://schemas.microsoft.com/office/drawing/2014/main" id="{8F54276A-250E-9EFB-0221-F0BE8775A0DC}"/>
              </a:ext>
            </a:extLst>
          </p:cNvPr>
          <p:cNvSpPr txBox="1"/>
          <p:nvPr/>
        </p:nvSpPr>
        <p:spPr>
          <a:xfrm>
            <a:off x="199346" y="6473803"/>
            <a:ext cx="6176512" cy="253916"/>
          </a:xfrm>
          <a:prstGeom prst="rect">
            <a:avLst/>
          </a:prstGeom>
          <a:noFill/>
        </p:spPr>
        <p:txBody>
          <a:bodyPr wrap="square">
            <a:spAutoFit/>
          </a:bodyPr>
          <a:lstStyle/>
          <a:p>
            <a:r>
              <a:rPr lang="pl-PL" sz="1050" dirty="0"/>
              <a:t>http://matuszczyk.com.pl/slupy-zelbetonowe-szt-wraz-z-osprzetem/</a:t>
            </a:r>
          </a:p>
        </p:txBody>
      </p:sp>
    </p:spTree>
    <p:extLst>
      <p:ext uri="{BB962C8B-B14F-4D97-AF65-F5344CB8AC3E}">
        <p14:creationId xmlns:p14="http://schemas.microsoft.com/office/powerpoint/2010/main" val="1882634680"/>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5558B60-5478-1BF3-7864-137BA1E19F5C}"/>
              </a:ext>
            </a:extLst>
          </p:cNvPr>
          <p:cNvSpPr>
            <a:spLocks noGrp="1"/>
          </p:cNvSpPr>
          <p:nvPr>
            <p:ph type="sldNum" sz="quarter" idx="12"/>
          </p:nvPr>
        </p:nvSpPr>
        <p:spPr/>
        <p:txBody>
          <a:bodyPr/>
          <a:lstStyle/>
          <a:p>
            <a:fld id="{B13EF961-FCAC-4A9A-A9A0-C51400629BF4}" type="slidenum">
              <a:rPr lang="pl-PL" smtClean="0"/>
              <a:t>181</a:t>
            </a:fld>
            <a:endParaRPr lang="pl-PL"/>
          </a:p>
        </p:txBody>
      </p:sp>
      <p:sp>
        <p:nvSpPr>
          <p:cNvPr id="6" name="pole tekstowe 5">
            <a:extLst>
              <a:ext uri="{FF2B5EF4-FFF2-40B4-BE49-F238E27FC236}">
                <a16:creationId xmlns:a16="http://schemas.microsoft.com/office/drawing/2014/main" id="{139CCE59-26BA-CB9C-0E7C-AD0FED08845E}"/>
              </a:ext>
            </a:extLst>
          </p:cNvPr>
          <p:cNvSpPr txBox="1"/>
          <p:nvPr/>
        </p:nvSpPr>
        <p:spPr>
          <a:xfrm>
            <a:off x="299049" y="405864"/>
            <a:ext cx="11593901" cy="6046271"/>
          </a:xfrm>
          <a:prstGeom prst="rect">
            <a:avLst/>
          </a:prstGeom>
          <a:noFill/>
        </p:spPr>
        <p:txBody>
          <a:bodyPr wrap="square">
            <a:spAutoFit/>
          </a:bodyPr>
          <a:lstStyle/>
          <a:p>
            <a:pPr algn="just">
              <a:lnSpc>
                <a:spcPct val="150000"/>
              </a:lnSpc>
              <a:buNone/>
            </a:pPr>
            <a:r>
              <a:rPr lang="pl-PL" sz="2000" b="1" dirty="0"/>
              <a:t>Słupy przelotowe</a:t>
            </a:r>
            <a:r>
              <a:rPr lang="pl-PL" sz="2000" dirty="0"/>
              <a:t> służą głównie do podtrzymywania przewodów i przenoszenia sił pionowych. Nie są projektowane do przejmowania sił naciągu przewodów.</a:t>
            </a:r>
          </a:p>
          <a:p>
            <a:pPr algn="just">
              <a:lnSpc>
                <a:spcPct val="150000"/>
              </a:lnSpc>
              <a:buNone/>
            </a:pPr>
            <a:r>
              <a:rPr lang="pl-PL" sz="2000" b="1" dirty="0"/>
              <a:t>Słupy narożne</a:t>
            </a:r>
            <a:r>
              <a:rPr lang="pl-PL" sz="2000" dirty="0"/>
              <a:t> stosuje się tam, gdzie linia zmienia kierunek o więcej niż 5°. Oprócz podtrzymywania przewodów, przenoszą one również siły naciągu wynikające ze zmiany kierunku trasy.</a:t>
            </a:r>
          </a:p>
          <a:p>
            <a:pPr algn="just">
              <a:lnSpc>
                <a:spcPct val="150000"/>
              </a:lnSpc>
              <a:buNone/>
            </a:pPr>
            <a:r>
              <a:rPr lang="pl-PL" sz="2000" b="1" dirty="0"/>
              <a:t>Słupy odporowe</a:t>
            </a:r>
            <a:r>
              <a:rPr lang="pl-PL" sz="2000" dirty="0"/>
              <a:t> (zwane także słupami mocnymi) mają za zadanie zarówno podtrzymywać przewody, jak i przejmować ich naciąg. Wykorzystuje się je jako punkty odporowe w przypadku ewentualnych uszkodzeń mechanicznych linii.</a:t>
            </a:r>
          </a:p>
          <a:p>
            <a:pPr algn="just">
              <a:lnSpc>
                <a:spcPct val="150000"/>
              </a:lnSpc>
              <a:buNone/>
            </a:pPr>
            <a:r>
              <a:rPr lang="pl-PL" sz="2000" b="1" dirty="0"/>
              <a:t>Słupy odporowo-narożne</a:t>
            </a:r>
            <a:r>
              <a:rPr lang="pl-PL" sz="2000" dirty="0"/>
              <a:t> łączą funkcje słupów narożnych i odporowych – stosowane są w miejscach, gdzie linia zakręca i jednocześnie wymaga dodatkowego wzmocnienia.</a:t>
            </a:r>
          </a:p>
          <a:p>
            <a:pPr algn="just">
              <a:lnSpc>
                <a:spcPct val="150000"/>
              </a:lnSpc>
              <a:buNone/>
            </a:pPr>
            <a:r>
              <a:rPr lang="pl-PL" sz="2000" b="1" dirty="0"/>
              <a:t>Słupy krańcowe</a:t>
            </a:r>
            <a:r>
              <a:rPr lang="pl-PL" sz="2000" dirty="0"/>
              <a:t> montuje się na początku oraz końcu linii. Przystosowane są do jednostronnego naciągu przewodów i pełnią funkcję punktów odporowych.</a:t>
            </a:r>
          </a:p>
          <a:p>
            <a:pPr algn="just">
              <a:lnSpc>
                <a:spcPct val="150000"/>
              </a:lnSpc>
            </a:pPr>
            <a:r>
              <a:rPr lang="pl-PL" sz="2000" b="1" dirty="0"/>
              <a:t>Słupy rozgałęźne</a:t>
            </a:r>
            <a:r>
              <a:rPr lang="pl-PL" sz="2000" dirty="0"/>
              <a:t> znajdują zastosowanie tam, gdzie linia się rozdziela. Łączą w sobie cechy różnych typów słupów – w zależności od konfiguracji trasy.</a:t>
            </a:r>
          </a:p>
        </p:txBody>
      </p:sp>
    </p:spTree>
    <p:extLst>
      <p:ext uri="{BB962C8B-B14F-4D97-AF65-F5344CB8AC3E}">
        <p14:creationId xmlns:p14="http://schemas.microsoft.com/office/powerpoint/2010/main" val="1530737973"/>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A3307DF-51D3-948B-AD04-22CF02ECFDB4}"/>
              </a:ext>
            </a:extLst>
          </p:cNvPr>
          <p:cNvSpPr>
            <a:spLocks noGrp="1"/>
          </p:cNvSpPr>
          <p:nvPr>
            <p:ph type="sldNum" sz="quarter" idx="12"/>
          </p:nvPr>
        </p:nvSpPr>
        <p:spPr/>
        <p:txBody>
          <a:bodyPr/>
          <a:lstStyle/>
          <a:p>
            <a:fld id="{B13EF961-FCAC-4A9A-A9A0-C51400629BF4}" type="slidenum">
              <a:rPr lang="pl-PL" smtClean="0"/>
              <a:t>182</a:t>
            </a:fld>
            <a:endParaRPr lang="pl-PL"/>
          </a:p>
        </p:txBody>
      </p:sp>
      <p:sp>
        <p:nvSpPr>
          <p:cNvPr id="6" name="pole tekstowe 5">
            <a:extLst>
              <a:ext uri="{FF2B5EF4-FFF2-40B4-BE49-F238E27FC236}">
                <a16:creationId xmlns:a16="http://schemas.microsoft.com/office/drawing/2014/main" id="{CF07CC34-AFCC-029C-CEEC-559C929A0795}"/>
              </a:ext>
            </a:extLst>
          </p:cNvPr>
          <p:cNvSpPr txBox="1"/>
          <p:nvPr/>
        </p:nvSpPr>
        <p:spPr>
          <a:xfrm>
            <a:off x="1171459" y="229401"/>
            <a:ext cx="6098874" cy="400110"/>
          </a:xfrm>
          <a:prstGeom prst="rect">
            <a:avLst/>
          </a:prstGeom>
          <a:noFill/>
        </p:spPr>
        <p:txBody>
          <a:bodyPr wrap="square">
            <a:spAutoFit/>
          </a:bodyPr>
          <a:lstStyle/>
          <a:p>
            <a:r>
              <a:rPr lang="pl-PL" sz="2000" b="1" dirty="0"/>
              <a:t>Zawieszenia przewodów</a:t>
            </a:r>
          </a:p>
        </p:txBody>
      </p:sp>
      <p:pic>
        <p:nvPicPr>
          <p:cNvPr id="11" name="Obraz 10">
            <a:extLst>
              <a:ext uri="{FF2B5EF4-FFF2-40B4-BE49-F238E27FC236}">
                <a16:creationId xmlns:a16="http://schemas.microsoft.com/office/drawing/2014/main" id="{13F15CB2-82BF-4A66-5EF7-D9F78C1F46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593" y="1278783"/>
            <a:ext cx="7284598" cy="2780177"/>
          </a:xfrm>
          <a:prstGeom prst="rect">
            <a:avLst/>
          </a:prstGeom>
        </p:spPr>
      </p:pic>
      <p:sp>
        <p:nvSpPr>
          <p:cNvPr id="13" name="pole tekstowe 12">
            <a:extLst>
              <a:ext uri="{FF2B5EF4-FFF2-40B4-BE49-F238E27FC236}">
                <a16:creationId xmlns:a16="http://schemas.microsoft.com/office/drawing/2014/main" id="{413CF8E9-55B9-21A6-4B46-CAF0751DA2F8}"/>
              </a:ext>
            </a:extLst>
          </p:cNvPr>
          <p:cNvSpPr txBox="1"/>
          <p:nvPr/>
        </p:nvSpPr>
        <p:spPr>
          <a:xfrm>
            <a:off x="182593" y="4228697"/>
            <a:ext cx="11881449" cy="2126864"/>
          </a:xfrm>
          <a:prstGeom prst="rect">
            <a:avLst/>
          </a:prstGeom>
          <a:noFill/>
        </p:spPr>
        <p:txBody>
          <a:bodyPr wrap="square">
            <a:spAutoFit/>
          </a:bodyPr>
          <a:lstStyle/>
          <a:p>
            <a:pPr>
              <a:lnSpc>
                <a:spcPct val="150000"/>
              </a:lnSpc>
            </a:pPr>
            <a:r>
              <a:rPr lang="pl-PL" b="1" i="0" dirty="0">
                <a:solidFill>
                  <a:srgbClr val="212529"/>
                </a:solidFill>
                <a:effectLst/>
                <a:latin typeface="-apple-system"/>
              </a:rPr>
              <a:t>Przęsło</a:t>
            </a:r>
            <a:r>
              <a:rPr lang="pl-PL" b="0" i="0" dirty="0">
                <a:solidFill>
                  <a:srgbClr val="212529"/>
                </a:solidFill>
                <a:effectLst/>
                <a:latin typeface="-apple-system"/>
              </a:rPr>
              <a:t> – część linii napowietrznej zawarta między sąsiednimi konstrukcjami wsporczymi;</a:t>
            </a:r>
            <a:br>
              <a:rPr lang="pl-PL" dirty="0"/>
            </a:br>
            <a:r>
              <a:rPr lang="pl-PL" b="1" i="0" dirty="0">
                <a:solidFill>
                  <a:srgbClr val="212529"/>
                </a:solidFill>
                <a:effectLst/>
                <a:latin typeface="-apple-system"/>
              </a:rPr>
              <a:t>Rozpiętość przęsła</a:t>
            </a:r>
            <a:r>
              <a:rPr lang="pl-PL" b="0" i="0" dirty="0">
                <a:solidFill>
                  <a:srgbClr val="212529"/>
                </a:solidFill>
                <a:effectLst/>
                <a:latin typeface="-apple-system"/>
              </a:rPr>
              <a:t> – pozioma odległość pomiędzy osiami sąsiednich konstrukcji wsporczych;</a:t>
            </a:r>
            <a:br>
              <a:rPr lang="pl-PL" dirty="0"/>
            </a:br>
            <a:r>
              <a:rPr lang="pl-PL" b="1" i="0" dirty="0">
                <a:solidFill>
                  <a:srgbClr val="212529"/>
                </a:solidFill>
                <a:effectLst/>
                <a:latin typeface="-apple-system"/>
              </a:rPr>
              <a:t>Zwis</a:t>
            </a:r>
            <a:r>
              <a:rPr lang="pl-PL" b="0" i="0" dirty="0">
                <a:solidFill>
                  <a:srgbClr val="212529"/>
                </a:solidFill>
                <a:effectLst/>
                <a:latin typeface="-apple-system"/>
              </a:rPr>
              <a:t> – odległość pionowa między przewodem, a prostą łączącą punkty zawieszenia przewodu w środku rozpiętości przęsła</a:t>
            </a:r>
            <a:endParaRPr lang="pl-PL" b="1" dirty="0">
              <a:solidFill>
                <a:srgbClr val="212529"/>
              </a:solidFill>
              <a:latin typeface="-apple-system"/>
            </a:endParaRPr>
          </a:p>
          <a:p>
            <a:pPr>
              <a:lnSpc>
                <a:spcPct val="150000"/>
              </a:lnSpc>
            </a:pPr>
            <a:r>
              <a:rPr lang="pl-PL" b="1" i="0" dirty="0">
                <a:solidFill>
                  <a:srgbClr val="212529"/>
                </a:solidFill>
                <a:effectLst/>
                <a:latin typeface="-apple-system"/>
              </a:rPr>
              <a:t>Odstęp izolacyjny</a:t>
            </a:r>
            <a:r>
              <a:rPr lang="pl-PL" b="0" i="0" dirty="0">
                <a:solidFill>
                  <a:srgbClr val="212529"/>
                </a:solidFill>
                <a:effectLst/>
                <a:latin typeface="-apple-system"/>
              </a:rPr>
              <a:t> – najkrótsza odległość w powietrzu między dwiema częściami przewodzącymi, wyznaczona wzdłuż najkrótszej drogi miedzy tymi częściami;</a:t>
            </a:r>
            <a:endParaRPr lang="pl-PL" dirty="0"/>
          </a:p>
        </p:txBody>
      </p:sp>
      <p:sp>
        <p:nvSpPr>
          <p:cNvPr id="14" name="pole tekstowe 13">
            <a:extLst>
              <a:ext uri="{FF2B5EF4-FFF2-40B4-BE49-F238E27FC236}">
                <a16:creationId xmlns:a16="http://schemas.microsoft.com/office/drawing/2014/main" id="{61C8DC5D-2DD4-8809-CDE8-08E66AF53FDF}"/>
              </a:ext>
            </a:extLst>
          </p:cNvPr>
          <p:cNvSpPr txBox="1"/>
          <p:nvPr/>
        </p:nvSpPr>
        <p:spPr>
          <a:xfrm>
            <a:off x="5813859" y="6371409"/>
            <a:ext cx="5593482" cy="261610"/>
          </a:xfrm>
          <a:prstGeom prst="rect">
            <a:avLst/>
          </a:prstGeom>
          <a:noFill/>
        </p:spPr>
        <p:txBody>
          <a:bodyPr wrap="square">
            <a:spAutoFit/>
          </a:bodyPr>
          <a:lstStyle/>
          <a:p>
            <a:r>
              <a:rPr lang="pl-PL" sz="1100" dirty="0"/>
              <a:t>Urządzenia elektroenergetyczne. Edward Musiał.  WSIP</a:t>
            </a:r>
          </a:p>
        </p:txBody>
      </p:sp>
      <p:pic>
        <p:nvPicPr>
          <p:cNvPr id="16" name="Obraz 15">
            <a:extLst>
              <a:ext uri="{FF2B5EF4-FFF2-40B4-BE49-F238E27FC236}">
                <a16:creationId xmlns:a16="http://schemas.microsoft.com/office/drawing/2014/main" id="{08A5D2D3-4867-962A-105D-B0AD7300A5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6082" y="229401"/>
            <a:ext cx="3838911" cy="3879406"/>
          </a:xfrm>
          <a:prstGeom prst="rect">
            <a:avLst/>
          </a:prstGeom>
        </p:spPr>
      </p:pic>
    </p:spTree>
    <p:extLst>
      <p:ext uri="{BB962C8B-B14F-4D97-AF65-F5344CB8AC3E}">
        <p14:creationId xmlns:p14="http://schemas.microsoft.com/office/powerpoint/2010/main" val="1538425479"/>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9ED8F524-2F86-6FB8-3C51-1B7C1ADD9A56}"/>
              </a:ext>
            </a:extLst>
          </p:cNvPr>
          <p:cNvSpPr txBox="1"/>
          <p:nvPr/>
        </p:nvSpPr>
        <p:spPr>
          <a:xfrm>
            <a:off x="816428" y="389492"/>
            <a:ext cx="10619510" cy="1938992"/>
          </a:xfrm>
          <a:prstGeom prst="rect">
            <a:avLst/>
          </a:prstGeom>
          <a:noFill/>
        </p:spPr>
        <p:txBody>
          <a:bodyPr wrap="square">
            <a:spAutoFit/>
          </a:bodyPr>
          <a:lstStyle/>
          <a:p>
            <a:r>
              <a:rPr lang="pl-PL" sz="2400" dirty="0"/>
              <a:t>Część linii napowietrznej zawarta między sąsiednimi konstrukcjami wsporczymi nazywa się przęsłem. </a:t>
            </a:r>
          </a:p>
          <a:p>
            <a:pPr algn="just"/>
            <a:r>
              <a:rPr lang="pl-PL" sz="2400" dirty="0"/>
              <a:t>Parę kolejnych przęseł nosi nazwę </a:t>
            </a:r>
            <a:r>
              <a:rPr lang="pl-PL" sz="2400" u="sng" dirty="0"/>
              <a:t>sekcji odciągowej</a:t>
            </a:r>
            <a:r>
              <a:rPr lang="pl-PL" sz="2400" dirty="0"/>
              <a:t>. Na końcach sekcji odciągowej mocuje się przewody do słupów w taki sposób, aby przyjmowały siłę naciągu przewodów. </a:t>
            </a:r>
          </a:p>
        </p:txBody>
      </p:sp>
      <p:pic>
        <p:nvPicPr>
          <p:cNvPr id="5" name="Obraz 4">
            <a:extLst>
              <a:ext uri="{FF2B5EF4-FFF2-40B4-BE49-F238E27FC236}">
                <a16:creationId xmlns:a16="http://schemas.microsoft.com/office/drawing/2014/main" id="{6225CD5F-E3D6-1EC8-5AB7-2678F2B0BB50}"/>
              </a:ext>
            </a:extLst>
          </p:cNvPr>
          <p:cNvPicPr>
            <a:picLocks noChangeAspect="1"/>
          </p:cNvPicPr>
          <p:nvPr/>
        </p:nvPicPr>
        <p:blipFill>
          <a:blip r:embed="rId2"/>
          <a:stretch>
            <a:fillRect/>
          </a:stretch>
        </p:blipFill>
        <p:spPr>
          <a:xfrm>
            <a:off x="3298129" y="2411905"/>
            <a:ext cx="5239481" cy="2419688"/>
          </a:xfrm>
          <a:prstGeom prst="rect">
            <a:avLst/>
          </a:prstGeom>
        </p:spPr>
      </p:pic>
      <p:sp>
        <p:nvSpPr>
          <p:cNvPr id="7" name="pole tekstowe 6">
            <a:extLst>
              <a:ext uri="{FF2B5EF4-FFF2-40B4-BE49-F238E27FC236}">
                <a16:creationId xmlns:a16="http://schemas.microsoft.com/office/drawing/2014/main" id="{20842A62-D590-0F35-E828-C82BCBEADB61}"/>
              </a:ext>
            </a:extLst>
          </p:cNvPr>
          <p:cNvSpPr txBox="1"/>
          <p:nvPr/>
        </p:nvSpPr>
        <p:spPr>
          <a:xfrm>
            <a:off x="7628234" y="6538912"/>
            <a:ext cx="3371998" cy="261610"/>
          </a:xfrm>
          <a:prstGeom prst="rect">
            <a:avLst/>
          </a:prstGeom>
          <a:noFill/>
        </p:spPr>
        <p:txBody>
          <a:bodyPr wrap="square">
            <a:spAutoFit/>
          </a:bodyPr>
          <a:lstStyle/>
          <a:p>
            <a:r>
              <a:rPr lang="pl-PL" sz="1100" dirty="0"/>
              <a:t>https://bezel.com.pl/2018/08/01/linie-napowietrzne/</a:t>
            </a:r>
          </a:p>
        </p:txBody>
      </p:sp>
      <p:sp>
        <p:nvSpPr>
          <p:cNvPr id="9" name="pole tekstowe 8">
            <a:extLst>
              <a:ext uri="{FF2B5EF4-FFF2-40B4-BE49-F238E27FC236}">
                <a16:creationId xmlns:a16="http://schemas.microsoft.com/office/drawing/2014/main" id="{96B039A3-5BF8-1653-F95A-AB6C23A7B86D}"/>
              </a:ext>
            </a:extLst>
          </p:cNvPr>
          <p:cNvSpPr txBox="1"/>
          <p:nvPr/>
        </p:nvSpPr>
        <p:spPr>
          <a:xfrm>
            <a:off x="602672" y="5315676"/>
            <a:ext cx="11106397" cy="923330"/>
          </a:xfrm>
          <a:prstGeom prst="rect">
            <a:avLst/>
          </a:prstGeom>
          <a:noFill/>
        </p:spPr>
        <p:txBody>
          <a:bodyPr wrap="square">
            <a:spAutoFit/>
          </a:bodyPr>
          <a:lstStyle/>
          <a:p>
            <a:pPr algn="ctr"/>
            <a:r>
              <a:rPr lang="pl-PL" b="1" i="0" dirty="0">
                <a:solidFill>
                  <a:srgbClr val="212529"/>
                </a:solidFill>
                <a:effectLst/>
                <a:latin typeface="Roboto Condensed" panose="02000000000000000000" pitchFamily="2" charset="0"/>
              </a:rPr>
              <a:t>Przęsło linii napowietrznej</a:t>
            </a:r>
            <a:br>
              <a:rPr lang="pl-PL" dirty="0"/>
            </a:br>
            <a:r>
              <a:rPr lang="pl-PL" b="0" i="0" dirty="0">
                <a:solidFill>
                  <a:srgbClr val="212529"/>
                </a:solidFill>
                <a:effectLst/>
                <a:latin typeface="Roboto Condensed" panose="02000000000000000000" pitchFamily="2" charset="0"/>
              </a:rPr>
              <a:t>Oznaczenia: α – rozpiętość przęsła, </a:t>
            </a:r>
            <a:r>
              <a:rPr lang="pl-PL" b="0" i="1" dirty="0">
                <a:solidFill>
                  <a:srgbClr val="212529"/>
                </a:solidFill>
                <a:effectLst/>
                <a:latin typeface="Roboto Condensed" panose="02000000000000000000" pitchFamily="2" charset="0"/>
              </a:rPr>
              <a:t>f</a:t>
            </a:r>
            <a:r>
              <a:rPr lang="pl-PL" b="0" i="0" dirty="0">
                <a:solidFill>
                  <a:srgbClr val="212529"/>
                </a:solidFill>
                <a:effectLst/>
                <a:latin typeface="Roboto Condensed" panose="02000000000000000000" pitchFamily="2" charset="0"/>
              </a:rPr>
              <a:t> – zwis, x – odległość od punktu zawieszenia</a:t>
            </a:r>
            <a:br>
              <a:rPr lang="pl-PL" dirty="0"/>
            </a:br>
            <a:r>
              <a:rPr lang="pl-PL" b="0" i="1" dirty="0" err="1">
                <a:solidFill>
                  <a:srgbClr val="212529"/>
                </a:solidFill>
                <a:effectLst/>
                <a:latin typeface="Roboto Condensed" panose="02000000000000000000" pitchFamily="2" charset="0"/>
              </a:rPr>
              <a:t>f</a:t>
            </a:r>
            <a:r>
              <a:rPr lang="pl-PL" b="0" i="0" baseline="-25000" dirty="0" err="1">
                <a:solidFill>
                  <a:srgbClr val="212529"/>
                </a:solidFill>
                <a:effectLst/>
                <a:latin typeface="Roboto Condensed" panose="02000000000000000000" pitchFamily="2" charset="0"/>
              </a:rPr>
              <a:t>x</a:t>
            </a:r>
            <a:r>
              <a:rPr lang="pl-PL" b="0" i="0" dirty="0">
                <a:solidFill>
                  <a:srgbClr val="212529"/>
                </a:solidFill>
                <a:effectLst/>
                <a:latin typeface="Roboto Condensed" panose="02000000000000000000" pitchFamily="2" charset="0"/>
              </a:rPr>
              <a:t> – odległość pionowa przewodu od punktu zawieszenia w dowolnym miejscu przęsła.</a:t>
            </a:r>
            <a:endParaRPr lang="pl-PL" dirty="0"/>
          </a:p>
        </p:txBody>
      </p:sp>
      <p:sp>
        <p:nvSpPr>
          <p:cNvPr id="2" name="Symbol zastępczy numeru slajdu 1">
            <a:extLst>
              <a:ext uri="{FF2B5EF4-FFF2-40B4-BE49-F238E27FC236}">
                <a16:creationId xmlns:a16="http://schemas.microsoft.com/office/drawing/2014/main" id="{BFE9DB04-6C31-9BD0-1BBD-F4FD1D241DBB}"/>
              </a:ext>
            </a:extLst>
          </p:cNvPr>
          <p:cNvSpPr>
            <a:spLocks noGrp="1"/>
          </p:cNvSpPr>
          <p:nvPr>
            <p:ph type="sldNum" sz="quarter" idx="12"/>
          </p:nvPr>
        </p:nvSpPr>
        <p:spPr/>
        <p:txBody>
          <a:bodyPr/>
          <a:lstStyle/>
          <a:p>
            <a:fld id="{B13EF961-FCAC-4A9A-A9A0-C51400629BF4}" type="slidenum">
              <a:rPr lang="pl-PL" smtClean="0"/>
              <a:t>183</a:t>
            </a:fld>
            <a:endParaRPr lang="pl-PL"/>
          </a:p>
        </p:txBody>
      </p:sp>
    </p:spTree>
    <p:extLst>
      <p:ext uri="{BB962C8B-B14F-4D97-AF65-F5344CB8AC3E}">
        <p14:creationId xmlns:p14="http://schemas.microsoft.com/office/powerpoint/2010/main" val="4179915027"/>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5B47432-5895-F8ED-28E7-3F6A3D3976B8}"/>
              </a:ext>
            </a:extLst>
          </p:cNvPr>
          <p:cNvSpPr>
            <a:spLocks noGrp="1"/>
          </p:cNvSpPr>
          <p:nvPr>
            <p:ph type="sldNum" sz="quarter" idx="12"/>
          </p:nvPr>
        </p:nvSpPr>
        <p:spPr>
          <a:xfrm>
            <a:off x="6231467" y="6356350"/>
            <a:ext cx="5122333" cy="369332"/>
          </a:xfrm>
        </p:spPr>
        <p:txBody>
          <a:bodyPr/>
          <a:lstStyle/>
          <a:p>
            <a:r>
              <a:rPr lang="pl-PL" dirty="0">
                <a:solidFill>
                  <a:schemeClr val="tx1"/>
                </a:solidFill>
              </a:rPr>
              <a:t>https://www.chimet.pl/59-2057974647/Lnnis_I-katalog.pdf</a:t>
            </a:r>
          </a:p>
        </p:txBody>
      </p:sp>
      <p:sp>
        <p:nvSpPr>
          <p:cNvPr id="4" name="pole tekstowe 3">
            <a:extLst>
              <a:ext uri="{FF2B5EF4-FFF2-40B4-BE49-F238E27FC236}">
                <a16:creationId xmlns:a16="http://schemas.microsoft.com/office/drawing/2014/main" id="{78337396-418A-B405-7904-BDBE5C507C29}"/>
              </a:ext>
            </a:extLst>
          </p:cNvPr>
          <p:cNvSpPr txBox="1"/>
          <p:nvPr/>
        </p:nvSpPr>
        <p:spPr>
          <a:xfrm>
            <a:off x="4898739" y="99104"/>
            <a:ext cx="6096000" cy="369332"/>
          </a:xfrm>
          <a:prstGeom prst="rect">
            <a:avLst/>
          </a:prstGeom>
          <a:noFill/>
        </p:spPr>
        <p:txBody>
          <a:bodyPr wrap="square">
            <a:spAutoFit/>
          </a:bodyPr>
          <a:lstStyle/>
          <a:p>
            <a:r>
              <a:rPr lang="pl-PL" b="1" dirty="0"/>
              <a:t>Przykład montażu uziemienia na słupie</a:t>
            </a:r>
          </a:p>
        </p:txBody>
      </p:sp>
      <p:pic>
        <p:nvPicPr>
          <p:cNvPr id="6" name="Obraz 5">
            <a:extLst>
              <a:ext uri="{FF2B5EF4-FFF2-40B4-BE49-F238E27FC236}">
                <a16:creationId xmlns:a16="http://schemas.microsoft.com/office/drawing/2014/main" id="{5A9121AB-79EA-333C-16A8-D951688CF4E9}"/>
              </a:ext>
            </a:extLst>
          </p:cNvPr>
          <p:cNvPicPr>
            <a:picLocks noChangeAspect="1"/>
          </p:cNvPicPr>
          <p:nvPr/>
        </p:nvPicPr>
        <p:blipFill>
          <a:blip r:embed="rId2"/>
          <a:stretch>
            <a:fillRect/>
          </a:stretch>
        </p:blipFill>
        <p:spPr>
          <a:xfrm>
            <a:off x="2839535" y="610499"/>
            <a:ext cx="6783864" cy="5745851"/>
          </a:xfrm>
          <a:prstGeom prst="rect">
            <a:avLst/>
          </a:prstGeom>
        </p:spPr>
      </p:pic>
    </p:spTree>
    <p:extLst>
      <p:ext uri="{BB962C8B-B14F-4D97-AF65-F5344CB8AC3E}">
        <p14:creationId xmlns:p14="http://schemas.microsoft.com/office/powerpoint/2010/main" val="377961995"/>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052C27B-B984-E1C7-29C7-DFB96B370FFD}"/>
              </a:ext>
            </a:extLst>
          </p:cNvPr>
          <p:cNvSpPr>
            <a:spLocks noGrp="1"/>
          </p:cNvSpPr>
          <p:nvPr>
            <p:ph type="sldNum" sz="quarter" idx="12"/>
          </p:nvPr>
        </p:nvSpPr>
        <p:spPr/>
        <p:txBody>
          <a:bodyPr/>
          <a:lstStyle/>
          <a:p>
            <a:fld id="{B13EF961-FCAC-4A9A-A9A0-C51400629BF4}" type="slidenum">
              <a:rPr lang="pl-PL" smtClean="0"/>
              <a:t>185</a:t>
            </a:fld>
            <a:endParaRPr lang="pl-PL"/>
          </a:p>
        </p:txBody>
      </p:sp>
      <p:sp>
        <p:nvSpPr>
          <p:cNvPr id="4" name="pole tekstowe 3">
            <a:extLst>
              <a:ext uri="{FF2B5EF4-FFF2-40B4-BE49-F238E27FC236}">
                <a16:creationId xmlns:a16="http://schemas.microsoft.com/office/drawing/2014/main" id="{E82FBCAC-6B11-8D17-BFB7-81A8DA6DD840}"/>
              </a:ext>
            </a:extLst>
          </p:cNvPr>
          <p:cNvSpPr txBox="1"/>
          <p:nvPr/>
        </p:nvSpPr>
        <p:spPr>
          <a:xfrm>
            <a:off x="2833512" y="238125"/>
            <a:ext cx="9956800" cy="369332"/>
          </a:xfrm>
          <a:prstGeom prst="rect">
            <a:avLst/>
          </a:prstGeom>
          <a:noFill/>
        </p:spPr>
        <p:txBody>
          <a:bodyPr wrap="square">
            <a:spAutoFit/>
          </a:bodyPr>
          <a:lstStyle/>
          <a:p>
            <a:r>
              <a:rPr lang="pl-PL" b="1" dirty="0"/>
              <a:t>Przykład mocowania na słupie i przyłączenie do linii kabli typu YAKY i YKY</a:t>
            </a:r>
          </a:p>
        </p:txBody>
      </p:sp>
      <p:pic>
        <p:nvPicPr>
          <p:cNvPr id="6" name="Obraz 5">
            <a:extLst>
              <a:ext uri="{FF2B5EF4-FFF2-40B4-BE49-F238E27FC236}">
                <a16:creationId xmlns:a16="http://schemas.microsoft.com/office/drawing/2014/main" id="{A0E57CC8-B2E5-B334-458D-534EB372E895}"/>
              </a:ext>
            </a:extLst>
          </p:cNvPr>
          <p:cNvPicPr>
            <a:picLocks noChangeAspect="1"/>
          </p:cNvPicPr>
          <p:nvPr/>
        </p:nvPicPr>
        <p:blipFill>
          <a:blip r:embed="rId2"/>
          <a:stretch>
            <a:fillRect/>
          </a:stretch>
        </p:blipFill>
        <p:spPr>
          <a:xfrm>
            <a:off x="267806" y="136525"/>
            <a:ext cx="2215750" cy="6385906"/>
          </a:xfrm>
          <a:prstGeom prst="rect">
            <a:avLst/>
          </a:prstGeom>
        </p:spPr>
      </p:pic>
      <p:sp>
        <p:nvSpPr>
          <p:cNvPr id="8" name="pole tekstowe 7">
            <a:extLst>
              <a:ext uri="{FF2B5EF4-FFF2-40B4-BE49-F238E27FC236}">
                <a16:creationId xmlns:a16="http://schemas.microsoft.com/office/drawing/2014/main" id="{DBF5CFF6-7818-0636-C4A0-FBED76A28A98}"/>
              </a:ext>
            </a:extLst>
          </p:cNvPr>
          <p:cNvSpPr txBox="1"/>
          <p:nvPr/>
        </p:nvSpPr>
        <p:spPr>
          <a:xfrm>
            <a:off x="4960657" y="1557871"/>
            <a:ext cx="6392172" cy="369332"/>
          </a:xfrm>
          <a:prstGeom prst="rect">
            <a:avLst/>
          </a:prstGeom>
          <a:noFill/>
        </p:spPr>
        <p:txBody>
          <a:bodyPr wrap="square">
            <a:spAutoFit/>
          </a:bodyPr>
          <a:lstStyle/>
          <a:p>
            <a:r>
              <a:rPr lang="pl-PL" dirty="0"/>
              <a:t>Zamocowanie kabla na słupie - szczegół montażowy </a:t>
            </a:r>
          </a:p>
        </p:txBody>
      </p:sp>
      <p:pic>
        <p:nvPicPr>
          <p:cNvPr id="10" name="Obraz 9">
            <a:extLst>
              <a:ext uri="{FF2B5EF4-FFF2-40B4-BE49-F238E27FC236}">
                <a16:creationId xmlns:a16="http://schemas.microsoft.com/office/drawing/2014/main" id="{7F0B40A3-DE4B-8EFC-E466-D3DA72E53465}"/>
              </a:ext>
            </a:extLst>
          </p:cNvPr>
          <p:cNvPicPr>
            <a:picLocks noChangeAspect="1"/>
          </p:cNvPicPr>
          <p:nvPr/>
        </p:nvPicPr>
        <p:blipFill>
          <a:blip r:embed="rId3"/>
          <a:stretch>
            <a:fillRect/>
          </a:stretch>
        </p:blipFill>
        <p:spPr>
          <a:xfrm>
            <a:off x="3160454" y="2245720"/>
            <a:ext cx="3257600" cy="3054409"/>
          </a:xfrm>
          <a:prstGeom prst="rect">
            <a:avLst/>
          </a:prstGeom>
        </p:spPr>
      </p:pic>
      <p:pic>
        <p:nvPicPr>
          <p:cNvPr id="12" name="Obraz 11">
            <a:extLst>
              <a:ext uri="{FF2B5EF4-FFF2-40B4-BE49-F238E27FC236}">
                <a16:creationId xmlns:a16="http://schemas.microsoft.com/office/drawing/2014/main" id="{55E466E1-55BE-AFF8-3577-BB162AC9637E}"/>
              </a:ext>
            </a:extLst>
          </p:cNvPr>
          <p:cNvPicPr>
            <a:picLocks noChangeAspect="1"/>
          </p:cNvPicPr>
          <p:nvPr/>
        </p:nvPicPr>
        <p:blipFill>
          <a:blip r:embed="rId4"/>
          <a:stretch>
            <a:fillRect/>
          </a:stretch>
        </p:blipFill>
        <p:spPr>
          <a:xfrm>
            <a:off x="7126941" y="2245720"/>
            <a:ext cx="3773003" cy="3371145"/>
          </a:xfrm>
          <a:prstGeom prst="rect">
            <a:avLst/>
          </a:prstGeom>
        </p:spPr>
      </p:pic>
      <p:sp>
        <p:nvSpPr>
          <p:cNvPr id="14" name="pole tekstowe 13">
            <a:extLst>
              <a:ext uri="{FF2B5EF4-FFF2-40B4-BE49-F238E27FC236}">
                <a16:creationId xmlns:a16="http://schemas.microsoft.com/office/drawing/2014/main" id="{80433B23-D3E1-52BF-438E-76C98885901E}"/>
              </a:ext>
            </a:extLst>
          </p:cNvPr>
          <p:cNvSpPr txBox="1"/>
          <p:nvPr/>
        </p:nvSpPr>
        <p:spPr>
          <a:xfrm>
            <a:off x="7178040" y="6459865"/>
            <a:ext cx="4174789" cy="261610"/>
          </a:xfrm>
          <a:prstGeom prst="rect">
            <a:avLst/>
          </a:prstGeom>
          <a:noFill/>
        </p:spPr>
        <p:txBody>
          <a:bodyPr wrap="square">
            <a:spAutoFit/>
          </a:bodyPr>
          <a:lstStyle/>
          <a:p>
            <a:r>
              <a:rPr lang="pl-PL" sz="1050" dirty="0"/>
              <a:t>https://www.chimet.pl/59-2057974647/Lnnis_I-katalog.pdf</a:t>
            </a:r>
          </a:p>
        </p:txBody>
      </p:sp>
    </p:spTree>
    <p:extLst>
      <p:ext uri="{BB962C8B-B14F-4D97-AF65-F5344CB8AC3E}">
        <p14:creationId xmlns:p14="http://schemas.microsoft.com/office/powerpoint/2010/main" val="2218887568"/>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CB0752B-B7C9-1E2F-CE8C-FCB24FACA49F}"/>
              </a:ext>
            </a:extLst>
          </p:cNvPr>
          <p:cNvSpPr>
            <a:spLocks noGrp="1"/>
          </p:cNvSpPr>
          <p:nvPr>
            <p:ph type="sldNum" sz="quarter" idx="12"/>
          </p:nvPr>
        </p:nvSpPr>
        <p:spPr/>
        <p:txBody>
          <a:bodyPr/>
          <a:lstStyle/>
          <a:p>
            <a:fld id="{B13EF961-FCAC-4A9A-A9A0-C51400629BF4}" type="slidenum">
              <a:rPr lang="pl-PL" smtClean="0"/>
              <a:t>186</a:t>
            </a:fld>
            <a:endParaRPr lang="pl-PL"/>
          </a:p>
        </p:txBody>
      </p:sp>
      <p:sp>
        <p:nvSpPr>
          <p:cNvPr id="4" name="pole tekstowe 3">
            <a:extLst>
              <a:ext uri="{FF2B5EF4-FFF2-40B4-BE49-F238E27FC236}">
                <a16:creationId xmlns:a16="http://schemas.microsoft.com/office/drawing/2014/main" id="{33F5C166-7B78-46D4-524D-6BE2928229E1}"/>
              </a:ext>
            </a:extLst>
          </p:cNvPr>
          <p:cNvSpPr txBox="1"/>
          <p:nvPr/>
        </p:nvSpPr>
        <p:spPr>
          <a:xfrm>
            <a:off x="1225018" y="382143"/>
            <a:ext cx="10650746" cy="369332"/>
          </a:xfrm>
          <a:prstGeom prst="rect">
            <a:avLst/>
          </a:prstGeom>
          <a:noFill/>
        </p:spPr>
        <p:txBody>
          <a:bodyPr wrap="square">
            <a:spAutoFit/>
          </a:bodyPr>
          <a:lstStyle/>
          <a:p>
            <a:r>
              <a:rPr lang="pl-PL" b="1" dirty="0"/>
              <a:t>Przykłady połączenia napowietrznej linii izolowanej z linią kablową</a:t>
            </a:r>
          </a:p>
        </p:txBody>
      </p:sp>
      <p:pic>
        <p:nvPicPr>
          <p:cNvPr id="6" name="Obraz 5">
            <a:extLst>
              <a:ext uri="{FF2B5EF4-FFF2-40B4-BE49-F238E27FC236}">
                <a16:creationId xmlns:a16="http://schemas.microsoft.com/office/drawing/2014/main" id="{9FF4658E-A4E8-2CA7-17A9-EDA8370E5F2F}"/>
              </a:ext>
            </a:extLst>
          </p:cNvPr>
          <p:cNvPicPr>
            <a:picLocks noChangeAspect="1"/>
          </p:cNvPicPr>
          <p:nvPr/>
        </p:nvPicPr>
        <p:blipFill>
          <a:blip r:embed="rId2"/>
          <a:stretch>
            <a:fillRect/>
          </a:stretch>
        </p:blipFill>
        <p:spPr>
          <a:xfrm>
            <a:off x="569837" y="999012"/>
            <a:ext cx="5138041" cy="3120130"/>
          </a:xfrm>
          <a:prstGeom prst="rect">
            <a:avLst/>
          </a:prstGeom>
        </p:spPr>
      </p:pic>
      <p:sp>
        <p:nvSpPr>
          <p:cNvPr id="11" name="pole tekstowe 10">
            <a:extLst>
              <a:ext uri="{FF2B5EF4-FFF2-40B4-BE49-F238E27FC236}">
                <a16:creationId xmlns:a16="http://schemas.microsoft.com/office/drawing/2014/main" id="{17847888-1FF9-3630-3CAE-9205E2FBB5AD}"/>
              </a:ext>
            </a:extLst>
          </p:cNvPr>
          <p:cNvSpPr txBox="1"/>
          <p:nvPr/>
        </p:nvSpPr>
        <p:spPr>
          <a:xfrm>
            <a:off x="6242716" y="1582340"/>
            <a:ext cx="5630000" cy="3046988"/>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pl-PL" altLang="pl-PL" sz="1600" b="0" i="0" u="none" strike="noStrike" cap="none" normalizeH="0" baseline="0" dirty="0">
                <a:ln>
                  <a:noFill/>
                </a:ln>
                <a:solidFill>
                  <a:schemeClr val="tx1"/>
                </a:solidFill>
                <a:effectLst/>
                <a:latin typeface="Arial" panose="020B0604020202020204" pitchFamily="34" charset="0"/>
              </a:rPr>
              <a:t>Osłona rurowa do kabla odporna na UV</a:t>
            </a:r>
            <a:r>
              <a:rPr lang="pl-PL" altLang="pl-PL" sz="1600" dirty="0">
                <a:latin typeface="Arial" panose="020B0604020202020204" pitchFamily="34" charset="0"/>
              </a:rPr>
              <a:t> I o</a:t>
            </a:r>
            <a:r>
              <a:rPr kumimoji="0" lang="pl-PL" altLang="pl-PL" sz="1600" b="0" i="0" u="none" strike="noStrike" cap="none" normalizeH="0" baseline="0" dirty="0">
                <a:ln>
                  <a:noFill/>
                </a:ln>
                <a:solidFill>
                  <a:schemeClr val="tx1"/>
                </a:solidFill>
                <a:effectLst/>
                <a:latin typeface="Arial" panose="020B0604020202020204" pitchFamily="34" charset="0"/>
              </a:rPr>
              <a:t>słona kabla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pl-PL" altLang="pl-PL" sz="1600" b="0" i="0" u="none" strike="noStrike" cap="none" normalizeH="0" baseline="0" dirty="0">
                <a:ln>
                  <a:noFill/>
                </a:ln>
                <a:solidFill>
                  <a:schemeClr val="tx1"/>
                </a:solidFill>
                <a:effectLst/>
                <a:latin typeface="Arial" panose="020B0604020202020204" pitchFamily="34" charset="0"/>
              </a:rPr>
              <a:t>Ramka do mocowania kabla </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Uchwyt do kabla</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Uchwyt kabla </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Uchwyt dystansowy  UKB-2D, UU, UD</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3. Taśma stalowa 20×0,4</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4. Klamerka</a:t>
            </a:r>
            <a:endParaRPr lang="pl-PL" altLang="pl-PL" sz="1600" dirty="0">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5. Zacisk dwustronnie przebijający izolację</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6. Opaska</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7. Łącznik bezpiecznikowy K221 + wkładka topikowa cylindryczna CH22 16 ÷ 63A</a:t>
            </a:r>
          </a:p>
          <a:p>
            <a:pPr marR="0" lvl="0" algn="l" defTabSz="914400" rtl="0" eaLnBrk="0" fontAlgn="base" latinLnBrk="0" hangingPunct="0">
              <a:lnSpc>
                <a:spcPct val="100000"/>
              </a:lnSpc>
              <a:spcBef>
                <a:spcPct val="0"/>
              </a:spcBef>
              <a:spcAft>
                <a:spcPct val="0"/>
              </a:spcAft>
              <a:buClrTx/>
              <a:buSzTx/>
              <a:tabLst/>
            </a:pPr>
            <a:r>
              <a:rPr kumimoji="0" lang="pl-PL" altLang="pl-PL" sz="1600" b="0" i="0" u="none" strike="noStrike" cap="none" normalizeH="0" baseline="0" dirty="0">
                <a:ln>
                  <a:noFill/>
                </a:ln>
                <a:solidFill>
                  <a:schemeClr val="tx1"/>
                </a:solidFill>
                <a:effectLst/>
                <a:latin typeface="Arial" panose="020B0604020202020204" pitchFamily="34" charset="0"/>
              </a:rPr>
              <a:t>8. Palczatka termokurczliwa czteropalczasta – AK4</a:t>
            </a:r>
          </a:p>
        </p:txBody>
      </p:sp>
      <p:sp>
        <p:nvSpPr>
          <p:cNvPr id="15" name="pole tekstowe 14">
            <a:extLst>
              <a:ext uri="{FF2B5EF4-FFF2-40B4-BE49-F238E27FC236}">
                <a16:creationId xmlns:a16="http://schemas.microsoft.com/office/drawing/2014/main" id="{F7A91566-0C71-CE98-7545-6AC05BB913F7}"/>
              </a:ext>
            </a:extLst>
          </p:cNvPr>
          <p:cNvSpPr txBox="1"/>
          <p:nvPr/>
        </p:nvSpPr>
        <p:spPr>
          <a:xfrm>
            <a:off x="2726228" y="6538912"/>
            <a:ext cx="8627572" cy="246221"/>
          </a:xfrm>
          <a:prstGeom prst="rect">
            <a:avLst/>
          </a:prstGeom>
          <a:noFill/>
        </p:spPr>
        <p:txBody>
          <a:bodyPr wrap="square">
            <a:spAutoFit/>
          </a:bodyPr>
          <a:lstStyle/>
          <a:p>
            <a:r>
              <a:rPr lang="pl-PL" sz="1000" dirty="0"/>
              <a:t>https://image.made-in-china.com/155f0j00zMnhZogBrSrP/4-Core-Fiber-Optic-Breakout-Cable-Electrical-Insulation-Heat-Shrink-Breakout-Boot1-Buyer.webp</a:t>
            </a:r>
          </a:p>
        </p:txBody>
      </p:sp>
      <p:sp>
        <p:nvSpPr>
          <p:cNvPr id="17" name="pole tekstowe 16">
            <a:extLst>
              <a:ext uri="{FF2B5EF4-FFF2-40B4-BE49-F238E27FC236}">
                <a16:creationId xmlns:a16="http://schemas.microsoft.com/office/drawing/2014/main" id="{CD5DAB1E-1341-C6E0-5367-AC91FDB5A54C}"/>
              </a:ext>
            </a:extLst>
          </p:cNvPr>
          <p:cNvSpPr txBox="1"/>
          <p:nvPr/>
        </p:nvSpPr>
        <p:spPr>
          <a:xfrm>
            <a:off x="7625753" y="6352746"/>
            <a:ext cx="4246963" cy="246221"/>
          </a:xfrm>
          <a:prstGeom prst="rect">
            <a:avLst/>
          </a:prstGeom>
          <a:noFill/>
        </p:spPr>
        <p:txBody>
          <a:bodyPr wrap="square">
            <a:spAutoFit/>
          </a:bodyPr>
          <a:lstStyle/>
          <a:p>
            <a:r>
              <a:rPr lang="pl-PL" sz="1000" dirty="0"/>
              <a:t>https://www.chimet.pl/59-2057974647/Lnnis_I-katalog.pdf</a:t>
            </a:r>
          </a:p>
        </p:txBody>
      </p:sp>
      <p:pic>
        <p:nvPicPr>
          <p:cNvPr id="22" name="Obraz 21">
            <a:extLst>
              <a:ext uri="{FF2B5EF4-FFF2-40B4-BE49-F238E27FC236}">
                <a16:creationId xmlns:a16="http://schemas.microsoft.com/office/drawing/2014/main" id="{B01030A3-8247-4FE3-7F81-46C39E6BADF3}"/>
              </a:ext>
            </a:extLst>
          </p:cNvPr>
          <p:cNvPicPr>
            <a:picLocks noChangeAspect="1"/>
          </p:cNvPicPr>
          <p:nvPr/>
        </p:nvPicPr>
        <p:blipFill>
          <a:blip r:embed="rId3"/>
          <a:stretch>
            <a:fillRect/>
          </a:stretch>
        </p:blipFill>
        <p:spPr>
          <a:xfrm>
            <a:off x="35000" y="4298923"/>
            <a:ext cx="2531706" cy="2531706"/>
          </a:xfrm>
          <a:prstGeom prst="rect">
            <a:avLst/>
          </a:prstGeom>
        </p:spPr>
      </p:pic>
    </p:spTree>
    <p:extLst>
      <p:ext uri="{BB962C8B-B14F-4D97-AF65-F5344CB8AC3E}">
        <p14:creationId xmlns:p14="http://schemas.microsoft.com/office/powerpoint/2010/main" val="317740194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5ABA0979-91B6-84DA-C97E-34F1AF95479A}"/>
              </a:ext>
            </a:extLst>
          </p:cNvPr>
          <p:cNvSpPr txBox="1"/>
          <p:nvPr/>
        </p:nvSpPr>
        <p:spPr>
          <a:xfrm>
            <a:off x="1084006" y="4804506"/>
            <a:ext cx="4693674" cy="646331"/>
          </a:xfrm>
          <a:prstGeom prst="rect">
            <a:avLst/>
          </a:prstGeom>
          <a:noFill/>
        </p:spPr>
        <p:txBody>
          <a:bodyPr wrap="square">
            <a:spAutoFit/>
          </a:bodyPr>
          <a:lstStyle/>
          <a:p>
            <a:pPr algn="ctr">
              <a:buNone/>
            </a:pPr>
            <a:r>
              <a:rPr lang="pl-PL" b="1" i="0" dirty="0">
                <a:solidFill>
                  <a:srgbClr val="272727"/>
                </a:solidFill>
                <a:effectLst/>
                <a:latin typeface="Roboto" panose="02000000000000000000" pitchFamily="2" charset="0"/>
              </a:rPr>
              <a:t>Uzbrojenie słupa RPK– połączenie linii izolowanej z linią z przewodami AL</a:t>
            </a:r>
            <a:endParaRPr lang="pl-PL" b="0" i="0" dirty="0">
              <a:solidFill>
                <a:srgbClr val="272727"/>
              </a:solidFill>
              <a:effectLst/>
              <a:latin typeface="Roboto" panose="02000000000000000000" pitchFamily="2" charset="0"/>
            </a:endParaRPr>
          </a:p>
        </p:txBody>
      </p:sp>
      <p:pic>
        <p:nvPicPr>
          <p:cNvPr id="8194" name="Picture 2">
            <a:extLst>
              <a:ext uri="{FF2B5EF4-FFF2-40B4-BE49-F238E27FC236}">
                <a16:creationId xmlns:a16="http://schemas.microsoft.com/office/drawing/2014/main" id="{83F100F2-D997-63D1-29E5-2C362B2DCA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606" y="964146"/>
            <a:ext cx="5108558" cy="3598607"/>
          </a:xfrm>
          <a:prstGeom prst="rect">
            <a:avLst/>
          </a:prstGeom>
          <a:noFill/>
          <a:extLst>
            <a:ext uri="{909E8E84-426E-40DD-AFC4-6F175D3DCCD1}">
              <a14:hiddenFill xmlns:a14="http://schemas.microsoft.com/office/drawing/2010/main">
                <a:solidFill>
                  <a:srgbClr val="FFFFFF"/>
                </a:solidFill>
              </a14:hiddenFill>
            </a:ext>
          </a:extLst>
        </p:spPr>
      </p:pic>
      <p:sp>
        <p:nvSpPr>
          <p:cNvPr id="5" name="pole tekstowe 4">
            <a:extLst>
              <a:ext uri="{FF2B5EF4-FFF2-40B4-BE49-F238E27FC236}">
                <a16:creationId xmlns:a16="http://schemas.microsoft.com/office/drawing/2014/main" id="{3A634C47-5A1B-7615-0020-1BB6CEF9517B}"/>
              </a:ext>
            </a:extLst>
          </p:cNvPr>
          <p:cNvSpPr txBox="1"/>
          <p:nvPr/>
        </p:nvSpPr>
        <p:spPr>
          <a:xfrm>
            <a:off x="4915009" y="6491850"/>
            <a:ext cx="6130943" cy="246221"/>
          </a:xfrm>
          <a:prstGeom prst="rect">
            <a:avLst/>
          </a:prstGeom>
          <a:noFill/>
        </p:spPr>
        <p:txBody>
          <a:bodyPr wrap="square">
            <a:spAutoFit/>
          </a:bodyPr>
          <a:lstStyle/>
          <a:p>
            <a:r>
              <a:rPr lang="pl-PL" sz="1000" dirty="0"/>
              <a:t>https://www.strunobet.pl/oferta/napowietrzne-linie-sredniego-i-niskiego-napiecia-lnnis-z-przewodami-asxsn/</a:t>
            </a:r>
          </a:p>
        </p:txBody>
      </p:sp>
      <p:pic>
        <p:nvPicPr>
          <p:cNvPr id="8196" name="Picture 4">
            <a:extLst>
              <a:ext uri="{FF2B5EF4-FFF2-40B4-BE49-F238E27FC236}">
                <a16:creationId xmlns:a16="http://schemas.microsoft.com/office/drawing/2014/main" id="{F8C1DFE3-285C-BBF4-7A45-C89DB7209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2649" y="1018654"/>
            <a:ext cx="6130943" cy="3759992"/>
          </a:xfrm>
          <a:prstGeom prst="rect">
            <a:avLst/>
          </a:prstGeom>
          <a:noFill/>
          <a:extLst>
            <a:ext uri="{909E8E84-426E-40DD-AFC4-6F175D3DCCD1}">
              <a14:hiddenFill xmlns:a14="http://schemas.microsoft.com/office/drawing/2010/main">
                <a:solidFill>
                  <a:srgbClr val="FFFFFF"/>
                </a:solidFill>
              </a14:hiddenFill>
            </a:ext>
          </a:extLst>
        </p:spPr>
      </p:pic>
      <p:sp>
        <p:nvSpPr>
          <p:cNvPr id="7" name="pole tekstowe 6">
            <a:extLst>
              <a:ext uri="{FF2B5EF4-FFF2-40B4-BE49-F238E27FC236}">
                <a16:creationId xmlns:a16="http://schemas.microsoft.com/office/drawing/2014/main" id="{61558A22-C177-D0BA-B70B-FF08F9759F5F}"/>
              </a:ext>
            </a:extLst>
          </p:cNvPr>
          <p:cNvSpPr txBox="1"/>
          <p:nvPr/>
        </p:nvSpPr>
        <p:spPr>
          <a:xfrm>
            <a:off x="5842649" y="4778646"/>
            <a:ext cx="6098458" cy="646331"/>
          </a:xfrm>
          <a:prstGeom prst="rect">
            <a:avLst/>
          </a:prstGeom>
          <a:noFill/>
        </p:spPr>
        <p:txBody>
          <a:bodyPr wrap="square">
            <a:spAutoFit/>
          </a:bodyPr>
          <a:lstStyle/>
          <a:p>
            <a:pPr algn="ctr">
              <a:buNone/>
            </a:pPr>
            <a:r>
              <a:rPr lang="pl-PL" b="1" i="0" dirty="0">
                <a:solidFill>
                  <a:srgbClr val="272727"/>
                </a:solidFill>
                <a:effectLst/>
                <a:latin typeface="Roboto" panose="02000000000000000000" pitchFamily="2" charset="0"/>
              </a:rPr>
              <a:t>Przykład połączenia napowietrznej</a:t>
            </a:r>
            <a:endParaRPr lang="pl-PL" b="0" i="0" dirty="0">
              <a:solidFill>
                <a:srgbClr val="272727"/>
              </a:solidFill>
              <a:effectLst/>
              <a:latin typeface="Roboto" panose="02000000000000000000" pitchFamily="2" charset="0"/>
            </a:endParaRPr>
          </a:p>
          <a:p>
            <a:pPr algn="ctr"/>
            <a:r>
              <a:rPr lang="pl-PL" b="1" i="0" dirty="0">
                <a:solidFill>
                  <a:srgbClr val="272727"/>
                </a:solidFill>
                <a:effectLst/>
                <a:latin typeface="Roboto" panose="02000000000000000000" pitchFamily="2" charset="0"/>
              </a:rPr>
              <a:t>linii izolowanej z linią kablową</a:t>
            </a:r>
            <a:endParaRPr lang="pl-PL" b="0" i="0" dirty="0">
              <a:solidFill>
                <a:srgbClr val="272727"/>
              </a:solidFill>
              <a:effectLst/>
              <a:latin typeface="Roboto" panose="02000000000000000000" pitchFamily="2" charset="0"/>
            </a:endParaRPr>
          </a:p>
        </p:txBody>
      </p:sp>
      <p:sp>
        <p:nvSpPr>
          <p:cNvPr id="2" name="Symbol zastępczy numeru slajdu 1">
            <a:extLst>
              <a:ext uri="{FF2B5EF4-FFF2-40B4-BE49-F238E27FC236}">
                <a16:creationId xmlns:a16="http://schemas.microsoft.com/office/drawing/2014/main" id="{71F511D0-FD23-8A8C-9184-052437816B9D}"/>
              </a:ext>
            </a:extLst>
          </p:cNvPr>
          <p:cNvSpPr>
            <a:spLocks noGrp="1"/>
          </p:cNvSpPr>
          <p:nvPr>
            <p:ph type="sldNum" sz="quarter" idx="12"/>
          </p:nvPr>
        </p:nvSpPr>
        <p:spPr/>
        <p:txBody>
          <a:bodyPr/>
          <a:lstStyle/>
          <a:p>
            <a:fld id="{B13EF961-FCAC-4A9A-A9A0-C51400629BF4}" type="slidenum">
              <a:rPr lang="pl-PL" smtClean="0"/>
              <a:t>187</a:t>
            </a:fld>
            <a:endParaRPr lang="pl-PL"/>
          </a:p>
        </p:txBody>
      </p:sp>
      <p:sp>
        <p:nvSpPr>
          <p:cNvPr id="6" name="pole tekstowe 5">
            <a:extLst>
              <a:ext uri="{FF2B5EF4-FFF2-40B4-BE49-F238E27FC236}">
                <a16:creationId xmlns:a16="http://schemas.microsoft.com/office/drawing/2014/main" id="{C34E7EEE-0E79-6407-D090-78D6B20D557D}"/>
              </a:ext>
            </a:extLst>
          </p:cNvPr>
          <p:cNvSpPr txBox="1"/>
          <p:nvPr/>
        </p:nvSpPr>
        <p:spPr>
          <a:xfrm>
            <a:off x="203200" y="119929"/>
            <a:ext cx="6096000" cy="369332"/>
          </a:xfrm>
          <a:prstGeom prst="rect">
            <a:avLst/>
          </a:prstGeom>
          <a:noFill/>
        </p:spPr>
        <p:txBody>
          <a:bodyPr wrap="square">
            <a:spAutoFit/>
          </a:bodyPr>
          <a:lstStyle/>
          <a:p>
            <a:r>
              <a:rPr lang="pl-PL" sz="1800" dirty="0"/>
              <a:t>PRZYKŁADY ZASTOSOWAŃ </a:t>
            </a:r>
            <a:endParaRPr lang="pl-PL" dirty="0"/>
          </a:p>
        </p:txBody>
      </p:sp>
    </p:spTree>
    <p:extLst>
      <p:ext uri="{BB962C8B-B14F-4D97-AF65-F5344CB8AC3E}">
        <p14:creationId xmlns:p14="http://schemas.microsoft.com/office/powerpoint/2010/main" val="471540183"/>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DA61EC29-F389-E4E4-5F0E-F41E12EF976E}"/>
              </a:ext>
            </a:extLst>
          </p:cNvPr>
          <p:cNvPicPr>
            <a:picLocks noChangeAspect="1"/>
          </p:cNvPicPr>
          <p:nvPr/>
        </p:nvPicPr>
        <p:blipFill>
          <a:blip r:embed="rId2"/>
          <a:stretch>
            <a:fillRect/>
          </a:stretch>
        </p:blipFill>
        <p:spPr>
          <a:xfrm>
            <a:off x="469068" y="856506"/>
            <a:ext cx="4150556" cy="3985445"/>
          </a:xfrm>
          <a:prstGeom prst="rect">
            <a:avLst/>
          </a:prstGeom>
        </p:spPr>
      </p:pic>
      <p:sp>
        <p:nvSpPr>
          <p:cNvPr id="5" name="pole tekstowe 4">
            <a:extLst>
              <a:ext uri="{FF2B5EF4-FFF2-40B4-BE49-F238E27FC236}">
                <a16:creationId xmlns:a16="http://schemas.microsoft.com/office/drawing/2014/main" id="{3C21509C-318B-F084-F76D-77F10CA45526}"/>
              </a:ext>
            </a:extLst>
          </p:cNvPr>
          <p:cNvSpPr txBox="1"/>
          <p:nvPr/>
        </p:nvSpPr>
        <p:spPr>
          <a:xfrm>
            <a:off x="290092" y="6365253"/>
            <a:ext cx="3860465" cy="400110"/>
          </a:xfrm>
          <a:prstGeom prst="rect">
            <a:avLst/>
          </a:prstGeom>
          <a:noFill/>
        </p:spPr>
        <p:txBody>
          <a:bodyPr wrap="square">
            <a:spAutoFit/>
          </a:bodyPr>
          <a:lstStyle/>
          <a:p>
            <a:r>
              <a:rPr lang="pl-PL" sz="1000" dirty="0"/>
              <a:t>https://www.strunobet.pl/oferta/napowietrzne-linie-sredniego-i-niskiego-napiecia-lnnis-z-przewodami-asxsn/</a:t>
            </a:r>
          </a:p>
        </p:txBody>
      </p:sp>
      <p:sp>
        <p:nvSpPr>
          <p:cNvPr id="7" name="pole tekstowe 6">
            <a:extLst>
              <a:ext uri="{FF2B5EF4-FFF2-40B4-BE49-F238E27FC236}">
                <a16:creationId xmlns:a16="http://schemas.microsoft.com/office/drawing/2014/main" id="{14E47FD7-33F9-B941-AD81-9E4B68FFDE73}"/>
              </a:ext>
            </a:extLst>
          </p:cNvPr>
          <p:cNvSpPr txBox="1"/>
          <p:nvPr/>
        </p:nvSpPr>
        <p:spPr>
          <a:xfrm>
            <a:off x="224288" y="167279"/>
            <a:ext cx="4150556" cy="830997"/>
          </a:xfrm>
          <a:prstGeom prst="rect">
            <a:avLst/>
          </a:prstGeom>
          <a:noFill/>
        </p:spPr>
        <p:txBody>
          <a:bodyPr wrap="square">
            <a:spAutoFit/>
          </a:bodyPr>
          <a:lstStyle/>
          <a:p>
            <a:pPr algn="ctr">
              <a:buNone/>
            </a:pPr>
            <a:r>
              <a:rPr lang="pl-PL" sz="1600" b="1" i="0" dirty="0">
                <a:solidFill>
                  <a:srgbClr val="272727"/>
                </a:solidFill>
                <a:effectLst/>
                <a:latin typeface="Roboto" panose="02000000000000000000" pitchFamily="2" charset="0"/>
              </a:rPr>
              <a:t>Przykład mocowania</a:t>
            </a:r>
            <a:endParaRPr lang="pl-PL" sz="1600" b="0" i="0" dirty="0">
              <a:solidFill>
                <a:srgbClr val="272727"/>
              </a:solidFill>
              <a:effectLst/>
              <a:latin typeface="Roboto" panose="02000000000000000000" pitchFamily="2" charset="0"/>
            </a:endParaRPr>
          </a:p>
          <a:p>
            <a:pPr algn="ctr"/>
            <a:r>
              <a:rPr lang="pl-PL" sz="1600" b="1" i="0" dirty="0">
                <a:solidFill>
                  <a:srgbClr val="272727"/>
                </a:solidFill>
                <a:effectLst/>
                <a:latin typeface="Roboto" panose="02000000000000000000" pitchFamily="2" charset="0"/>
              </a:rPr>
              <a:t>opraw oświetlenia ulicznego na słupie wirowanym</a:t>
            </a:r>
            <a:endParaRPr lang="pl-PL" sz="1600" b="0" i="0" dirty="0">
              <a:solidFill>
                <a:srgbClr val="272727"/>
              </a:solidFill>
              <a:effectLst/>
              <a:latin typeface="Roboto" panose="02000000000000000000" pitchFamily="2" charset="0"/>
            </a:endParaRPr>
          </a:p>
        </p:txBody>
      </p:sp>
      <p:sp>
        <p:nvSpPr>
          <p:cNvPr id="2" name="Symbol zastępczy numeru slajdu 1">
            <a:extLst>
              <a:ext uri="{FF2B5EF4-FFF2-40B4-BE49-F238E27FC236}">
                <a16:creationId xmlns:a16="http://schemas.microsoft.com/office/drawing/2014/main" id="{53E386CD-5A53-B97E-8CBC-85A18B6157CA}"/>
              </a:ext>
            </a:extLst>
          </p:cNvPr>
          <p:cNvSpPr>
            <a:spLocks noGrp="1"/>
          </p:cNvSpPr>
          <p:nvPr>
            <p:ph type="sldNum" sz="quarter" idx="12"/>
          </p:nvPr>
        </p:nvSpPr>
        <p:spPr/>
        <p:txBody>
          <a:bodyPr/>
          <a:lstStyle/>
          <a:p>
            <a:fld id="{B13EF961-FCAC-4A9A-A9A0-C51400629BF4}" type="slidenum">
              <a:rPr lang="pl-PL" smtClean="0"/>
              <a:t>188</a:t>
            </a:fld>
            <a:endParaRPr lang="pl-PL"/>
          </a:p>
        </p:txBody>
      </p:sp>
      <p:sp>
        <p:nvSpPr>
          <p:cNvPr id="6" name="pole tekstowe 5">
            <a:extLst>
              <a:ext uri="{FF2B5EF4-FFF2-40B4-BE49-F238E27FC236}">
                <a16:creationId xmlns:a16="http://schemas.microsoft.com/office/drawing/2014/main" id="{3566F72F-E3F9-917A-4309-635EF93C4EC6}"/>
              </a:ext>
            </a:extLst>
          </p:cNvPr>
          <p:cNvSpPr txBox="1"/>
          <p:nvPr/>
        </p:nvSpPr>
        <p:spPr>
          <a:xfrm>
            <a:off x="4659527" y="1116842"/>
            <a:ext cx="2912851" cy="1200329"/>
          </a:xfrm>
          <a:prstGeom prst="rect">
            <a:avLst/>
          </a:prstGeom>
          <a:noFill/>
        </p:spPr>
        <p:txBody>
          <a:bodyPr wrap="square">
            <a:spAutoFit/>
          </a:bodyPr>
          <a:lstStyle/>
          <a:p>
            <a:r>
              <a:rPr lang="pl-PL" b="1" dirty="0"/>
              <a:t>Uzbrojenie słupa O lub ON - połączenie linii izolowanej z linią z przewodami AL w układzie płaskim</a:t>
            </a:r>
          </a:p>
        </p:txBody>
      </p:sp>
      <p:pic>
        <p:nvPicPr>
          <p:cNvPr id="9" name="Obraz 8">
            <a:extLst>
              <a:ext uri="{FF2B5EF4-FFF2-40B4-BE49-F238E27FC236}">
                <a16:creationId xmlns:a16="http://schemas.microsoft.com/office/drawing/2014/main" id="{FE94194A-70DF-D6C6-6417-884B6C077D54}"/>
              </a:ext>
            </a:extLst>
          </p:cNvPr>
          <p:cNvPicPr>
            <a:picLocks noChangeAspect="1"/>
          </p:cNvPicPr>
          <p:nvPr/>
        </p:nvPicPr>
        <p:blipFill>
          <a:blip r:embed="rId3"/>
          <a:stretch>
            <a:fillRect/>
          </a:stretch>
        </p:blipFill>
        <p:spPr>
          <a:xfrm>
            <a:off x="7612281" y="292692"/>
            <a:ext cx="3744232" cy="2364244"/>
          </a:xfrm>
          <a:prstGeom prst="rect">
            <a:avLst/>
          </a:prstGeom>
        </p:spPr>
      </p:pic>
      <p:sp>
        <p:nvSpPr>
          <p:cNvPr id="11" name="pole tekstowe 10">
            <a:extLst>
              <a:ext uri="{FF2B5EF4-FFF2-40B4-BE49-F238E27FC236}">
                <a16:creationId xmlns:a16="http://schemas.microsoft.com/office/drawing/2014/main" id="{71B4C55F-8A49-EA0C-CA11-2A7063F61B07}"/>
              </a:ext>
            </a:extLst>
          </p:cNvPr>
          <p:cNvSpPr txBox="1"/>
          <p:nvPr/>
        </p:nvSpPr>
        <p:spPr>
          <a:xfrm>
            <a:off x="4632927" y="3329088"/>
            <a:ext cx="2966050" cy="923330"/>
          </a:xfrm>
          <a:prstGeom prst="rect">
            <a:avLst/>
          </a:prstGeom>
          <a:noFill/>
        </p:spPr>
        <p:txBody>
          <a:bodyPr wrap="square">
            <a:spAutoFit/>
          </a:bodyPr>
          <a:lstStyle/>
          <a:p>
            <a:r>
              <a:rPr lang="pl-PL" b="1" dirty="0"/>
              <a:t>Przykład zamocowania rozłączników bezpiecznikowych</a:t>
            </a:r>
          </a:p>
        </p:txBody>
      </p:sp>
      <p:pic>
        <p:nvPicPr>
          <p:cNvPr id="13" name="Obraz 12">
            <a:extLst>
              <a:ext uri="{FF2B5EF4-FFF2-40B4-BE49-F238E27FC236}">
                <a16:creationId xmlns:a16="http://schemas.microsoft.com/office/drawing/2014/main" id="{08D78A73-5324-7410-DD5C-A6C98D9B8C96}"/>
              </a:ext>
            </a:extLst>
          </p:cNvPr>
          <p:cNvPicPr>
            <a:picLocks noChangeAspect="1"/>
          </p:cNvPicPr>
          <p:nvPr/>
        </p:nvPicPr>
        <p:blipFill>
          <a:blip r:embed="rId4"/>
          <a:stretch>
            <a:fillRect/>
          </a:stretch>
        </p:blipFill>
        <p:spPr>
          <a:xfrm>
            <a:off x="7860158" y="2656936"/>
            <a:ext cx="3248478" cy="3038899"/>
          </a:xfrm>
          <a:prstGeom prst="rect">
            <a:avLst/>
          </a:prstGeom>
        </p:spPr>
      </p:pic>
      <p:sp>
        <p:nvSpPr>
          <p:cNvPr id="15" name="pole tekstowe 14">
            <a:extLst>
              <a:ext uri="{FF2B5EF4-FFF2-40B4-BE49-F238E27FC236}">
                <a16:creationId xmlns:a16="http://schemas.microsoft.com/office/drawing/2014/main" id="{31625219-213B-A1CD-16E5-67D30614859C}"/>
              </a:ext>
            </a:extLst>
          </p:cNvPr>
          <p:cNvSpPr txBox="1"/>
          <p:nvPr/>
        </p:nvSpPr>
        <p:spPr>
          <a:xfrm>
            <a:off x="7248170" y="6536172"/>
            <a:ext cx="3860466" cy="246221"/>
          </a:xfrm>
          <a:prstGeom prst="rect">
            <a:avLst/>
          </a:prstGeom>
          <a:noFill/>
        </p:spPr>
        <p:txBody>
          <a:bodyPr wrap="square">
            <a:spAutoFit/>
          </a:bodyPr>
          <a:lstStyle/>
          <a:p>
            <a:r>
              <a:rPr lang="pl-PL" sz="1000" dirty="0"/>
              <a:t>https://www.chimet.pl/59-2057974647/Lnnis_I-katalog.pdf</a:t>
            </a:r>
          </a:p>
        </p:txBody>
      </p:sp>
    </p:spTree>
    <p:extLst>
      <p:ext uri="{BB962C8B-B14F-4D97-AF65-F5344CB8AC3E}">
        <p14:creationId xmlns:p14="http://schemas.microsoft.com/office/powerpoint/2010/main" val="2193560868"/>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CA87887-3142-1BA7-23EE-D95E97A4A9ED}"/>
              </a:ext>
            </a:extLst>
          </p:cNvPr>
          <p:cNvSpPr>
            <a:spLocks noGrp="1"/>
          </p:cNvSpPr>
          <p:nvPr>
            <p:ph type="sldNum" sz="quarter" idx="12"/>
          </p:nvPr>
        </p:nvSpPr>
        <p:spPr/>
        <p:txBody>
          <a:bodyPr/>
          <a:lstStyle/>
          <a:p>
            <a:fld id="{B13EF961-FCAC-4A9A-A9A0-C51400629BF4}" type="slidenum">
              <a:rPr lang="pl-PL" smtClean="0"/>
              <a:t>189</a:t>
            </a:fld>
            <a:endParaRPr lang="pl-PL"/>
          </a:p>
        </p:txBody>
      </p:sp>
      <p:sp>
        <p:nvSpPr>
          <p:cNvPr id="4" name="pole tekstowe 3">
            <a:extLst>
              <a:ext uri="{FF2B5EF4-FFF2-40B4-BE49-F238E27FC236}">
                <a16:creationId xmlns:a16="http://schemas.microsoft.com/office/drawing/2014/main" id="{304015F7-F6DD-3613-A5C0-A1453E5C2830}"/>
              </a:ext>
            </a:extLst>
          </p:cNvPr>
          <p:cNvSpPr txBox="1"/>
          <p:nvPr/>
        </p:nvSpPr>
        <p:spPr>
          <a:xfrm>
            <a:off x="436418" y="306365"/>
            <a:ext cx="10917381" cy="3913059"/>
          </a:xfrm>
          <a:prstGeom prst="rect">
            <a:avLst/>
          </a:prstGeom>
          <a:noFill/>
        </p:spPr>
        <p:txBody>
          <a:bodyPr wrap="square">
            <a:spAutoFit/>
          </a:bodyPr>
          <a:lstStyle/>
          <a:p>
            <a:pPr>
              <a:lnSpc>
                <a:spcPct val="150000"/>
              </a:lnSpc>
            </a:pPr>
            <a:r>
              <a:rPr lang="pl-PL" sz="2400" b="1" dirty="0"/>
              <a:t>Łączenie przewodów </a:t>
            </a:r>
          </a:p>
          <a:p>
            <a:pPr>
              <a:lnSpc>
                <a:spcPct val="150000"/>
              </a:lnSpc>
            </a:pPr>
            <a:endParaRPr lang="pl-PL" sz="2400" b="1" dirty="0"/>
          </a:p>
          <a:p>
            <a:pPr algn="just">
              <a:lnSpc>
                <a:spcPct val="150000"/>
              </a:lnSpc>
            </a:pPr>
            <a:r>
              <a:rPr lang="pl-PL" sz="2400" dirty="0"/>
              <a:t>Do łączenia przewodów wykorzystuje się: złączki, zaciski i uchwyty. Złączki - stosuje w połączeniach przenoszących siłę naciągu dwóch przewodów i od których wymaga się dobrego połączenia elektrycznego. Najszersze zastosowanie znalazły złączki do karbowania i zaprasowywania. </a:t>
            </a:r>
          </a:p>
          <a:p>
            <a:pPr>
              <a:lnSpc>
                <a:spcPct val="150000"/>
              </a:lnSpc>
            </a:pPr>
            <a:endParaRPr lang="pl-PL" sz="2400" dirty="0"/>
          </a:p>
        </p:txBody>
      </p:sp>
      <p:pic>
        <p:nvPicPr>
          <p:cNvPr id="6" name="Obraz 5">
            <a:extLst>
              <a:ext uri="{FF2B5EF4-FFF2-40B4-BE49-F238E27FC236}">
                <a16:creationId xmlns:a16="http://schemas.microsoft.com/office/drawing/2014/main" id="{9CDEA885-2968-B4C9-D7F2-C57287D67C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0343" y="3887810"/>
            <a:ext cx="7707086" cy="2095845"/>
          </a:xfrm>
          <a:prstGeom prst="rect">
            <a:avLst/>
          </a:prstGeom>
        </p:spPr>
      </p:pic>
      <p:sp>
        <p:nvSpPr>
          <p:cNvPr id="10" name="pole tekstowe 9">
            <a:extLst>
              <a:ext uri="{FF2B5EF4-FFF2-40B4-BE49-F238E27FC236}">
                <a16:creationId xmlns:a16="http://schemas.microsoft.com/office/drawing/2014/main" id="{EED7DBD3-507E-2D10-E3CE-41CC0E02521F}"/>
              </a:ext>
            </a:extLst>
          </p:cNvPr>
          <p:cNvSpPr txBox="1"/>
          <p:nvPr/>
        </p:nvSpPr>
        <p:spPr>
          <a:xfrm>
            <a:off x="7900415" y="6475254"/>
            <a:ext cx="3375125" cy="246221"/>
          </a:xfrm>
          <a:prstGeom prst="rect">
            <a:avLst/>
          </a:prstGeom>
          <a:noFill/>
        </p:spPr>
        <p:txBody>
          <a:bodyPr wrap="square">
            <a:spAutoFit/>
          </a:bodyPr>
          <a:lstStyle/>
          <a:p>
            <a:r>
              <a:rPr lang="pl-PL" sz="1000" dirty="0"/>
              <a:t>Urządzenia elektroenergetyczne. Edward Musiał.  WSIP</a:t>
            </a:r>
          </a:p>
        </p:txBody>
      </p:sp>
    </p:spTree>
    <p:extLst>
      <p:ext uri="{BB962C8B-B14F-4D97-AF65-F5344CB8AC3E}">
        <p14:creationId xmlns:p14="http://schemas.microsoft.com/office/powerpoint/2010/main" val="3223665569"/>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E08E1EB-7A66-C059-767C-99F602A84BFC}"/>
              </a:ext>
            </a:extLst>
          </p:cNvPr>
          <p:cNvSpPr>
            <a:spLocks noGrp="1"/>
          </p:cNvSpPr>
          <p:nvPr>
            <p:ph type="sldNum" sz="quarter" idx="12"/>
          </p:nvPr>
        </p:nvSpPr>
        <p:spPr/>
        <p:txBody>
          <a:bodyPr/>
          <a:lstStyle/>
          <a:p>
            <a:fld id="{B13EF961-FCAC-4A9A-A9A0-C51400629BF4}" type="slidenum">
              <a:rPr lang="pl-PL" smtClean="0"/>
              <a:t>190</a:t>
            </a:fld>
            <a:endParaRPr lang="pl-PL"/>
          </a:p>
        </p:txBody>
      </p:sp>
      <p:pic>
        <p:nvPicPr>
          <p:cNvPr id="8" name="Obraz 7">
            <a:extLst>
              <a:ext uri="{FF2B5EF4-FFF2-40B4-BE49-F238E27FC236}">
                <a16:creationId xmlns:a16="http://schemas.microsoft.com/office/drawing/2014/main" id="{9F471DD1-E655-A6BE-483D-1A2232638A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301" y="593655"/>
            <a:ext cx="5162550" cy="3895725"/>
          </a:xfrm>
          <a:prstGeom prst="rect">
            <a:avLst/>
          </a:prstGeom>
        </p:spPr>
      </p:pic>
      <p:pic>
        <p:nvPicPr>
          <p:cNvPr id="4" name="Obraz 3">
            <a:extLst>
              <a:ext uri="{FF2B5EF4-FFF2-40B4-BE49-F238E27FC236}">
                <a16:creationId xmlns:a16="http://schemas.microsoft.com/office/drawing/2014/main" id="{46BAA054-6AE5-5E25-FFF9-CA95F5C78E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9598" y="593655"/>
            <a:ext cx="3191320" cy="2154141"/>
          </a:xfrm>
          <a:prstGeom prst="rect">
            <a:avLst/>
          </a:prstGeom>
        </p:spPr>
      </p:pic>
      <p:pic>
        <p:nvPicPr>
          <p:cNvPr id="6" name="Obraz 5">
            <a:extLst>
              <a:ext uri="{FF2B5EF4-FFF2-40B4-BE49-F238E27FC236}">
                <a16:creationId xmlns:a16="http://schemas.microsoft.com/office/drawing/2014/main" id="{6071F467-A138-BB76-30F1-296F1E251C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23267" y="4670190"/>
            <a:ext cx="3286584" cy="1686160"/>
          </a:xfrm>
          <a:prstGeom prst="rect">
            <a:avLst/>
          </a:prstGeom>
        </p:spPr>
      </p:pic>
      <p:pic>
        <p:nvPicPr>
          <p:cNvPr id="9" name="Obraz 8">
            <a:extLst>
              <a:ext uri="{FF2B5EF4-FFF2-40B4-BE49-F238E27FC236}">
                <a16:creationId xmlns:a16="http://schemas.microsoft.com/office/drawing/2014/main" id="{2EA23D36-132F-6B5D-0AE3-AF04975477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19598" y="3441295"/>
            <a:ext cx="3191320" cy="2534004"/>
          </a:xfrm>
          <a:prstGeom prst="rect">
            <a:avLst/>
          </a:prstGeom>
        </p:spPr>
      </p:pic>
      <p:sp>
        <p:nvSpPr>
          <p:cNvPr id="11" name="pole tekstowe 10">
            <a:extLst>
              <a:ext uri="{FF2B5EF4-FFF2-40B4-BE49-F238E27FC236}">
                <a16:creationId xmlns:a16="http://schemas.microsoft.com/office/drawing/2014/main" id="{304DE30B-0B28-23EE-95C8-DB882E9306D8}"/>
              </a:ext>
            </a:extLst>
          </p:cNvPr>
          <p:cNvSpPr txBox="1"/>
          <p:nvPr/>
        </p:nvSpPr>
        <p:spPr>
          <a:xfrm>
            <a:off x="447301" y="133918"/>
            <a:ext cx="6097978" cy="369332"/>
          </a:xfrm>
          <a:prstGeom prst="rect">
            <a:avLst/>
          </a:prstGeom>
          <a:noFill/>
        </p:spPr>
        <p:txBody>
          <a:bodyPr wrap="square">
            <a:spAutoFit/>
          </a:bodyPr>
          <a:lstStyle/>
          <a:p>
            <a:r>
              <a:rPr lang="pl-PL" sz="1800" b="1" dirty="0"/>
              <a:t>Łączenie przewodów </a:t>
            </a:r>
          </a:p>
        </p:txBody>
      </p:sp>
      <p:sp>
        <p:nvSpPr>
          <p:cNvPr id="12" name="pole tekstowe 11">
            <a:extLst>
              <a:ext uri="{FF2B5EF4-FFF2-40B4-BE49-F238E27FC236}">
                <a16:creationId xmlns:a16="http://schemas.microsoft.com/office/drawing/2014/main" id="{51077A35-615B-297A-33FB-19AB9D365D6D}"/>
              </a:ext>
            </a:extLst>
          </p:cNvPr>
          <p:cNvSpPr txBox="1"/>
          <p:nvPr/>
        </p:nvSpPr>
        <p:spPr>
          <a:xfrm>
            <a:off x="6928478" y="6396097"/>
            <a:ext cx="3934968" cy="246221"/>
          </a:xfrm>
          <a:prstGeom prst="rect">
            <a:avLst/>
          </a:prstGeom>
          <a:noFill/>
        </p:spPr>
        <p:txBody>
          <a:bodyPr wrap="square">
            <a:spAutoFit/>
          </a:bodyPr>
          <a:lstStyle/>
          <a:p>
            <a:pPr algn="r"/>
            <a:r>
              <a:rPr lang="pl-PL" sz="1000" dirty="0"/>
              <a:t>Urządzenia elektroenergetyczne. Edward Musiał.  WSIP</a:t>
            </a:r>
          </a:p>
        </p:txBody>
      </p:sp>
    </p:spTree>
    <p:extLst>
      <p:ext uri="{BB962C8B-B14F-4D97-AF65-F5344CB8AC3E}">
        <p14:creationId xmlns:p14="http://schemas.microsoft.com/office/powerpoint/2010/main" val="3217919531"/>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57EE9E8-891F-7F6B-CF4F-F4AF1ECF1550}"/>
              </a:ext>
            </a:extLst>
          </p:cNvPr>
          <p:cNvSpPr>
            <a:spLocks noGrp="1"/>
          </p:cNvSpPr>
          <p:nvPr>
            <p:ph type="sldNum" sz="quarter" idx="12"/>
          </p:nvPr>
        </p:nvSpPr>
        <p:spPr/>
        <p:txBody>
          <a:bodyPr/>
          <a:lstStyle/>
          <a:p>
            <a:fld id="{B13EF961-FCAC-4A9A-A9A0-C51400629BF4}" type="slidenum">
              <a:rPr lang="pl-PL" smtClean="0"/>
              <a:t>191</a:t>
            </a:fld>
            <a:endParaRPr lang="pl-PL"/>
          </a:p>
        </p:txBody>
      </p:sp>
      <p:pic>
        <p:nvPicPr>
          <p:cNvPr id="4" name="Obraz 3">
            <a:extLst>
              <a:ext uri="{FF2B5EF4-FFF2-40B4-BE49-F238E27FC236}">
                <a16:creationId xmlns:a16="http://schemas.microsoft.com/office/drawing/2014/main" id="{FC2BB29E-D148-03B5-81A6-6FF701806A1E}"/>
              </a:ext>
            </a:extLst>
          </p:cNvPr>
          <p:cNvPicPr>
            <a:picLocks noChangeAspect="1"/>
          </p:cNvPicPr>
          <p:nvPr/>
        </p:nvPicPr>
        <p:blipFill>
          <a:blip r:embed="rId2"/>
          <a:stretch>
            <a:fillRect/>
          </a:stretch>
        </p:blipFill>
        <p:spPr>
          <a:xfrm>
            <a:off x="1213230" y="771598"/>
            <a:ext cx="8190267" cy="5314803"/>
          </a:xfrm>
          <a:prstGeom prst="rect">
            <a:avLst/>
          </a:prstGeom>
        </p:spPr>
      </p:pic>
      <p:sp>
        <p:nvSpPr>
          <p:cNvPr id="8" name="pole tekstowe 7">
            <a:extLst>
              <a:ext uri="{FF2B5EF4-FFF2-40B4-BE49-F238E27FC236}">
                <a16:creationId xmlns:a16="http://schemas.microsoft.com/office/drawing/2014/main" id="{E65F35DD-1ED9-9461-3EE5-3A22CD647326}"/>
              </a:ext>
            </a:extLst>
          </p:cNvPr>
          <p:cNvSpPr txBox="1"/>
          <p:nvPr/>
        </p:nvSpPr>
        <p:spPr>
          <a:xfrm>
            <a:off x="233952" y="136525"/>
            <a:ext cx="6097978" cy="400110"/>
          </a:xfrm>
          <a:prstGeom prst="rect">
            <a:avLst/>
          </a:prstGeom>
          <a:noFill/>
        </p:spPr>
        <p:txBody>
          <a:bodyPr wrap="square">
            <a:spAutoFit/>
          </a:bodyPr>
          <a:lstStyle/>
          <a:p>
            <a:r>
              <a:rPr lang="pl-PL" sz="2000" dirty="0"/>
              <a:t>Osprzęt do linii napowietrznych </a:t>
            </a:r>
            <a:r>
              <a:rPr lang="pl-PL" sz="2000" dirty="0" err="1"/>
              <a:t>nn</a:t>
            </a:r>
            <a:endParaRPr lang="pl-PL" sz="2000" dirty="0"/>
          </a:p>
        </p:txBody>
      </p:sp>
      <p:sp>
        <p:nvSpPr>
          <p:cNvPr id="10" name="pole tekstowe 9">
            <a:extLst>
              <a:ext uri="{FF2B5EF4-FFF2-40B4-BE49-F238E27FC236}">
                <a16:creationId xmlns:a16="http://schemas.microsoft.com/office/drawing/2014/main" id="{CBA141E7-4CA3-A45B-7602-850263508A21}"/>
              </a:ext>
            </a:extLst>
          </p:cNvPr>
          <p:cNvSpPr txBox="1"/>
          <p:nvPr/>
        </p:nvSpPr>
        <p:spPr>
          <a:xfrm>
            <a:off x="2446876" y="6467559"/>
            <a:ext cx="8325586" cy="253916"/>
          </a:xfrm>
          <a:prstGeom prst="rect">
            <a:avLst/>
          </a:prstGeom>
          <a:noFill/>
        </p:spPr>
        <p:txBody>
          <a:bodyPr wrap="square">
            <a:spAutoFit/>
          </a:bodyPr>
          <a:lstStyle/>
          <a:p>
            <a:pPr algn="r"/>
            <a:r>
              <a:rPr lang="pl-PL" sz="1000" dirty="0"/>
              <a:t>https://www.ensto.com/pl/produkty/linie-elektroenergetyczne-niskiego-napicia/osprzt-do-linii-napowietrznych-nn/</a:t>
            </a:r>
          </a:p>
        </p:txBody>
      </p:sp>
    </p:spTree>
    <p:extLst>
      <p:ext uri="{BB962C8B-B14F-4D97-AF65-F5344CB8AC3E}">
        <p14:creationId xmlns:p14="http://schemas.microsoft.com/office/powerpoint/2010/main" val="328643965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49E22C7-1E6C-483E-4FFC-8A7DF7FB47EB}"/>
              </a:ext>
            </a:extLst>
          </p:cNvPr>
          <p:cNvSpPr>
            <a:spLocks noGrp="1"/>
          </p:cNvSpPr>
          <p:nvPr>
            <p:ph type="sldNum" sz="quarter" idx="12"/>
          </p:nvPr>
        </p:nvSpPr>
        <p:spPr/>
        <p:txBody>
          <a:bodyPr/>
          <a:lstStyle/>
          <a:p>
            <a:fld id="{B13EF961-FCAC-4A9A-A9A0-C51400629BF4}" type="slidenum">
              <a:rPr lang="pl-PL" smtClean="0"/>
              <a:t>192</a:t>
            </a:fld>
            <a:endParaRPr lang="pl-PL"/>
          </a:p>
        </p:txBody>
      </p:sp>
      <p:pic>
        <p:nvPicPr>
          <p:cNvPr id="4" name="Obraz 3">
            <a:extLst>
              <a:ext uri="{FF2B5EF4-FFF2-40B4-BE49-F238E27FC236}">
                <a16:creationId xmlns:a16="http://schemas.microsoft.com/office/drawing/2014/main" id="{0C2087C2-F422-814F-B8D3-1CBBA081DA1E}"/>
              </a:ext>
            </a:extLst>
          </p:cNvPr>
          <p:cNvPicPr>
            <a:picLocks noChangeAspect="1"/>
          </p:cNvPicPr>
          <p:nvPr/>
        </p:nvPicPr>
        <p:blipFill>
          <a:blip r:embed="rId2"/>
          <a:stretch>
            <a:fillRect/>
          </a:stretch>
        </p:blipFill>
        <p:spPr>
          <a:xfrm>
            <a:off x="651904" y="809159"/>
            <a:ext cx="6882371" cy="5081990"/>
          </a:xfrm>
          <a:prstGeom prst="rect">
            <a:avLst/>
          </a:prstGeom>
        </p:spPr>
      </p:pic>
      <p:sp>
        <p:nvSpPr>
          <p:cNvPr id="8" name="pole tekstowe 7">
            <a:extLst>
              <a:ext uri="{FF2B5EF4-FFF2-40B4-BE49-F238E27FC236}">
                <a16:creationId xmlns:a16="http://schemas.microsoft.com/office/drawing/2014/main" id="{B34DEDC5-A523-3263-A7F5-DE01056ED283}"/>
              </a:ext>
            </a:extLst>
          </p:cNvPr>
          <p:cNvSpPr txBox="1"/>
          <p:nvPr/>
        </p:nvSpPr>
        <p:spPr>
          <a:xfrm>
            <a:off x="531421" y="136524"/>
            <a:ext cx="6097978" cy="461665"/>
          </a:xfrm>
          <a:prstGeom prst="rect">
            <a:avLst/>
          </a:prstGeom>
          <a:noFill/>
        </p:spPr>
        <p:txBody>
          <a:bodyPr wrap="square">
            <a:spAutoFit/>
          </a:bodyPr>
          <a:lstStyle/>
          <a:p>
            <a:r>
              <a:rPr lang="pl-PL" sz="2400" dirty="0"/>
              <a:t>Zaciski, uchwyty, haki </a:t>
            </a:r>
            <a:r>
              <a:rPr lang="pl-PL" sz="2400" dirty="0" err="1"/>
              <a:t>nn</a:t>
            </a:r>
            <a:endParaRPr lang="pl-PL" sz="2400" dirty="0"/>
          </a:p>
        </p:txBody>
      </p:sp>
      <p:sp>
        <p:nvSpPr>
          <p:cNvPr id="10" name="pole tekstowe 9">
            <a:extLst>
              <a:ext uri="{FF2B5EF4-FFF2-40B4-BE49-F238E27FC236}">
                <a16:creationId xmlns:a16="http://schemas.microsoft.com/office/drawing/2014/main" id="{4EFECB15-58B1-E351-A166-B159CDA2AEDB}"/>
              </a:ext>
            </a:extLst>
          </p:cNvPr>
          <p:cNvSpPr txBox="1"/>
          <p:nvPr/>
        </p:nvSpPr>
        <p:spPr>
          <a:xfrm>
            <a:off x="1868546" y="6475254"/>
            <a:ext cx="9016218" cy="246221"/>
          </a:xfrm>
          <a:prstGeom prst="rect">
            <a:avLst/>
          </a:prstGeom>
          <a:noFill/>
        </p:spPr>
        <p:txBody>
          <a:bodyPr wrap="square">
            <a:spAutoFit/>
          </a:bodyPr>
          <a:lstStyle/>
          <a:p>
            <a:pPr algn="r"/>
            <a:r>
              <a:rPr lang="pl-PL" sz="1000" dirty="0"/>
              <a:t>https://www.ensto.com/pl/produkty/linie-elektroenergetyczne-niskiego-napicia/osprzt-do-linii-napowietrznych-nn/zaciski-nn/</a:t>
            </a:r>
          </a:p>
        </p:txBody>
      </p:sp>
      <p:pic>
        <p:nvPicPr>
          <p:cNvPr id="3" name="Obraz 2">
            <a:extLst>
              <a:ext uri="{FF2B5EF4-FFF2-40B4-BE49-F238E27FC236}">
                <a16:creationId xmlns:a16="http://schemas.microsoft.com/office/drawing/2014/main" id="{19BD16D0-F394-C41C-1513-99186B7678C9}"/>
              </a:ext>
            </a:extLst>
          </p:cNvPr>
          <p:cNvPicPr>
            <a:picLocks noChangeAspect="1"/>
          </p:cNvPicPr>
          <p:nvPr/>
        </p:nvPicPr>
        <p:blipFill>
          <a:blip r:embed="rId3"/>
          <a:stretch>
            <a:fillRect/>
          </a:stretch>
        </p:blipFill>
        <p:spPr>
          <a:xfrm>
            <a:off x="4224379" y="3667899"/>
            <a:ext cx="7991972" cy="2380942"/>
          </a:xfrm>
          <a:prstGeom prst="rect">
            <a:avLst/>
          </a:prstGeom>
        </p:spPr>
      </p:pic>
    </p:spTree>
    <p:extLst>
      <p:ext uri="{BB962C8B-B14F-4D97-AF65-F5344CB8AC3E}">
        <p14:creationId xmlns:p14="http://schemas.microsoft.com/office/powerpoint/2010/main" val="2277186530"/>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diagram, Rysunek techniczny, Plan&#10;&#10;Opis wygenerowany automatycznie">
            <a:extLst>
              <a:ext uri="{FF2B5EF4-FFF2-40B4-BE49-F238E27FC236}">
                <a16:creationId xmlns:a16="http://schemas.microsoft.com/office/drawing/2014/main" id="{EB2FF96A-FE66-EAB3-17A3-4CC73D402EE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1912" y="790912"/>
            <a:ext cx="8285296" cy="4750130"/>
          </a:xfrm>
          <a:prstGeom prst="rect">
            <a:avLst/>
          </a:prstGeom>
          <a:noFill/>
          <a:ln>
            <a:noFill/>
          </a:ln>
        </p:spPr>
      </p:pic>
      <p:sp>
        <p:nvSpPr>
          <p:cNvPr id="4" name="pole tekstowe 3">
            <a:extLst>
              <a:ext uri="{FF2B5EF4-FFF2-40B4-BE49-F238E27FC236}">
                <a16:creationId xmlns:a16="http://schemas.microsoft.com/office/drawing/2014/main" id="{3183D184-DAE8-9DD5-560F-5C18202BFC6B}"/>
              </a:ext>
            </a:extLst>
          </p:cNvPr>
          <p:cNvSpPr txBox="1"/>
          <p:nvPr/>
        </p:nvSpPr>
        <p:spPr>
          <a:xfrm>
            <a:off x="5129784" y="6036311"/>
            <a:ext cx="5700299" cy="677108"/>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pl-PL" sz="1600" b="0" i="1"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pl-PL" sz="1100" b="0" i="1"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pl-PL" sz="1100" b="0" i="1"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ITB, Warunki techniczne wykonania i odbioru robót budowlanych</a:t>
            </a:r>
            <a:endParaRPr kumimoji="0" lang="pl-PL"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ymbol zastępczy numeru slajdu 2">
            <a:extLst>
              <a:ext uri="{FF2B5EF4-FFF2-40B4-BE49-F238E27FC236}">
                <a16:creationId xmlns:a16="http://schemas.microsoft.com/office/drawing/2014/main" id="{B73A0F0A-EBCE-8F76-8563-A31BA8BBFB8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13EF961-FCAC-4A9A-A9A0-C51400629BF4}" type="slidenum">
              <a:rPr kumimoji="0" lang="pl-PL"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pl-PL"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pole tekstowe 5">
            <a:extLst>
              <a:ext uri="{FF2B5EF4-FFF2-40B4-BE49-F238E27FC236}">
                <a16:creationId xmlns:a16="http://schemas.microsoft.com/office/drawing/2014/main" id="{109F406E-1978-5D2E-989E-5127C3B886AE}"/>
              </a:ext>
            </a:extLst>
          </p:cNvPr>
          <p:cNvSpPr txBox="1"/>
          <p:nvPr/>
        </p:nvSpPr>
        <p:spPr>
          <a:xfrm>
            <a:off x="144798" y="144581"/>
            <a:ext cx="11550378"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l-PL" sz="1800" b="0" i="1" u="none" strike="noStrike" kern="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Najmniejsze dopuszczalne odległości izolowanego przewodu przyłącza od części budynku drogi i linii telekomunikacyjnej.  </a:t>
            </a:r>
          </a:p>
        </p:txBody>
      </p:sp>
    </p:spTree>
    <p:extLst>
      <p:ext uri="{BB962C8B-B14F-4D97-AF65-F5344CB8AC3E}">
        <p14:creationId xmlns:p14="http://schemas.microsoft.com/office/powerpoint/2010/main" val="3626375446"/>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432FEE2-9FAE-FF79-BAC1-31E6C2D37443}"/>
              </a:ext>
            </a:extLst>
          </p:cNvPr>
          <p:cNvSpPr>
            <a:spLocks noGrp="1"/>
          </p:cNvSpPr>
          <p:nvPr>
            <p:ph type="sldNum" sz="quarter" idx="12"/>
          </p:nvPr>
        </p:nvSpPr>
        <p:spPr/>
        <p:txBody>
          <a:bodyPr/>
          <a:lstStyle/>
          <a:p>
            <a:fld id="{B13EF961-FCAC-4A9A-A9A0-C51400629BF4}" type="slidenum">
              <a:rPr lang="pl-PL" smtClean="0"/>
              <a:t>194</a:t>
            </a:fld>
            <a:endParaRPr lang="pl-PL"/>
          </a:p>
        </p:txBody>
      </p:sp>
      <p:pic>
        <p:nvPicPr>
          <p:cNvPr id="4" name="Obraz 3">
            <a:extLst>
              <a:ext uri="{FF2B5EF4-FFF2-40B4-BE49-F238E27FC236}">
                <a16:creationId xmlns:a16="http://schemas.microsoft.com/office/drawing/2014/main" id="{A3C27A44-0361-DFEC-CB0A-7FD664E5E23F}"/>
              </a:ext>
            </a:extLst>
          </p:cNvPr>
          <p:cNvPicPr>
            <a:picLocks noChangeAspect="1"/>
          </p:cNvPicPr>
          <p:nvPr/>
        </p:nvPicPr>
        <p:blipFill>
          <a:blip r:embed="rId2"/>
          <a:stretch>
            <a:fillRect/>
          </a:stretch>
        </p:blipFill>
        <p:spPr>
          <a:xfrm>
            <a:off x="3178028" y="590154"/>
            <a:ext cx="4639322" cy="2838846"/>
          </a:xfrm>
          <a:prstGeom prst="rect">
            <a:avLst/>
          </a:prstGeom>
        </p:spPr>
      </p:pic>
      <p:sp>
        <p:nvSpPr>
          <p:cNvPr id="6" name="pole tekstowe 5">
            <a:extLst>
              <a:ext uri="{FF2B5EF4-FFF2-40B4-BE49-F238E27FC236}">
                <a16:creationId xmlns:a16="http://schemas.microsoft.com/office/drawing/2014/main" id="{BE148407-D810-8A91-F8E8-C962667EDCB3}"/>
              </a:ext>
            </a:extLst>
          </p:cNvPr>
          <p:cNvSpPr txBox="1"/>
          <p:nvPr/>
        </p:nvSpPr>
        <p:spPr>
          <a:xfrm>
            <a:off x="5893140" y="6514067"/>
            <a:ext cx="5779572" cy="246221"/>
          </a:xfrm>
          <a:prstGeom prst="rect">
            <a:avLst/>
          </a:prstGeom>
          <a:noFill/>
        </p:spPr>
        <p:txBody>
          <a:bodyPr wrap="square">
            <a:spAutoFit/>
          </a:bodyPr>
          <a:lstStyle/>
          <a:p>
            <a:r>
              <a:rPr lang="pl-PL" sz="1000" i="1" dirty="0">
                <a:solidFill>
                  <a:srgbClr val="404040"/>
                </a:solidFill>
                <a:latin typeface="Nunito Sans" panose="020F0502020204030204" pitchFamily="2" charset="-18"/>
              </a:rPr>
              <a:t>Ź</a:t>
            </a:r>
            <a:r>
              <a:rPr lang="pl-PL" sz="1000" b="0" i="1" dirty="0">
                <a:solidFill>
                  <a:srgbClr val="404040"/>
                </a:solidFill>
                <a:effectLst/>
                <a:latin typeface="Nunito Sans" panose="020F0502020204030204" pitchFamily="2" charset="-18"/>
              </a:rPr>
              <a:t>ródło: </a:t>
            </a:r>
            <a:r>
              <a:rPr lang="pl-PL" sz="1000" b="0" i="1" dirty="0" err="1">
                <a:solidFill>
                  <a:srgbClr val="404040"/>
                </a:solidFill>
                <a:effectLst/>
                <a:latin typeface="Nunito Sans" panose="020F0502020204030204" pitchFamily="2" charset="-18"/>
              </a:rPr>
              <a:t>J.Strzałka</a:t>
            </a:r>
            <a:r>
              <a:rPr lang="pl-PL" sz="1000" b="0" i="1" dirty="0">
                <a:solidFill>
                  <a:srgbClr val="404040"/>
                </a:solidFill>
                <a:effectLst/>
                <a:latin typeface="Nunito Sans" panose="020F0502020204030204" pitchFamily="2" charset="-18"/>
              </a:rPr>
              <a:t>, Zasady wyznaczania pasów służebności dla linii energetycznych</a:t>
            </a:r>
            <a:endParaRPr lang="pl-PL" sz="1000" dirty="0"/>
          </a:p>
        </p:txBody>
      </p:sp>
      <p:sp>
        <p:nvSpPr>
          <p:cNvPr id="8" name="pole tekstowe 7">
            <a:extLst>
              <a:ext uri="{FF2B5EF4-FFF2-40B4-BE49-F238E27FC236}">
                <a16:creationId xmlns:a16="http://schemas.microsoft.com/office/drawing/2014/main" id="{BE08B687-5D7C-DAA1-BDF8-B307B0627BCE}"/>
              </a:ext>
            </a:extLst>
          </p:cNvPr>
          <p:cNvSpPr txBox="1"/>
          <p:nvPr/>
        </p:nvSpPr>
        <p:spPr>
          <a:xfrm>
            <a:off x="519288" y="3759467"/>
            <a:ext cx="10487377" cy="2862322"/>
          </a:xfrm>
          <a:prstGeom prst="rect">
            <a:avLst/>
          </a:prstGeom>
          <a:noFill/>
        </p:spPr>
        <p:txBody>
          <a:bodyPr wrap="square">
            <a:spAutoFit/>
          </a:bodyPr>
          <a:lstStyle/>
          <a:p>
            <a:pPr marL="285750" indent="-285750" algn="just">
              <a:buFont typeface="Arial" panose="020B0604020202020204" pitchFamily="34" charset="0"/>
              <a:buChar char="•"/>
            </a:pPr>
            <a:r>
              <a:rPr lang="pl-PL" b="1" i="0" dirty="0">
                <a:solidFill>
                  <a:srgbClr val="404040"/>
                </a:solidFill>
                <a:effectLst/>
                <a:latin typeface="Nunito Sans" pitchFamily="2" charset="-18"/>
              </a:rPr>
              <a:t>Pas zajętości linii</a:t>
            </a:r>
            <a:r>
              <a:rPr lang="pl-PL" b="0" i="0" dirty="0">
                <a:solidFill>
                  <a:srgbClr val="404040"/>
                </a:solidFill>
                <a:effectLst/>
                <a:latin typeface="Nunito Sans" pitchFamily="2" charset="-18"/>
              </a:rPr>
              <a:t> zwany </a:t>
            </a:r>
            <a:r>
              <a:rPr lang="pl-PL" dirty="0">
                <a:solidFill>
                  <a:srgbClr val="404040"/>
                </a:solidFill>
                <a:latin typeface="Nunito Sans" pitchFamily="2" charset="-18"/>
              </a:rPr>
              <a:t>inaczej </a:t>
            </a:r>
            <a:r>
              <a:rPr lang="pl-PL" b="0" i="0" dirty="0">
                <a:solidFill>
                  <a:srgbClr val="404040"/>
                </a:solidFill>
                <a:effectLst/>
                <a:latin typeface="Nunito Sans" pitchFamily="2" charset="-18"/>
              </a:rPr>
              <a:t>szerokością linii elektroenergetycznej napowietrznej lub kablowej, </a:t>
            </a:r>
          </a:p>
          <a:p>
            <a:pPr marL="285750" indent="-285750" algn="just">
              <a:buFont typeface="Arial" panose="020B0604020202020204" pitchFamily="34" charset="0"/>
              <a:buChar char="•"/>
            </a:pPr>
            <a:r>
              <a:rPr lang="pl-PL" b="1" i="0" dirty="0">
                <a:solidFill>
                  <a:srgbClr val="404040"/>
                </a:solidFill>
                <a:effectLst/>
                <a:latin typeface="Nunito Sans" pitchFamily="2" charset="-18"/>
              </a:rPr>
              <a:t>Pas służebności</a:t>
            </a:r>
            <a:r>
              <a:rPr lang="pl-PL" b="0" i="0" dirty="0">
                <a:solidFill>
                  <a:srgbClr val="404040"/>
                </a:solidFill>
                <a:effectLst/>
                <a:latin typeface="Nunito Sans" pitchFamily="2" charset="-18"/>
              </a:rPr>
              <a:t> zwany inaczej </a:t>
            </a:r>
            <a:r>
              <a:rPr lang="pl-PL" i="0" dirty="0">
                <a:solidFill>
                  <a:srgbClr val="404040"/>
                </a:solidFill>
                <a:effectLst/>
                <a:latin typeface="Nunito Sans" pitchFamily="2" charset="-18"/>
              </a:rPr>
              <a:t>pasem technologicznym, techniczny lub eksploatacyjnym</a:t>
            </a:r>
            <a:r>
              <a:rPr lang="pl-PL" b="0" i="0" dirty="0">
                <a:solidFill>
                  <a:srgbClr val="404040"/>
                </a:solidFill>
                <a:effectLst/>
                <a:latin typeface="Nunito Sans" pitchFamily="2" charset="-18"/>
              </a:rPr>
              <a:t>, oznacza powierzchnię wzdłuż linii konieczną dla właściwego korzystania z urządzeń.</a:t>
            </a:r>
          </a:p>
          <a:p>
            <a:pPr marL="285750" indent="-285750" algn="just">
              <a:buFont typeface="Arial" panose="020B0604020202020204" pitchFamily="34" charset="0"/>
              <a:buChar char="•"/>
            </a:pPr>
            <a:r>
              <a:rPr lang="pl-PL" b="1" i="0" dirty="0">
                <a:solidFill>
                  <a:srgbClr val="404040"/>
                </a:solidFill>
                <a:effectLst/>
                <a:latin typeface="Nunito Sans" pitchFamily="2" charset="-18"/>
              </a:rPr>
              <a:t>Pas ochronny</a:t>
            </a:r>
            <a:r>
              <a:rPr lang="pl-PL" b="0" i="0" dirty="0">
                <a:solidFill>
                  <a:srgbClr val="404040"/>
                </a:solidFill>
                <a:effectLst/>
                <a:latin typeface="Nunito Sans" pitchFamily="2" charset="-18"/>
              </a:rPr>
              <a:t> to pas o szerokości przekraczającej szerokość linii napowietrznej. Pas ochronny uwzględnia potrzebę zachowania bezpiecznych odstępów izolacyjnych będących pod napięciem przewodów fazowych linii od innych obiektów np. rurociągów, budynków, czy dróg.</a:t>
            </a:r>
            <a:r>
              <a:rPr lang="pl-PL" i="0" dirty="0">
                <a:solidFill>
                  <a:srgbClr val="404040"/>
                </a:solidFill>
                <a:effectLst/>
                <a:latin typeface="Nunito Sans" pitchFamily="2" charset="-18"/>
              </a:rPr>
              <a:t> Zapewnia  konieczność zapewnienia ograniczenia pola elektromagnetycznego do poziomu dopuszczalnego </a:t>
            </a:r>
            <a:r>
              <a:rPr lang="pl-PL" b="0" i="0" dirty="0">
                <a:solidFill>
                  <a:srgbClr val="404040"/>
                </a:solidFill>
                <a:effectLst/>
                <a:latin typeface="Nunito Sans" pitchFamily="2" charset="-18"/>
              </a:rPr>
              <a:t>w przypadku wyższych napięć.</a:t>
            </a:r>
          </a:p>
          <a:p>
            <a:endParaRPr lang="pl-PL" dirty="0"/>
          </a:p>
        </p:txBody>
      </p:sp>
      <p:sp>
        <p:nvSpPr>
          <p:cNvPr id="12" name="pole tekstowe 11">
            <a:extLst>
              <a:ext uri="{FF2B5EF4-FFF2-40B4-BE49-F238E27FC236}">
                <a16:creationId xmlns:a16="http://schemas.microsoft.com/office/drawing/2014/main" id="{FE43D990-6C0B-0913-CBDB-9AF684354176}"/>
              </a:ext>
            </a:extLst>
          </p:cNvPr>
          <p:cNvSpPr txBox="1"/>
          <p:nvPr/>
        </p:nvSpPr>
        <p:spPr>
          <a:xfrm>
            <a:off x="217208" y="220822"/>
            <a:ext cx="6096000" cy="369332"/>
          </a:xfrm>
          <a:prstGeom prst="rect">
            <a:avLst/>
          </a:prstGeom>
          <a:noFill/>
        </p:spPr>
        <p:txBody>
          <a:bodyPr wrap="square">
            <a:spAutoFit/>
          </a:bodyPr>
          <a:lstStyle/>
          <a:p>
            <a:r>
              <a:rPr lang="pl-PL" b="1" i="0" dirty="0">
                <a:solidFill>
                  <a:srgbClr val="404040"/>
                </a:solidFill>
                <a:effectLst/>
                <a:latin typeface="Nunito Sans" pitchFamily="2" charset="-18"/>
              </a:rPr>
              <a:t>SŁUŻEBNOŚĆ PRZESYŁU</a:t>
            </a:r>
            <a:endParaRPr lang="pl-PL" b="1" dirty="0"/>
          </a:p>
        </p:txBody>
      </p:sp>
    </p:spTree>
    <p:extLst>
      <p:ext uri="{BB962C8B-B14F-4D97-AF65-F5344CB8AC3E}">
        <p14:creationId xmlns:p14="http://schemas.microsoft.com/office/powerpoint/2010/main" val="4243898891"/>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F6E3783-B975-D8FA-95BE-B27D817D04B3}"/>
              </a:ext>
            </a:extLst>
          </p:cNvPr>
          <p:cNvSpPr txBox="1"/>
          <p:nvPr/>
        </p:nvSpPr>
        <p:spPr>
          <a:xfrm>
            <a:off x="868680" y="335846"/>
            <a:ext cx="10533888" cy="5324535"/>
          </a:xfrm>
          <a:prstGeom prst="rect">
            <a:avLst/>
          </a:prstGeom>
          <a:noFill/>
        </p:spPr>
        <p:txBody>
          <a:bodyPr wrap="square">
            <a:spAutoFit/>
          </a:bodyPr>
          <a:lstStyle/>
          <a:p>
            <a:pPr algn="just">
              <a:buNone/>
            </a:pPr>
            <a:r>
              <a:rPr lang="pl-PL" sz="2000" b="1" i="0" dirty="0">
                <a:solidFill>
                  <a:srgbClr val="212529"/>
                </a:solidFill>
                <a:effectLst/>
                <a:latin typeface="Roboto Condensed" panose="02000000000000000000" pitchFamily="2" charset="0"/>
              </a:rPr>
              <a:t>Obostrzenia</a:t>
            </a:r>
          </a:p>
          <a:p>
            <a:pPr algn="just">
              <a:buNone/>
            </a:pPr>
            <a:br>
              <a:rPr lang="pl-PL" sz="2000" b="0" i="0" dirty="0">
                <a:solidFill>
                  <a:srgbClr val="212529"/>
                </a:solidFill>
                <a:effectLst/>
                <a:latin typeface="Roboto Condensed" panose="02000000000000000000" pitchFamily="2" charset="0"/>
              </a:rPr>
            </a:br>
            <a:r>
              <a:rPr lang="pl-PL" sz="2000" b="0" i="0" dirty="0">
                <a:solidFill>
                  <a:srgbClr val="212529"/>
                </a:solidFill>
                <a:effectLst/>
                <a:latin typeface="Roboto Condensed" panose="02000000000000000000" pitchFamily="2" charset="0"/>
              </a:rPr>
              <a:t>W zależności od ważności obiektu lub miejsca prowadzenia, z którym linia elektroenergetyczna krzyżuje się lub do których się zbliża, w odcinkach linii na skrzyżowaniach i zbliżeniach stosuje się podwyższone wymagania dla elementów linii. Obostrzenia dotyczą przewodów, izolatorów, słupów, zawieszenia przewodów i ich mocowania, tam gdzie linia może zagrażać.</a:t>
            </a:r>
          </a:p>
          <a:p>
            <a:pPr algn="just">
              <a:buNone/>
            </a:pPr>
            <a:r>
              <a:rPr lang="pl-PL" sz="2000" b="0" i="0" dirty="0">
                <a:solidFill>
                  <a:srgbClr val="212529"/>
                </a:solidFill>
                <a:effectLst/>
                <a:latin typeface="Roboto Condensed" panose="02000000000000000000" pitchFamily="2" charset="0"/>
              </a:rPr>
              <a:t>Przyjmuje się trzy poziomy obostrzeń, których wykonanie polega na:</a:t>
            </a:r>
          </a:p>
          <a:p>
            <a:pPr marL="342900" indent="-342900" algn="just">
              <a:buFont typeface="Arial" panose="020B0604020202020204" pitchFamily="34" charset="0"/>
              <a:buChar char="•"/>
            </a:pPr>
            <a:r>
              <a:rPr lang="pl-PL" sz="2000" b="1" i="0" dirty="0">
                <a:solidFill>
                  <a:srgbClr val="212529"/>
                </a:solidFill>
                <a:effectLst/>
                <a:latin typeface="Roboto Condensed" panose="02000000000000000000" pitchFamily="2" charset="0"/>
              </a:rPr>
              <a:t>I poziom obostrzenia </a:t>
            </a:r>
            <a:r>
              <a:rPr lang="pl-PL" sz="2000" b="0" i="0" dirty="0">
                <a:solidFill>
                  <a:srgbClr val="212529"/>
                </a:solidFill>
                <a:effectLst/>
                <a:latin typeface="Roboto Condensed" panose="02000000000000000000" pitchFamily="2" charset="0"/>
              </a:rPr>
              <a:t>– zapewniający zwiększenie pewności mechanicznej łańcuchów izolatorów lub poprzeczników izolatorowych na słupach ograniczających skrzyżowanie (dla przęsła, w którym występuje skrzyżowanie);</a:t>
            </a:r>
          </a:p>
          <a:p>
            <a:pPr marL="342900" indent="-342900" algn="just">
              <a:buFont typeface="Arial" panose="020B0604020202020204" pitchFamily="34" charset="0"/>
              <a:buChar char="•"/>
            </a:pPr>
            <a:r>
              <a:rPr lang="pl-PL" sz="2000" b="1" i="0" dirty="0">
                <a:solidFill>
                  <a:srgbClr val="212529"/>
                </a:solidFill>
                <a:effectLst/>
                <a:latin typeface="Roboto Condensed" panose="02000000000000000000" pitchFamily="2" charset="0"/>
              </a:rPr>
              <a:t>II poziom obostrzenia </a:t>
            </a:r>
            <a:r>
              <a:rPr lang="pl-PL" sz="2000" b="0" i="0" dirty="0">
                <a:solidFill>
                  <a:srgbClr val="212529"/>
                </a:solidFill>
                <a:effectLst/>
                <a:latin typeface="Roboto Condensed" panose="02000000000000000000" pitchFamily="2" charset="0"/>
              </a:rPr>
              <a:t>– zapewniający zwiększenie pewności mechanicznej łańcuchów izolatorów lub poprzeczników izolatorowych na słupach w całej sekcji, w której zachodzi skrzyżowanie z obiektami. W przypadku linii z przewodami wiązkowymi wykonanie II poziomu obostrzenia jest takie samo jak dla poziomu I;</a:t>
            </a:r>
          </a:p>
          <a:p>
            <a:pPr marL="342900" indent="-342900" algn="just">
              <a:buFont typeface="Arial" panose="020B0604020202020204" pitchFamily="34" charset="0"/>
              <a:buChar char="•"/>
            </a:pPr>
            <a:r>
              <a:rPr lang="pl-PL" sz="2000" b="1" i="0" dirty="0">
                <a:solidFill>
                  <a:srgbClr val="212529"/>
                </a:solidFill>
                <a:effectLst/>
                <a:latin typeface="Roboto Condensed" panose="02000000000000000000" pitchFamily="2" charset="0"/>
              </a:rPr>
              <a:t>III poziom obostrzenia </a:t>
            </a:r>
            <a:r>
              <a:rPr lang="pl-PL" sz="2000" b="0" i="0" dirty="0">
                <a:solidFill>
                  <a:srgbClr val="212529"/>
                </a:solidFill>
                <a:effectLst/>
                <a:latin typeface="Roboto Condensed" panose="02000000000000000000" pitchFamily="2" charset="0"/>
              </a:rPr>
              <a:t>– zapewniający zwiększenie pewności mechanicznej łańcuchów izolatorów lub poprzeczników izolatorowych na słupach w całej sekcji, w której zachodzi skrzyżowanie z obiektami.</a:t>
            </a:r>
          </a:p>
        </p:txBody>
      </p:sp>
      <p:sp>
        <p:nvSpPr>
          <p:cNvPr id="2" name="Symbol zastępczy numeru slajdu 1">
            <a:extLst>
              <a:ext uri="{FF2B5EF4-FFF2-40B4-BE49-F238E27FC236}">
                <a16:creationId xmlns:a16="http://schemas.microsoft.com/office/drawing/2014/main" id="{5060CC53-530E-D11B-89D0-B88292C28ACF}"/>
              </a:ext>
            </a:extLst>
          </p:cNvPr>
          <p:cNvSpPr>
            <a:spLocks noGrp="1"/>
          </p:cNvSpPr>
          <p:nvPr>
            <p:ph type="sldNum" sz="quarter" idx="12"/>
          </p:nvPr>
        </p:nvSpPr>
        <p:spPr/>
        <p:txBody>
          <a:bodyPr/>
          <a:lstStyle/>
          <a:p>
            <a:fld id="{B13EF961-FCAC-4A9A-A9A0-C51400629BF4}" type="slidenum">
              <a:rPr lang="pl-PL" smtClean="0"/>
              <a:t>195</a:t>
            </a:fld>
            <a:endParaRPr lang="pl-PL"/>
          </a:p>
        </p:txBody>
      </p:sp>
    </p:spTree>
    <p:extLst>
      <p:ext uri="{BB962C8B-B14F-4D97-AF65-F5344CB8AC3E}">
        <p14:creationId xmlns:p14="http://schemas.microsoft.com/office/powerpoint/2010/main" val="2877613931"/>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7D57ADB-0C19-76DB-0323-E796B67B6533}"/>
              </a:ext>
            </a:extLst>
          </p:cNvPr>
          <p:cNvSpPr>
            <a:spLocks noGrp="1"/>
          </p:cNvSpPr>
          <p:nvPr>
            <p:ph type="sldNum" sz="quarter" idx="12"/>
          </p:nvPr>
        </p:nvSpPr>
        <p:spPr/>
        <p:txBody>
          <a:bodyPr/>
          <a:lstStyle/>
          <a:p>
            <a:fld id="{B13EF961-FCAC-4A9A-A9A0-C51400629BF4}" type="slidenum">
              <a:rPr lang="pl-PL" smtClean="0"/>
              <a:t>196</a:t>
            </a:fld>
            <a:endParaRPr lang="pl-PL"/>
          </a:p>
        </p:txBody>
      </p:sp>
      <p:pic>
        <p:nvPicPr>
          <p:cNvPr id="4" name="Obraz 3">
            <a:extLst>
              <a:ext uri="{FF2B5EF4-FFF2-40B4-BE49-F238E27FC236}">
                <a16:creationId xmlns:a16="http://schemas.microsoft.com/office/drawing/2014/main" id="{4553B999-0A26-92D9-DAFD-63971740ECDC}"/>
              </a:ext>
            </a:extLst>
          </p:cNvPr>
          <p:cNvPicPr>
            <a:picLocks noChangeAspect="1"/>
          </p:cNvPicPr>
          <p:nvPr/>
        </p:nvPicPr>
        <p:blipFill>
          <a:blip r:embed="rId2"/>
          <a:stretch>
            <a:fillRect/>
          </a:stretch>
        </p:blipFill>
        <p:spPr>
          <a:xfrm>
            <a:off x="4233862" y="1052512"/>
            <a:ext cx="3724275" cy="5164966"/>
          </a:xfrm>
          <a:prstGeom prst="rect">
            <a:avLst/>
          </a:prstGeom>
        </p:spPr>
      </p:pic>
      <p:pic>
        <p:nvPicPr>
          <p:cNvPr id="6" name="Obraz 5">
            <a:extLst>
              <a:ext uri="{FF2B5EF4-FFF2-40B4-BE49-F238E27FC236}">
                <a16:creationId xmlns:a16="http://schemas.microsoft.com/office/drawing/2014/main" id="{FC65FB61-6912-81FB-63E6-49C325BEA300}"/>
              </a:ext>
            </a:extLst>
          </p:cNvPr>
          <p:cNvPicPr>
            <a:picLocks noChangeAspect="1"/>
          </p:cNvPicPr>
          <p:nvPr/>
        </p:nvPicPr>
        <p:blipFill>
          <a:blip r:embed="rId3"/>
          <a:stretch>
            <a:fillRect/>
          </a:stretch>
        </p:blipFill>
        <p:spPr>
          <a:xfrm>
            <a:off x="79795" y="1078740"/>
            <a:ext cx="4010299" cy="5138738"/>
          </a:xfrm>
          <a:prstGeom prst="rect">
            <a:avLst/>
          </a:prstGeom>
        </p:spPr>
      </p:pic>
      <p:pic>
        <p:nvPicPr>
          <p:cNvPr id="8" name="Obraz 7">
            <a:extLst>
              <a:ext uri="{FF2B5EF4-FFF2-40B4-BE49-F238E27FC236}">
                <a16:creationId xmlns:a16="http://schemas.microsoft.com/office/drawing/2014/main" id="{80BC23C8-AB23-3AC4-53BB-B64AD3DD415A}"/>
              </a:ext>
            </a:extLst>
          </p:cNvPr>
          <p:cNvPicPr>
            <a:picLocks noChangeAspect="1"/>
          </p:cNvPicPr>
          <p:nvPr/>
        </p:nvPicPr>
        <p:blipFill>
          <a:blip r:embed="rId4"/>
          <a:stretch>
            <a:fillRect/>
          </a:stretch>
        </p:blipFill>
        <p:spPr>
          <a:xfrm>
            <a:off x="8101905" y="1052512"/>
            <a:ext cx="3917582" cy="5138738"/>
          </a:xfrm>
          <a:prstGeom prst="rect">
            <a:avLst/>
          </a:prstGeom>
        </p:spPr>
      </p:pic>
      <p:sp>
        <p:nvSpPr>
          <p:cNvPr id="11" name="pole tekstowe 10">
            <a:extLst>
              <a:ext uri="{FF2B5EF4-FFF2-40B4-BE49-F238E27FC236}">
                <a16:creationId xmlns:a16="http://schemas.microsoft.com/office/drawing/2014/main" id="{A7EA253F-A1F9-6965-BB80-A052F99CC246}"/>
              </a:ext>
            </a:extLst>
          </p:cNvPr>
          <p:cNvSpPr txBox="1"/>
          <p:nvPr/>
        </p:nvSpPr>
        <p:spPr>
          <a:xfrm>
            <a:off x="333375" y="495300"/>
            <a:ext cx="4445319" cy="369332"/>
          </a:xfrm>
          <a:prstGeom prst="rect">
            <a:avLst/>
          </a:prstGeom>
          <a:noFill/>
        </p:spPr>
        <p:txBody>
          <a:bodyPr wrap="none" rtlCol="0">
            <a:spAutoFit/>
          </a:bodyPr>
          <a:lstStyle/>
          <a:p>
            <a:r>
              <a:rPr lang="pl-PL" dirty="0"/>
              <a:t>PRZYKŁADY BUDOWY LINI NAPOWIETRZNYCH</a:t>
            </a:r>
          </a:p>
        </p:txBody>
      </p:sp>
      <p:pic>
        <p:nvPicPr>
          <p:cNvPr id="15" name="Obraz 14">
            <a:extLst>
              <a:ext uri="{FF2B5EF4-FFF2-40B4-BE49-F238E27FC236}">
                <a16:creationId xmlns:a16="http://schemas.microsoft.com/office/drawing/2014/main" id="{D4ACC517-7909-F8A2-238B-C1CFCD948A3E}"/>
              </a:ext>
            </a:extLst>
          </p:cNvPr>
          <p:cNvPicPr>
            <a:picLocks noChangeAspect="1"/>
          </p:cNvPicPr>
          <p:nvPr/>
        </p:nvPicPr>
        <p:blipFill>
          <a:blip r:embed="rId5"/>
          <a:stretch>
            <a:fillRect/>
          </a:stretch>
        </p:blipFill>
        <p:spPr>
          <a:xfrm>
            <a:off x="9700169" y="3920100"/>
            <a:ext cx="2319318" cy="2161422"/>
          </a:xfrm>
          <a:prstGeom prst="rect">
            <a:avLst/>
          </a:prstGeom>
          <a:effectLst>
            <a:glow rad="444500">
              <a:schemeClr val="bg2">
                <a:alpha val="40000"/>
              </a:schemeClr>
            </a:glow>
            <a:outerShdw blurRad="50800" dist="50800" dir="5400000" sx="65000" sy="65000" algn="ctr" rotWithShape="0">
              <a:srgbClr val="000000">
                <a:alpha val="43137"/>
              </a:srgbClr>
            </a:outerShdw>
            <a:softEdge rad="25400"/>
          </a:effectLst>
        </p:spPr>
      </p:pic>
      <p:sp>
        <p:nvSpPr>
          <p:cNvPr id="3" name="pole tekstowe 2">
            <a:extLst>
              <a:ext uri="{FF2B5EF4-FFF2-40B4-BE49-F238E27FC236}">
                <a16:creationId xmlns:a16="http://schemas.microsoft.com/office/drawing/2014/main" id="{841F48C0-A96B-8B1F-E963-7E73E53A2E25}"/>
              </a:ext>
            </a:extLst>
          </p:cNvPr>
          <p:cNvSpPr txBox="1"/>
          <p:nvPr/>
        </p:nvSpPr>
        <p:spPr>
          <a:xfrm>
            <a:off x="8746045" y="6406183"/>
            <a:ext cx="2472309" cy="249684"/>
          </a:xfrm>
          <a:prstGeom prst="rect">
            <a:avLst/>
          </a:prstGeom>
          <a:noFill/>
        </p:spPr>
        <p:txBody>
          <a:bodyPr wrap="square">
            <a:spAutoFit/>
          </a:bodyPr>
          <a:lstStyle/>
          <a:p>
            <a:pPr algn="just">
              <a:lnSpc>
                <a:spcPct val="107000"/>
              </a:lnSpc>
              <a:spcAft>
                <a:spcPts val="800"/>
              </a:spcAft>
            </a:pPr>
            <a:r>
              <a:rPr lang="pl-PL" sz="100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0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5509370"/>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0E0F2CC-EACB-BAC6-4AC4-3170764099E3}"/>
              </a:ext>
            </a:extLst>
          </p:cNvPr>
          <p:cNvSpPr>
            <a:spLocks noGrp="1"/>
          </p:cNvSpPr>
          <p:nvPr>
            <p:ph type="sldNum" sz="quarter" idx="12"/>
          </p:nvPr>
        </p:nvSpPr>
        <p:spPr/>
        <p:txBody>
          <a:bodyPr/>
          <a:lstStyle/>
          <a:p>
            <a:fld id="{B13EF961-FCAC-4A9A-A9A0-C51400629BF4}" type="slidenum">
              <a:rPr lang="pl-PL" smtClean="0"/>
              <a:t>197</a:t>
            </a:fld>
            <a:endParaRPr lang="pl-PL"/>
          </a:p>
        </p:txBody>
      </p:sp>
      <p:pic>
        <p:nvPicPr>
          <p:cNvPr id="4" name="Obraz 3">
            <a:extLst>
              <a:ext uri="{FF2B5EF4-FFF2-40B4-BE49-F238E27FC236}">
                <a16:creationId xmlns:a16="http://schemas.microsoft.com/office/drawing/2014/main" id="{4B60F2AA-7B15-1609-4F82-306A92BE625B}"/>
              </a:ext>
            </a:extLst>
          </p:cNvPr>
          <p:cNvPicPr>
            <a:picLocks noChangeAspect="1"/>
          </p:cNvPicPr>
          <p:nvPr/>
        </p:nvPicPr>
        <p:blipFill>
          <a:blip r:embed="rId2"/>
          <a:stretch>
            <a:fillRect/>
          </a:stretch>
        </p:blipFill>
        <p:spPr>
          <a:xfrm>
            <a:off x="239049" y="690561"/>
            <a:ext cx="4106180" cy="5476875"/>
          </a:xfrm>
          <a:prstGeom prst="rect">
            <a:avLst/>
          </a:prstGeom>
          <a:effectLst>
            <a:glow rad="152400">
              <a:schemeClr val="bg2">
                <a:alpha val="90000"/>
              </a:schemeClr>
            </a:glow>
          </a:effectLst>
        </p:spPr>
      </p:pic>
      <p:pic>
        <p:nvPicPr>
          <p:cNvPr id="6" name="Obraz 5">
            <a:extLst>
              <a:ext uri="{FF2B5EF4-FFF2-40B4-BE49-F238E27FC236}">
                <a16:creationId xmlns:a16="http://schemas.microsoft.com/office/drawing/2014/main" id="{BB41FC2E-AF35-70AE-D95A-7FC3430C831F}"/>
              </a:ext>
            </a:extLst>
          </p:cNvPr>
          <p:cNvPicPr>
            <a:picLocks noChangeAspect="1"/>
          </p:cNvPicPr>
          <p:nvPr/>
        </p:nvPicPr>
        <p:blipFill>
          <a:blip r:embed="rId3"/>
          <a:stretch>
            <a:fillRect/>
          </a:stretch>
        </p:blipFill>
        <p:spPr>
          <a:xfrm>
            <a:off x="7513764" y="690561"/>
            <a:ext cx="4524912" cy="5476875"/>
          </a:xfrm>
          <a:prstGeom prst="rect">
            <a:avLst/>
          </a:prstGeom>
          <a:effectLst>
            <a:glow rad="127000">
              <a:schemeClr val="accent1">
                <a:alpha val="88000"/>
              </a:schemeClr>
            </a:glow>
          </a:effectLst>
        </p:spPr>
      </p:pic>
      <p:pic>
        <p:nvPicPr>
          <p:cNvPr id="9" name="Obraz 8">
            <a:extLst>
              <a:ext uri="{FF2B5EF4-FFF2-40B4-BE49-F238E27FC236}">
                <a16:creationId xmlns:a16="http://schemas.microsoft.com/office/drawing/2014/main" id="{E7624C44-D27A-E201-3112-B71BD8DCA630}"/>
              </a:ext>
            </a:extLst>
          </p:cNvPr>
          <p:cNvPicPr>
            <a:picLocks noChangeAspect="1"/>
          </p:cNvPicPr>
          <p:nvPr/>
        </p:nvPicPr>
        <p:blipFill>
          <a:blip r:embed="rId4"/>
          <a:stretch>
            <a:fillRect/>
          </a:stretch>
        </p:blipFill>
        <p:spPr>
          <a:xfrm>
            <a:off x="4524375" y="106508"/>
            <a:ext cx="2405799" cy="3532280"/>
          </a:xfrm>
          <a:prstGeom prst="rect">
            <a:avLst/>
          </a:prstGeom>
          <a:effectLst>
            <a:glow rad="406400">
              <a:schemeClr val="accent1">
                <a:alpha val="40000"/>
              </a:schemeClr>
            </a:glow>
            <a:reflection stA="35000" endPos="65000" dist="50800" dir="5400000" sy="-100000" algn="bl" rotWithShape="0"/>
            <a:softEdge rad="165100"/>
          </a:effectLst>
        </p:spPr>
      </p:pic>
      <p:pic>
        <p:nvPicPr>
          <p:cNvPr id="12" name="Obraz 11">
            <a:extLst>
              <a:ext uri="{FF2B5EF4-FFF2-40B4-BE49-F238E27FC236}">
                <a16:creationId xmlns:a16="http://schemas.microsoft.com/office/drawing/2014/main" id="{53A9BCDC-A340-6D82-901A-10C38D92EB41}"/>
              </a:ext>
            </a:extLst>
          </p:cNvPr>
          <p:cNvPicPr>
            <a:picLocks noChangeAspect="1"/>
          </p:cNvPicPr>
          <p:nvPr/>
        </p:nvPicPr>
        <p:blipFill>
          <a:blip r:embed="rId5"/>
          <a:stretch>
            <a:fillRect/>
          </a:stretch>
        </p:blipFill>
        <p:spPr>
          <a:xfrm>
            <a:off x="4345229" y="3624757"/>
            <a:ext cx="4265371" cy="3233243"/>
          </a:xfrm>
          <a:prstGeom prst="rect">
            <a:avLst/>
          </a:prstGeom>
          <a:ln>
            <a:noFill/>
          </a:ln>
          <a:effectLst>
            <a:softEdge rad="112500"/>
          </a:effectLst>
        </p:spPr>
      </p:pic>
      <p:sp>
        <p:nvSpPr>
          <p:cNvPr id="7" name="pole tekstowe 6">
            <a:extLst>
              <a:ext uri="{FF2B5EF4-FFF2-40B4-BE49-F238E27FC236}">
                <a16:creationId xmlns:a16="http://schemas.microsoft.com/office/drawing/2014/main" id="{FF509510-2FBC-47CD-0549-961992C2EA69}"/>
              </a:ext>
            </a:extLst>
          </p:cNvPr>
          <p:cNvSpPr txBox="1"/>
          <p:nvPr/>
        </p:nvSpPr>
        <p:spPr>
          <a:xfrm>
            <a:off x="239049" y="152400"/>
            <a:ext cx="11538415" cy="338554"/>
          </a:xfrm>
          <a:prstGeom prst="rect">
            <a:avLst/>
          </a:prstGeom>
          <a:noFill/>
        </p:spPr>
        <p:txBody>
          <a:bodyPr wrap="none" rtlCol="0">
            <a:spAutoFit/>
          </a:bodyPr>
          <a:lstStyle/>
          <a:p>
            <a:r>
              <a:rPr lang="pl-PL" sz="1600" dirty="0"/>
              <a:t>PRZYKŁADY BUDOWY LINI NAPOWIETRZNYCH, PRZYŁĄCZY DO DOMÓW, TABLICY LICZNIKOWEJ Z ZABEZPIECZENIEM PRZEDLICZNIKOWYM</a:t>
            </a:r>
          </a:p>
        </p:txBody>
      </p:sp>
      <p:sp>
        <p:nvSpPr>
          <p:cNvPr id="3" name="pole tekstowe 2">
            <a:extLst>
              <a:ext uri="{FF2B5EF4-FFF2-40B4-BE49-F238E27FC236}">
                <a16:creationId xmlns:a16="http://schemas.microsoft.com/office/drawing/2014/main" id="{2350B639-5516-1D86-5CE5-CDDC02036B1F}"/>
              </a:ext>
            </a:extLst>
          </p:cNvPr>
          <p:cNvSpPr txBox="1"/>
          <p:nvPr/>
        </p:nvSpPr>
        <p:spPr>
          <a:xfrm>
            <a:off x="8746045" y="6532232"/>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67440834"/>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E0F58A0-10FA-11CB-8133-02E5357A92CA}"/>
              </a:ext>
            </a:extLst>
          </p:cNvPr>
          <p:cNvSpPr>
            <a:spLocks noGrp="1"/>
          </p:cNvSpPr>
          <p:nvPr>
            <p:ph type="sldNum" sz="quarter" idx="12"/>
          </p:nvPr>
        </p:nvSpPr>
        <p:spPr/>
        <p:txBody>
          <a:bodyPr/>
          <a:lstStyle/>
          <a:p>
            <a:fld id="{B13EF961-FCAC-4A9A-A9A0-C51400629BF4}" type="slidenum">
              <a:rPr lang="pl-PL" smtClean="0"/>
              <a:t>198</a:t>
            </a:fld>
            <a:endParaRPr lang="pl-PL"/>
          </a:p>
        </p:txBody>
      </p:sp>
      <p:sp>
        <p:nvSpPr>
          <p:cNvPr id="4" name="pole tekstowe 3">
            <a:extLst>
              <a:ext uri="{FF2B5EF4-FFF2-40B4-BE49-F238E27FC236}">
                <a16:creationId xmlns:a16="http://schemas.microsoft.com/office/drawing/2014/main" id="{6D237857-5F32-E9E4-E337-61949B5E69D5}"/>
              </a:ext>
            </a:extLst>
          </p:cNvPr>
          <p:cNvSpPr txBox="1"/>
          <p:nvPr/>
        </p:nvSpPr>
        <p:spPr>
          <a:xfrm>
            <a:off x="370784" y="170562"/>
            <a:ext cx="7200447" cy="5593454"/>
          </a:xfrm>
          <a:prstGeom prst="rect">
            <a:avLst/>
          </a:prstGeom>
          <a:noFill/>
        </p:spPr>
        <p:txBody>
          <a:bodyPr wrap="square">
            <a:spAutoFit/>
          </a:bodyPr>
          <a:lstStyle/>
          <a:p>
            <a:pPr algn="l">
              <a:lnSpc>
                <a:spcPct val="150000"/>
              </a:lnSpc>
              <a:buNone/>
            </a:pPr>
            <a:r>
              <a:rPr lang="pl-PL" sz="1600" b="1" i="0" dirty="0">
                <a:solidFill>
                  <a:srgbClr val="000000"/>
                </a:solidFill>
                <a:effectLst/>
                <a:latin typeface="Source Sans Pro" panose="020B0503030403020204" pitchFamily="34" charset="0"/>
              </a:rPr>
              <a:t>Strefy obciążenia wiatrem </a:t>
            </a:r>
            <a:r>
              <a:rPr lang="pl-PL" sz="1600" b="0" i="0" dirty="0">
                <a:solidFill>
                  <a:srgbClr val="000000"/>
                </a:solidFill>
                <a:effectLst/>
                <a:latin typeface="Source Sans Pro" panose="020B0503030403020204" pitchFamily="34" charset="0"/>
              </a:rPr>
              <a:t>w Polsce są następujące:</a:t>
            </a:r>
          </a:p>
          <a:p>
            <a:pPr marL="285750" indent="-285750" algn="l">
              <a:lnSpc>
                <a:spcPct val="150000"/>
              </a:lnSpc>
              <a:buFont typeface="Arial" panose="020B0604020202020204" pitchFamily="34" charset="0"/>
              <a:buChar char="•"/>
            </a:pPr>
            <a:r>
              <a:rPr lang="pl-PL" sz="1600" b="1" i="0" dirty="0">
                <a:solidFill>
                  <a:srgbClr val="000000"/>
                </a:solidFill>
                <a:effectLst/>
                <a:latin typeface="Source Sans Pro" panose="020B0503030403020204" pitchFamily="34" charset="0"/>
              </a:rPr>
              <a:t>Strefa I</a:t>
            </a:r>
            <a:r>
              <a:rPr lang="pl-PL" sz="1600" b="0" i="0" dirty="0">
                <a:solidFill>
                  <a:srgbClr val="000000"/>
                </a:solidFill>
                <a:effectLst/>
                <a:latin typeface="Source Sans Pro" panose="020B0503030403020204" pitchFamily="34" charset="0"/>
              </a:rPr>
              <a:t> – obejmuje większość kraju, gdzie występuje umiarkowane obciążenie wiatrem.</a:t>
            </a:r>
          </a:p>
          <a:p>
            <a:pPr marL="285750" indent="-285750" algn="l">
              <a:lnSpc>
                <a:spcPct val="150000"/>
              </a:lnSpc>
              <a:buFont typeface="Arial" panose="020B0604020202020204" pitchFamily="34" charset="0"/>
              <a:buChar char="•"/>
            </a:pPr>
            <a:r>
              <a:rPr lang="pl-PL" sz="1600" b="1" i="0" dirty="0">
                <a:solidFill>
                  <a:srgbClr val="000000"/>
                </a:solidFill>
                <a:effectLst/>
                <a:latin typeface="Source Sans Pro" panose="020B0503030403020204" pitchFamily="34" charset="0"/>
              </a:rPr>
              <a:t>Strefa II</a:t>
            </a:r>
            <a:r>
              <a:rPr lang="pl-PL" sz="1600" b="0" i="0" dirty="0">
                <a:solidFill>
                  <a:srgbClr val="000000"/>
                </a:solidFill>
                <a:effectLst/>
                <a:latin typeface="Source Sans Pro" panose="020B0503030403020204" pitchFamily="34" charset="0"/>
              </a:rPr>
              <a:t> – obejmuje obszary bardziej narażone na silniejsze wiatry, np. w okolicach górskich.</a:t>
            </a:r>
          </a:p>
          <a:p>
            <a:pPr marL="285750" indent="-285750" algn="l">
              <a:lnSpc>
                <a:spcPct val="150000"/>
              </a:lnSpc>
              <a:buFont typeface="Arial" panose="020B0604020202020204" pitchFamily="34" charset="0"/>
              <a:buChar char="•"/>
            </a:pPr>
            <a:r>
              <a:rPr lang="pl-PL" sz="1600" b="1" i="0" dirty="0">
                <a:solidFill>
                  <a:srgbClr val="000000"/>
                </a:solidFill>
                <a:effectLst/>
                <a:latin typeface="Source Sans Pro" panose="020B0503030403020204" pitchFamily="34" charset="0"/>
              </a:rPr>
              <a:t>Strefa III</a:t>
            </a:r>
            <a:r>
              <a:rPr lang="pl-PL" sz="1600" b="0" i="0" dirty="0">
                <a:solidFill>
                  <a:srgbClr val="000000"/>
                </a:solidFill>
                <a:effectLst/>
                <a:latin typeface="Source Sans Pro" panose="020B0503030403020204" pitchFamily="34" charset="0"/>
              </a:rPr>
              <a:t> – obejmuje najbardziej wietrzne regiony, takie jak wybrzeże Bałtyku i tereny górskie, gdzie obciążenia są największe.</a:t>
            </a:r>
          </a:p>
          <a:p>
            <a:pPr algn="l">
              <a:lnSpc>
                <a:spcPct val="150000"/>
              </a:lnSpc>
              <a:buFont typeface="+mj-lt"/>
              <a:buAutoNum type="arabicPeriod"/>
            </a:pPr>
            <a:endParaRPr lang="pl-PL" sz="1600" dirty="0">
              <a:solidFill>
                <a:srgbClr val="000000"/>
              </a:solidFill>
              <a:latin typeface="Source Sans Pro" panose="020B0503030403020204" pitchFamily="34" charset="0"/>
            </a:endParaRPr>
          </a:p>
          <a:p>
            <a:pPr algn="l">
              <a:lnSpc>
                <a:spcPct val="150000"/>
              </a:lnSpc>
            </a:pPr>
            <a:r>
              <a:rPr lang="pl-PL" sz="1600" b="0" i="0" dirty="0">
                <a:solidFill>
                  <a:srgbClr val="000000"/>
                </a:solidFill>
                <a:effectLst/>
                <a:latin typeface="Source Sans Pro" panose="020B0503030403020204" pitchFamily="34" charset="0"/>
              </a:rPr>
              <a:t>W Polsce wyróżnia się cztery </a:t>
            </a:r>
            <a:r>
              <a:rPr lang="pl-PL" sz="1600" b="1" i="0" dirty="0">
                <a:solidFill>
                  <a:srgbClr val="000000"/>
                </a:solidFill>
                <a:effectLst/>
                <a:latin typeface="Source Sans Pro" panose="020B0503030403020204" pitchFamily="34" charset="0"/>
              </a:rPr>
              <a:t>strefy obciążenia sadzią</a:t>
            </a:r>
            <a:r>
              <a:rPr lang="pl-PL" sz="1600" b="0" i="0" dirty="0">
                <a:solidFill>
                  <a:srgbClr val="000000"/>
                </a:solidFill>
                <a:effectLst/>
                <a:latin typeface="Source Sans Pro" panose="020B0503030403020204" pitchFamily="34" charset="0"/>
              </a:rPr>
              <a:t>:</a:t>
            </a:r>
          </a:p>
          <a:p>
            <a:pPr marL="285750" indent="-285750" algn="l">
              <a:lnSpc>
                <a:spcPct val="150000"/>
              </a:lnSpc>
              <a:buFont typeface="Arial" panose="020B0604020202020204" pitchFamily="34" charset="0"/>
              <a:buChar char="•"/>
            </a:pPr>
            <a:r>
              <a:rPr lang="pl-PL" sz="1600" b="0" i="0" dirty="0">
                <a:solidFill>
                  <a:srgbClr val="000000"/>
                </a:solidFill>
                <a:effectLst/>
                <a:latin typeface="Source Sans Pro" panose="020B0503030403020204" pitchFamily="34" charset="0"/>
              </a:rPr>
              <a:t>S1 – powierzchnie niezaznaczone na mapie (największa część kraju),</a:t>
            </a:r>
          </a:p>
          <a:p>
            <a:pPr marL="285750" indent="-285750" algn="l">
              <a:lnSpc>
                <a:spcPct val="150000"/>
              </a:lnSpc>
              <a:buFont typeface="Arial" panose="020B0604020202020204" pitchFamily="34" charset="0"/>
              <a:buChar char="•"/>
            </a:pPr>
            <a:r>
              <a:rPr lang="pl-PL" sz="1600" b="0" i="0" dirty="0">
                <a:solidFill>
                  <a:srgbClr val="000000"/>
                </a:solidFill>
                <a:effectLst/>
                <a:latin typeface="Source Sans Pro" panose="020B0503030403020204" pitchFamily="34" charset="0"/>
              </a:rPr>
              <a:t>S2 – znaczna część południowej Polski,</a:t>
            </a:r>
          </a:p>
          <a:p>
            <a:pPr marL="285750" indent="-285750" algn="l">
              <a:lnSpc>
                <a:spcPct val="150000"/>
              </a:lnSpc>
              <a:buFont typeface="Arial" panose="020B0604020202020204" pitchFamily="34" charset="0"/>
              <a:buChar char="•"/>
            </a:pPr>
            <a:r>
              <a:rPr lang="pl-PL" sz="1600" b="0" i="0" dirty="0">
                <a:solidFill>
                  <a:srgbClr val="000000"/>
                </a:solidFill>
                <a:effectLst/>
                <a:latin typeface="Source Sans Pro" panose="020B0503030403020204" pitchFamily="34" charset="0"/>
              </a:rPr>
              <a:t>S3 – rejony przygraniczne z Czechami i Słowacją (górskie tereny),</a:t>
            </a:r>
          </a:p>
          <a:p>
            <a:pPr marL="285750" indent="-285750" algn="l">
              <a:lnSpc>
                <a:spcPct val="150000"/>
              </a:lnSpc>
              <a:buFont typeface="Arial" panose="020B0604020202020204" pitchFamily="34" charset="0"/>
              <a:buChar char="•"/>
            </a:pPr>
            <a:r>
              <a:rPr lang="pl-PL" sz="1600" b="0" i="0" dirty="0" err="1">
                <a:solidFill>
                  <a:srgbClr val="000000"/>
                </a:solidFill>
                <a:effectLst/>
                <a:latin typeface="Source Sans Pro" panose="020B0503030403020204" pitchFamily="34" charset="0"/>
              </a:rPr>
              <a:t>Sspec</a:t>
            </a:r>
            <a:r>
              <a:rPr lang="pl-PL" sz="1600" b="0" i="0" dirty="0">
                <a:solidFill>
                  <a:srgbClr val="000000"/>
                </a:solidFill>
                <a:effectLst/>
                <a:latin typeface="Source Sans Pro" panose="020B0503030403020204" pitchFamily="34" charset="0"/>
              </a:rPr>
              <a:t> – strefa specjalna ustalana indywidualnie przez projektanta.</a:t>
            </a:r>
          </a:p>
          <a:p>
            <a:pPr algn="l">
              <a:lnSpc>
                <a:spcPct val="150000"/>
              </a:lnSpc>
              <a:buFont typeface="+mj-lt"/>
              <a:buAutoNum type="arabicPeriod"/>
            </a:pPr>
            <a:endParaRPr lang="pl-PL" sz="1600" dirty="0">
              <a:solidFill>
                <a:srgbClr val="000000"/>
              </a:solidFill>
              <a:latin typeface="Source Sans Pro" panose="020B0503030403020204" pitchFamily="34" charset="0"/>
            </a:endParaRPr>
          </a:p>
          <a:p>
            <a:pPr algn="l">
              <a:lnSpc>
                <a:spcPct val="150000"/>
              </a:lnSpc>
              <a:buFont typeface="+mj-lt"/>
              <a:buAutoNum type="arabicPeriod"/>
            </a:pPr>
            <a:endParaRPr lang="pl-PL" sz="1600" b="0" i="0" dirty="0">
              <a:solidFill>
                <a:srgbClr val="000000"/>
              </a:solidFill>
              <a:effectLst/>
              <a:latin typeface="Source Sans Pro" panose="020B0503030403020204" pitchFamily="34" charset="0"/>
            </a:endParaRPr>
          </a:p>
        </p:txBody>
      </p:sp>
      <p:pic>
        <p:nvPicPr>
          <p:cNvPr id="6" name="Obraz 5">
            <a:extLst>
              <a:ext uri="{FF2B5EF4-FFF2-40B4-BE49-F238E27FC236}">
                <a16:creationId xmlns:a16="http://schemas.microsoft.com/office/drawing/2014/main" id="{9646B910-4672-AF2A-1E3A-2977D573F888}"/>
              </a:ext>
            </a:extLst>
          </p:cNvPr>
          <p:cNvPicPr>
            <a:picLocks noChangeAspect="1"/>
          </p:cNvPicPr>
          <p:nvPr/>
        </p:nvPicPr>
        <p:blipFill>
          <a:blip r:embed="rId2"/>
          <a:stretch>
            <a:fillRect/>
          </a:stretch>
        </p:blipFill>
        <p:spPr>
          <a:xfrm>
            <a:off x="8610598" y="539894"/>
            <a:ext cx="2743201" cy="2536373"/>
          </a:xfrm>
          <a:prstGeom prst="rect">
            <a:avLst/>
          </a:prstGeom>
        </p:spPr>
      </p:pic>
      <p:sp>
        <p:nvSpPr>
          <p:cNvPr id="10" name="pole tekstowe 9">
            <a:extLst>
              <a:ext uri="{FF2B5EF4-FFF2-40B4-BE49-F238E27FC236}">
                <a16:creationId xmlns:a16="http://schemas.microsoft.com/office/drawing/2014/main" id="{23D627DE-7B34-525D-AE81-47DB580641F4}"/>
              </a:ext>
            </a:extLst>
          </p:cNvPr>
          <p:cNvSpPr txBox="1"/>
          <p:nvPr/>
        </p:nvSpPr>
        <p:spPr>
          <a:xfrm>
            <a:off x="539497" y="6538912"/>
            <a:ext cx="10971002" cy="246221"/>
          </a:xfrm>
          <a:prstGeom prst="rect">
            <a:avLst/>
          </a:prstGeom>
          <a:noFill/>
        </p:spPr>
        <p:txBody>
          <a:bodyPr wrap="square">
            <a:spAutoFit/>
          </a:bodyPr>
          <a:lstStyle/>
          <a:p>
            <a:r>
              <a:rPr lang="pl-PL" sz="1000" dirty="0"/>
              <a:t>https://poradnikinzyniera.pl/interaktywna-mapa-oddzialywania-wiatrem-wg-pn-en-1991-1-4/ _,_https://repozytorium.biblos.pk.edu.pl/redo/resources/25563/file/suwFiles/HudymV_BudowaLinii.pdf</a:t>
            </a:r>
          </a:p>
        </p:txBody>
      </p:sp>
      <p:pic>
        <p:nvPicPr>
          <p:cNvPr id="14" name="Obraz 13">
            <a:extLst>
              <a:ext uri="{FF2B5EF4-FFF2-40B4-BE49-F238E27FC236}">
                <a16:creationId xmlns:a16="http://schemas.microsoft.com/office/drawing/2014/main" id="{1DC7A435-DDD6-5C0D-256A-AFA839A55DA6}"/>
              </a:ext>
            </a:extLst>
          </p:cNvPr>
          <p:cNvPicPr>
            <a:picLocks noChangeAspect="1"/>
          </p:cNvPicPr>
          <p:nvPr/>
        </p:nvPicPr>
        <p:blipFill>
          <a:blip r:embed="rId3"/>
          <a:stretch>
            <a:fillRect/>
          </a:stretch>
        </p:blipFill>
        <p:spPr>
          <a:xfrm>
            <a:off x="8384504" y="3290107"/>
            <a:ext cx="3649980" cy="2847867"/>
          </a:xfrm>
          <a:prstGeom prst="rect">
            <a:avLst/>
          </a:prstGeom>
        </p:spPr>
      </p:pic>
    </p:spTree>
    <p:extLst>
      <p:ext uri="{BB962C8B-B14F-4D97-AF65-F5344CB8AC3E}">
        <p14:creationId xmlns:p14="http://schemas.microsoft.com/office/powerpoint/2010/main" val="3668575452"/>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4B1C060-80C2-4D81-B053-BA130FFDC08A}"/>
              </a:ext>
            </a:extLst>
          </p:cNvPr>
          <p:cNvSpPr>
            <a:spLocks noGrp="1"/>
          </p:cNvSpPr>
          <p:nvPr>
            <p:ph type="sldNum" sz="quarter" idx="12"/>
          </p:nvPr>
        </p:nvSpPr>
        <p:spPr/>
        <p:txBody>
          <a:bodyPr/>
          <a:lstStyle/>
          <a:p>
            <a:fld id="{B13EF961-FCAC-4A9A-A9A0-C51400629BF4}" type="slidenum">
              <a:rPr lang="pl-PL" smtClean="0"/>
              <a:t>199</a:t>
            </a:fld>
            <a:endParaRPr lang="pl-PL"/>
          </a:p>
        </p:txBody>
      </p:sp>
      <p:pic>
        <p:nvPicPr>
          <p:cNvPr id="4" name="Obraz 3">
            <a:extLst>
              <a:ext uri="{FF2B5EF4-FFF2-40B4-BE49-F238E27FC236}">
                <a16:creationId xmlns:a16="http://schemas.microsoft.com/office/drawing/2014/main" id="{1C21B6EF-F916-E781-F081-C68D06CF66DF}"/>
              </a:ext>
            </a:extLst>
          </p:cNvPr>
          <p:cNvPicPr>
            <a:picLocks noChangeAspect="1"/>
          </p:cNvPicPr>
          <p:nvPr/>
        </p:nvPicPr>
        <p:blipFill>
          <a:blip r:embed="rId2"/>
          <a:stretch>
            <a:fillRect/>
          </a:stretch>
        </p:blipFill>
        <p:spPr>
          <a:xfrm>
            <a:off x="404529" y="222937"/>
            <a:ext cx="4989381" cy="2824838"/>
          </a:xfrm>
          <a:prstGeom prst="rect">
            <a:avLst/>
          </a:prstGeom>
        </p:spPr>
      </p:pic>
      <p:pic>
        <p:nvPicPr>
          <p:cNvPr id="6" name="Obraz 5">
            <a:extLst>
              <a:ext uri="{FF2B5EF4-FFF2-40B4-BE49-F238E27FC236}">
                <a16:creationId xmlns:a16="http://schemas.microsoft.com/office/drawing/2014/main" id="{D8900C75-4B10-E9C8-8399-FCAF65999937}"/>
              </a:ext>
            </a:extLst>
          </p:cNvPr>
          <p:cNvPicPr>
            <a:picLocks noChangeAspect="1"/>
          </p:cNvPicPr>
          <p:nvPr/>
        </p:nvPicPr>
        <p:blipFill>
          <a:blip r:embed="rId3"/>
          <a:stretch>
            <a:fillRect/>
          </a:stretch>
        </p:blipFill>
        <p:spPr>
          <a:xfrm>
            <a:off x="8083995" y="222937"/>
            <a:ext cx="3894862" cy="5710030"/>
          </a:xfrm>
          <a:prstGeom prst="rect">
            <a:avLst/>
          </a:prstGeom>
        </p:spPr>
      </p:pic>
      <p:pic>
        <p:nvPicPr>
          <p:cNvPr id="8" name="Obraz 7">
            <a:extLst>
              <a:ext uri="{FF2B5EF4-FFF2-40B4-BE49-F238E27FC236}">
                <a16:creationId xmlns:a16="http://schemas.microsoft.com/office/drawing/2014/main" id="{2DB33203-5339-561D-3FEA-55248CD09553}"/>
              </a:ext>
            </a:extLst>
          </p:cNvPr>
          <p:cNvPicPr>
            <a:picLocks noChangeAspect="1"/>
          </p:cNvPicPr>
          <p:nvPr/>
        </p:nvPicPr>
        <p:blipFill>
          <a:blip r:embed="rId4"/>
          <a:stretch>
            <a:fillRect/>
          </a:stretch>
        </p:blipFill>
        <p:spPr>
          <a:xfrm>
            <a:off x="439361" y="3201208"/>
            <a:ext cx="4954549" cy="3656792"/>
          </a:xfrm>
          <a:prstGeom prst="rect">
            <a:avLst/>
          </a:prstGeom>
        </p:spPr>
      </p:pic>
      <p:sp>
        <p:nvSpPr>
          <p:cNvPr id="10" name="pole tekstowe 9">
            <a:extLst>
              <a:ext uri="{FF2B5EF4-FFF2-40B4-BE49-F238E27FC236}">
                <a16:creationId xmlns:a16="http://schemas.microsoft.com/office/drawing/2014/main" id="{938B12A9-82F8-6443-0D22-690E2D96547B}"/>
              </a:ext>
            </a:extLst>
          </p:cNvPr>
          <p:cNvSpPr txBox="1"/>
          <p:nvPr/>
        </p:nvSpPr>
        <p:spPr>
          <a:xfrm>
            <a:off x="4941272" y="6538912"/>
            <a:ext cx="6092456" cy="261610"/>
          </a:xfrm>
          <a:prstGeom prst="rect">
            <a:avLst/>
          </a:prstGeom>
          <a:noFill/>
        </p:spPr>
        <p:txBody>
          <a:bodyPr wrap="square">
            <a:spAutoFit/>
          </a:bodyPr>
          <a:lstStyle/>
          <a:p>
            <a:pPr algn="r"/>
            <a:r>
              <a:rPr lang="pl-PL" sz="1100"/>
              <a:t>https://www.linkedin.com/in/jacekglensk/recent-activity/all/</a:t>
            </a:r>
            <a:endParaRPr lang="pl-PL" sz="1100" dirty="0"/>
          </a:p>
        </p:txBody>
      </p:sp>
      <p:sp>
        <p:nvSpPr>
          <p:cNvPr id="14" name="pole tekstowe 13">
            <a:extLst>
              <a:ext uri="{FF2B5EF4-FFF2-40B4-BE49-F238E27FC236}">
                <a16:creationId xmlns:a16="http://schemas.microsoft.com/office/drawing/2014/main" id="{9F240F12-20C8-ACA2-8A22-EDB0CFECCBBB}"/>
              </a:ext>
            </a:extLst>
          </p:cNvPr>
          <p:cNvSpPr txBox="1"/>
          <p:nvPr/>
        </p:nvSpPr>
        <p:spPr>
          <a:xfrm>
            <a:off x="5660183" y="410481"/>
            <a:ext cx="2133941" cy="1569660"/>
          </a:xfrm>
          <a:prstGeom prst="rect">
            <a:avLst/>
          </a:prstGeom>
          <a:noFill/>
        </p:spPr>
        <p:txBody>
          <a:bodyPr wrap="square">
            <a:spAutoFit/>
          </a:bodyPr>
          <a:lstStyle/>
          <a:p>
            <a:r>
              <a:rPr lang="pl-PL" sz="2400" dirty="0"/>
              <a:t>R</a:t>
            </a:r>
            <a:r>
              <a:rPr lang="pl-PL" sz="2400" b="0" i="0" dirty="0">
                <a:effectLst/>
              </a:rPr>
              <a:t>óżnice między liniami niskiego i średniego napięcia</a:t>
            </a:r>
            <a:endParaRPr lang="pl-PL" sz="2400" dirty="0"/>
          </a:p>
        </p:txBody>
      </p:sp>
      <p:pic>
        <p:nvPicPr>
          <p:cNvPr id="16" name="Obraz 15">
            <a:extLst>
              <a:ext uri="{FF2B5EF4-FFF2-40B4-BE49-F238E27FC236}">
                <a16:creationId xmlns:a16="http://schemas.microsoft.com/office/drawing/2014/main" id="{D2C5B85A-29B3-281D-4EB9-00717BA741EB}"/>
              </a:ext>
            </a:extLst>
          </p:cNvPr>
          <p:cNvPicPr>
            <a:picLocks noChangeAspect="1"/>
          </p:cNvPicPr>
          <p:nvPr/>
        </p:nvPicPr>
        <p:blipFill>
          <a:blip r:embed="rId5"/>
          <a:stretch>
            <a:fillRect/>
          </a:stretch>
        </p:blipFill>
        <p:spPr>
          <a:xfrm>
            <a:off x="5490405" y="2062340"/>
            <a:ext cx="2497095" cy="4231530"/>
          </a:xfrm>
          <a:prstGeom prst="rect">
            <a:avLst/>
          </a:prstGeom>
        </p:spPr>
      </p:pic>
    </p:spTree>
    <p:extLst>
      <p:ext uri="{BB962C8B-B14F-4D97-AF65-F5344CB8AC3E}">
        <p14:creationId xmlns:p14="http://schemas.microsoft.com/office/powerpoint/2010/main" val="3183598095"/>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034CB2A-A940-E272-5180-48C69956F4A7}"/>
              </a:ext>
            </a:extLst>
          </p:cNvPr>
          <p:cNvSpPr>
            <a:spLocks noGrp="1"/>
          </p:cNvSpPr>
          <p:nvPr>
            <p:ph type="sldNum" sz="quarter" idx="12"/>
          </p:nvPr>
        </p:nvSpPr>
        <p:spPr/>
        <p:txBody>
          <a:bodyPr/>
          <a:lstStyle/>
          <a:p>
            <a:fld id="{B13EF961-FCAC-4A9A-A9A0-C51400629BF4}" type="slidenum">
              <a:rPr lang="pl-PL" smtClean="0"/>
              <a:t>200</a:t>
            </a:fld>
            <a:endParaRPr lang="pl-PL"/>
          </a:p>
        </p:txBody>
      </p:sp>
      <p:pic>
        <p:nvPicPr>
          <p:cNvPr id="3" name="Obraz 2">
            <a:extLst>
              <a:ext uri="{FF2B5EF4-FFF2-40B4-BE49-F238E27FC236}">
                <a16:creationId xmlns:a16="http://schemas.microsoft.com/office/drawing/2014/main" id="{CD806BB4-FD67-7325-491A-6A86D8A1276C}"/>
              </a:ext>
            </a:extLst>
          </p:cNvPr>
          <p:cNvPicPr>
            <a:picLocks noChangeAspect="1"/>
          </p:cNvPicPr>
          <p:nvPr/>
        </p:nvPicPr>
        <p:blipFill>
          <a:blip r:embed="rId2"/>
          <a:srcRect l="13608" t="9084" r="18156" b="18518"/>
          <a:stretch/>
        </p:blipFill>
        <p:spPr>
          <a:xfrm>
            <a:off x="375397" y="3560388"/>
            <a:ext cx="3899648" cy="2958353"/>
          </a:xfrm>
          <a:prstGeom prst="rect">
            <a:avLst/>
          </a:prstGeom>
        </p:spPr>
      </p:pic>
      <p:pic>
        <p:nvPicPr>
          <p:cNvPr id="4098" name="Picture 2" descr="Słupołazy do słupów żelbetonowych typu SP Warszawa - REAL BHP - Artykuły BHP i Sprzęt Elektroizolacyjny">
            <a:extLst>
              <a:ext uri="{FF2B5EF4-FFF2-40B4-BE49-F238E27FC236}">
                <a16:creationId xmlns:a16="http://schemas.microsoft.com/office/drawing/2014/main" id="{4878BD67-E670-8888-C1E4-3C7C7F644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5105" y="1517276"/>
            <a:ext cx="6520572" cy="4086225"/>
          </a:xfrm>
          <a:prstGeom prst="rect">
            <a:avLst/>
          </a:prstGeom>
          <a:noFill/>
          <a:extLst>
            <a:ext uri="{909E8E84-426E-40DD-AFC4-6F175D3DCCD1}">
              <a14:hiddenFill xmlns:a14="http://schemas.microsoft.com/office/drawing/2010/main">
                <a:solidFill>
                  <a:srgbClr val="FFFFFF"/>
                </a:solidFill>
              </a14:hiddenFill>
            </a:ext>
          </a:extLst>
        </p:spPr>
      </p:pic>
      <p:sp>
        <p:nvSpPr>
          <p:cNvPr id="5" name="pole tekstowe 4">
            <a:extLst>
              <a:ext uri="{FF2B5EF4-FFF2-40B4-BE49-F238E27FC236}">
                <a16:creationId xmlns:a16="http://schemas.microsoft.com/office/drawing/2014/main" id="{D61B2C59-FBD1-C128-D08E-629AE59AFCBA}"/>
              </a:ext>
            </a:extLst>
          </p:cNvPr>
          <p:cNvSpPr txBox="1"/>
          <p:nvPr/>
        </p:nvSpPr>
        <p:spPr>
          <a:xfrm>
            <a:off x="375397" y="259604"/>
            <a:ext cx="11471461" cy="1200329"/>
          </a:xfrm>
          <a:prstGeom prst="rect">
            <a:avLst/>
          </a:prstGeom>
          <a:noFill/>
        </p:spPr>
        <p:txBody>
          <a:bodyPr wrap="square">
            <a:spAutoFit/>
          </a:bodyPr>
          <a:lstStyle/>
          <a:p>
            <a:r>
              <a:rPr lang="pl-PL" sz="2400" b="1" i="0" dirty="0">
                <a:solidFill>
                  <a:srgbClr val="313131"/>
                </a:solidFill>
                <a:effectLst/>
              </a:rPr>
              <a:t>Słupołazy</a:t>
            </a:r>
            <a:r>
              <a:rPr lang="pl-PL" sz="2400" b="0" i="0" dirty="0">
                <a:solidFill>
                  <a:srgbClr val="313131"/>
                </a:solidFill>
                <a:effectLst/>
              </a:rPr>
              <a:t> (rzadko użytkowane) wykonane z wysokogatunkowej utwardzanej stali szlachetnej przeznaczone do wchodzenia na żelbetonowe słupy BSW oraz ŻN - posiadają rolki oraz paski skórzane</a:t>
            </a:r>
            <a:endParaRPr lang="pl-PL" sz="2400" dirty="0"/>
          </a:p>
        </p:txBody>
      </p:sp>
      <p:sp>
        <p:nvSpPr>
          <p:cNvPr id="7" name="pole tekstowe 6">
            <a:extLst>
              <a:ext uri="{FF2B5EF4-FFF2-40B4-BE49-F238E27FC236}">
                <a16:creationId xmlns:a16="http://schemas.microsoft.com/office/drawing/2014/main" id="{FBC73B8B-7733-6555-EB35-3D3A84CF0745}"/>
              </a:ext>
            </a:extLst>
          </p:cNvPr>
          <p:cNvSpPr txBox="1"/>
          <p:nvPr/>
        </p:nvSpPr>
        <p:spPr>
          <a:xfrm>
            <a:off x="3660692" y="6475254"/>
            <a:ext cx="7318561" cy="246221"/>
          </a:xfrm>
          <a:prstGeom prst="rect">
            <a:avLst/>
          </a:prstGeom>
          <a:noFill/>
        </p:spPr>
        <p:txBody>
          <a:bodyPr wrap="square">
            <a:spAutoFit/>
          </a:bodyPr>
          <a:lstStyle/>
          <a:p>
            <a:pPr algn="r"/>
            <a:r>
              <a:rPr lang="pl-PL" sz="1000" dirty="0"/>
              <a:t>https://real-bhp.firmy.net/slupolazy-do-slupow-zelbetonowych-typu-sp,HM7W.html</a:t>
            </a:r>
          </a:p>
        </p:txBody>
      </p:sp>
    </p:spTree>
    <p:extLst>
      <p:ext uri="{BB962C8B-B14F-4D97-AF65-F5344CB8AC3E}">
        <p14:creationId xmlns:p14="http://schemas.microsoft.com/office/powerpoint/2010/main" val="1281379406"/>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A45CE8E-F022-CD1B-5E92-55BBB6D55C11}"/>
              </a:ext>
            </a:extLst>
          </p:cNvPr>
          <p:cNvSpPr>
            <a:spLocks noGrp="1"/>
          </p:cNvSpPr>
          <p:nvPr>
            <p:ph type="sldNum" sz="quarter" idx="12"/>
          </p:nvPr>
        </p:nvSpPr>
        <p:spPr/>
        <p:txBody>
          <a:bodyPr/>
          <a:lstStyle/>
          <a:p>
            <a:fld id="{B13EF961-FCAC-4A9A-A9A0-C51400629BF4}" type="slidenum">
              <a:rPr lang="pl-PL" smtClean="0"/>
              <a:t>201</a:t>
            </a:fld>
            <a:endParaRPr lang="pl-PL"/>
          </a:p>
        </p:txBody>
      </p:sp>
      <p:sp>
        <p:nvSpPr>
          <p:cNvPr id="6" name="pole tekstowe 5">
            <a:extLst>
              <a:ext uri="{FF2B5EF4-FFF2-40B4-BE49-F238E27FC236}">
                <a16:creationId xmlns:a16="http://schemas.microsoft.com/office/drawing/2014/main" id="{199F2323-F16E-19E5-13E8-8C05E0A1D476}"/>
              </a:ext>
            </a:extLst>
          </p:cNvPr>
          <p:cNvSpPr txBox="1"/>
          <p:nvPr/>
        </p:nvSpPr>
        <p:spPr>
          <a:xfrm>
            <a:off x="776888" y="5311454"/>
            <a:ext cx="6051176" cy="246221"/>
          </a:xfrm>
          <a:prstGeom prst="rect">
            <a:avLst/>
          </a:prstGeom>
          <a:noFill/>
        </p:spPr>
        <p:txBody>
          <a:bodyPr wrap="square">
            <a:spAutoFit/>
          </a:bodyPr>
          <a:lstStyle/>
          <a:p>
            <a:r>
              <a:rPr lang="pl-PL" sz="1000" dirty="0"/>
              <a:t>https://real-bhp.firmy.net/slupolazy-do-slupow-drewnianych-sp,D68K.html</a:t>
            </a:r>
          </a:p>
        </p:txBody>
      </p:sp>
      <p:pic>
        <p:nvPicPr>
          <p:cNvPr id="7" name="Obraz 6">
            <a:extLst>
              <a:ext uri="{FF2B5EF4-FFF2-40B4-BE49-F238E27FC236}">
                <a16:creationId xmlns:a16="http://schemas.microsoft.com/office/drawing/2014/main" id="{AABEFF2A-407D-7999-5D59-F9AAF7E9ED24}"/>
              </a:ext>
            </a:extLst>
          </p:cNvPr>
          <p:cNvPicPr>
            <a:picLocks noChangeAspect="1"/>
          </p:cNvPicPr>
          <p:nvPr/>
        </p:nvPicPr>
        <p:blipFill>
          <a:blip r:embed="rId2"/>
          <a:stretch>
            <a:fillRect/>
          </a:stretch>
        </p:blipFill>
        <p:spPr>
          <a:xfrm>
            <a:off x="776888" y="2378481"/>
            <a:ext cx="4549466" cy="2888911"/>
          </a:xfrm>
          <a:prstGeom prst="rect">
            <a:avLst/>
          </a:prstGeom>
        </p:spPr>
      </p:pic>
      <p:pic>
        <p:nvPicPr>
          <p:cNvPr id="8" name="Obraz 7">
            <a:extLst>
              <a:ext uri="{FF2B5EF4-FFF2-40B4-BE49-F238E27FC236}">
                <a16:creationId xmlns:a16="http://schemas.microsoft.com/office/drawing/2014/main" id="{484430C0-3815-704D-79BD-6C45C8C7CA4C}"/>
              </a:ext>
            </a:extLst>
          </p:cNvPr>
          <p:cNvPicPr>
            <a:picLocks noChangeAspect="1"/>
          </p:cNvPicPr>
          <p:nvPr/>
        </p:nvPicPr>
        <p:blipFill>
          <a:blip r:embed="rId3"/>
          <a:srcRect l="8055" t="16659" r="13380" b="17262"/>
          <a:stretch/>
        </p:blipFill>
        <p:spPr>
          <a:xfrm>
            <a:off x="776888" y="116561"/>
            <a:ext cx="3283704" cy="2170639"/>
          </a:xfrm>
          <a:prstGeom prst="rect">
            <a:avLst/>
          </a:prstGeom>
        </p:spPr>
      </p:pic>
      <p:pic>
        <p:nvPicPr>
          <p:cNvPr id="10" name="Obraz 9">
            <a:extLst>
              <a:ext uri="{FF2B5EF4-FFF2-40B4-BE49-F238E27FC236}">
                <a16:creationId xmlns:a16="http://schemas.microsoft.com/office/drawing/2014/main" id="{EDA51C01-7C37-17E2-E340-6AD72FA46CC3}"/>
              </a:ext>
            </a:extLst>
          </p:cNvPr>
          <p:cNvPicPr>
            <a:picLocks noChangeAspect="1"/>
          </p:cNvPicPr>
          <p:nvPr/>
        </p:nvPicPr>
        <p:blipFill>
          <a:blip r:embed="rId4"/>
          <a:stretch>
            <a:fillRect/>
          </a:stretch>
        </p:blipFill>
        <p:spPr>
          <a:xfrm>
            <a:off x="7600224" y="28868"/>
            <a:ext cx="4148022" cy="6692608"/>
          </a:xfrm>
          <a:prstGeom prst="rect">
            <a:avLst/>
          </a:prstGeom>
        </p:spPr>
      </p:pic>
      <p:sp>
        <p:nvSpPr>
          <p:cNvPr id="12" name="pole tekstowe 11">
            <a:extLst>
              <a:ext uri="{FF2B5EF4-FFF2-40B4-BE49-F238E27FC236}">
                <a16:creationId xmlns:a16="http://schemas.microsoft.com/office/drawing/2014/main" id="{76853F69-CD9B-3FB8-0C63-851DAEF83679}"/>
              </a:ext>
            </a:extLst>
          </p:cNvPr>
          <p:cNvSpPr txBox="1"/>
          <p:nvPr/>
        </p:nvSpPr>
        <p:spPr>
          <a:xfrm>
            <a:off x="4315909" y="6433531"/>
            <a:ext cx="3908611" cy="246221"/>
          </a:xfrm>
          <a:prstGeom prst="rect">
            <a:avLst/>
          </a:prstGeom>
          <a:noFill/>
        </p:spPr>
        <p:txBody>
          <a:bodyPr wrap="square">
            <a:spAutoFit/>
          </a:bodyPr>
          <a:lstStyle/>
          <a:p>
            <a:r>
              <a:rPr lang="pl-PL" sz="1000" dirty="0"/>
              <a:t>https://www.energypartners.pl/produkty/slupolazy</a:t>
            </a:r>
          </a:p>
        </p:txBody>
      </p:sp>
      <p:sp>
        <p:nvSpPr>
          <p:cNvPr id="13" name="pole tekstowe 12">
            <a:extLst>
              <a:ext uri="{FF2B5EF4-FFF2-40B4-BE49-F238E27FC236}">
                <a16:creationId xmlns:a16="http://schemas.microsoft.com/office/drawing/2014/main" id="{292D2A26-BA07-0AD9-7930-F53D8A154776}"/>
              </a:ext>
            </a:extLst>
          </p:cNvPr>
          <p:cNvSpPr txBox="1"/>
          <p:nvPr/>
        </p:nvSpPr>
        <p:spPr>
          <a:xfrm>
            <a:off x="4508984" y="116561"/>
            <a:ext cx="3908611" cy="461665"/>
          </a:xfrm>
          <a:prstGeom prst="rect">
            <a:avLst/>
          </a:prstGeom>
          <a:noFill/>
        </p:spPr>
        <p:txBody>
          <a:bodyPr wrap="square">
            <a:spAutoFit/>
          </a:bodyPr>
          <a:lstStyle/>
          <a:p>
            <a:r>
              <a:rPr lang="pl-PL" sz="2400" b="1" dirty="0"/>
              <a:t>SŁUPOŁAZY</a:t>
            </a:r>
          </a:p>
        </p:txBody>
      </p:sp>
    </p:spTree>
    <p:extLst>
      <p:ext uri="{BB962C8B-B14F-4D97-AF65-F5344CB8AC3E}">
        <p14:creationId xmlns:p14="http://schemas.microsoft.com/office/powerpoint/2010/main" val="3441302995"/>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AF081808-0282-2CDA-DBCB-DDED5B551AFA}"/>
              </a:ext>
            </a:extLst>
          </p:cNvPr>
          <p:cNvSpPr>
            <a:spLocks noGrp="1"/>
          </p:cNvSpPr>
          <p:nvPr>
            <p:ph type="title"/>
          </p:nvPr>
        </p:nvSpPr>
        <p:spPr>
          <a:xfrm>
            <a:off x="831850" y="768351"/>
            <a:ext cx="7448550" cy="3841356"/>
          </a:xfrm>
        </p:spPr>
        <p:txBody>
          <a:bodyPr>
            <a:normAutofit fontScale="90000"/>
          </a:bodyPr>
          <a:lstStyle/>
          <a:p>
            <a:r>
              <a:rPr lang="pl-PL" b="1" dirty="0"/>
              <a:t>V </a:t>
            </a:r>
            <a:br>
              <a:rPr lang="pl-PL" b="1" dirty="0"/>
            </a:br>
            <a:r>
              <a:rPr lang="pl-PL" b="1" dirty="0"/>
              <a:t>Elektroenergetyczne </a:t>
            </a:r>
            <a:br>
              <a:rPr lang="pl-PL" b="1" dirty="0"/>
            </a:br>
            <a:r>
              <a:rPr lang="pl-PL" b="1" dirty="0"/>
              <a:t>linie kablowe o </a:t>
            </a:r>
            <a:br>
              <a:rPr lang="pl-PL" b="1" dirty="0"/>
            </a:br>
            <a:r>
              <a:rPr lang="pl-PL" b="1" dirty="0"/>
              <a:t>napięciu do 1 </a:t>
            </a:r>
            <a:r>
              <a:rPr lang="pl-PL" b="1" dirty="0" err="1"/>
              <a:t>kV</a:t>
            </a:r>
            <a:br>
              <a:rPr lang="pl-PL" b="1" dirty="0"/>
            </a:br>
            <a:endParaRPr lang="pl-PL" b="1" dirty="0"/>
          </a:p>
        </p:txBody>
      </p:sp>
      <p:sp>
        <p:nvSpPr>
          <p:cNvPr id="3" name="Symbol zastępczy tekstu 2">
            <a:extLst>
              <a:ext uri="{FF2B5EF4-FFF2-40B4-BE49-F238E27FC236}">
                <a16:creationId xmlns:a16="http://schemas.microsoft.com/office/drawing/2014/main" id="{616ADC66-94E1-1BA5-09CF-66707FCF1EB3}"/>
              </a:ext>
            </a:extLst>
          </p:cNvPr>
          <p:cNvSpPr>
            <a:spLocks noGrp="1"/>
          </p:cNvSpPr>
          <p:nvPr>
            <p:ph type="body" idx="1"/>
          </p:nvPr>
        </p:nvSpPr>
        <p:spPr>
          <a:xfrm>
            <a:off x="5981700" y="6464236"/>
            <a:ext cx="3673094" cy="299551"/>
          </a:xfrm>
        </p:spPr>
        <p:txBody>
          <a:bodyPr>
            <a:normAutofit/>
          </a:bodyPr>
          <a:lstStyle/>
          <a:p>
            <a:r>
              <a:rPr lang="pl-PL" sz="1100" dirty="0">
                <a:solidFill>
                  <a:schemeClr val="tx1"/>
                </a:solidFill>
              </a:rPr>
              <a:t>Źródło: Zdjęcie autora Ludwik Osmólski</a:t>
            </a:r>
          </a:p>
        </p:txBody>
      </p:sp>
      <p:sp>
        <p:nvSpPr>
          <p:cNvPr id="4" name="Symbol zastępczy numeru slajdu 3">
            <a:extLst>
              <a:ext uri="{FF2B5EF4-FFF2-40B4-BE49-F238E27FC236}">
                <a16:creationId xmlns:a16="http://schemas.microsoft.com/office/drawing/2014/main" id="{30EA2055-F7EA-5A8D-0E9B-D639977D26F5}"/>
              </a:ext>
            </a:extLst>
          </p:cNvPr>
          <p:cNvSpPr>
            <a:spLocks noGrp="1"/>
          </p:cNvSpPr>
          <p:nvPr>
            <p:ph type="sldNum" sz="quarter" idx="12"/>
          </p:nvPr>
        </p:nvSpPr>
        <p:spPr/>
        <p:txBody>
          <a:bodyPr/>
          <a:lstStyle/>
          <a:p>
            <a:fld id="{B13EF961-FCAC-4A9A-A9A0-C51400629BF4}" type="slidenum">
              <a:rPr lang="pl-PL" smtClean="0"/>
              <a:t>202</a:t>
            </a:fld>
            <a:endParaRPr lang="pl-PL"/>
          </a:p>
        </p:txBody>
      </p:sp>
      <p:pic>
        <p:nvPicPr>
          <p:cNvPr id="6" name="Obraz 5">
            <a:extLst>
              <a:ext uri="{FF2B5EF4-FFF2-40B4-BE49-F238E27FC236}">
                <a16:creationId xmlns:a16="http://schemas.microsoft.com/office/drawing/2014/main" id="{7B9B8C40-F287-F6B8-EAD3-3018AED706A8}"/>
              </a:ext>
            </a:extLst>
          </p:cNvPr>
          <p:cNvPicPr>
            <a:picLocks noChangeAspect="1"/>
          </p:cNvPicPr>
          <p:nvPr/>
        </p:nvPicPr>
        <p:blipFill>
          <a:blip r:embed="rId3"/>
          <a:stretch>
            <a:fillRect/>
          </a:stretch>
        </p:blipFill>
        <p:spPr>
          <a:xfrm>
            <a:off x="8661400" y="0"/>
            <a:ext cx="3530600" cy="6806099"/>
          </a:xfrm>
          <a:prstGeom prst="rect">
            <a:avLst/>
          </a:prstGeom>
        </p:spPr>
      </p:pic>
    </p:spTree>
    <p:extLst>
      <p:ext uri="{BB962C8B-B14F-4D97-AF65-F5344CB8AC3E}">
        <p14:creationId xmlns:p14="http://schemas.microsoft.com/office/powerpoint/2010/main" val="988825566"/>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9D21016C-5D7B-A1DB-BB5A-62151EE408B3}"/>
              </a:ext>
            </a:extLst>
          </p:cNvPr>
          <p:cNvSpPr>
            <a:spLocks noGrp="1"/>
          </p:cNvSpPr>
          <p:nvPr>
            <p:ph type="sldNum" sz="quarter" idx="12"/>
          </p:nvPr>
        </p:nvSpPr>
        <p:spPr/>
        <p:txBody>
          <a:bodyPr/>
          <a:lstStyle/>
          <a:p>
            <a:fld id="{B13EF961-FCAC-4A9A-A9A0-C51400629BF4}" type="slidenum">
              <a:rPr lang="pl-PL" smtClean="0"/>
              <a:t>203</a:t>
            </a:fld>
            <a:endParaRPr lang="pl-PL"/>
          </a:p>
        </p:txBody>
      </p:sp>
      <p:sp>
        <p:nvSpPr>
          <p:cNvPr id="6" name="pole tekstowe 5">
            <a:extLst>
              <a:ext uri="{FF2B5EF4-FFF2-40B4-BE49-F238E27FC236}">
                <a16:creationId xmlns:a16="http://schemas.microsoft.com/office/drawing/2014/main" id="{40175D6C-4B39-43C3-98EB-62BC0E1B7D7F}"/>
              </a:ext>
            </a:extLst>
          </p:cNvPr>
          <p:cNvSpPr txBox="1"/>
          <p:nvPr/>
        </p:nvSpPr>
        <p:spPr>
          <a:xfrm>
            <a:off x="346830" y="308494"/>
            <a:ext cx="11498339" cy="6683048"/>
          </a:xfrm>
          <a:prstGeom prst="rect">
            <a:avLst/>
          </a:prstGeom>
          <a:noFill/>
        </p:spPr>
        <p:txBody>
          <a:bodyPr wrap="square">
            <a:spAutoFit/>
          </a:bodyPr>
          <a:lstStyle/>
          <a:p>
            <a:pPr algn="just">
              <a:lnSpc>
                <a:spcPct val="150000"/>
              </a:lnSpc>
            </a:pPr>
            <a:r>
              <a:rPr lang="pl-PL" sz="2400" b="1" dirty="0"/>
              <a:t>Linia kablowa </a:t>
            </a:r>
            <a:r>
              <a:rPr lang="pl-PL" sz="2400" dirty="0"/>
              <a:t>to układ jednego kabla wielożyłowego lub kilku kabli jedno- lub wielożyłowych połączonych równolegle, przeznaczonych do pracy w układzie jedno- lub wielofazowym. Obejmuje zarówno same przewody, jak i osprzęt towarzyszący, a całość ułożona jest na wspólnej trasie, łącząc odbiorniki lub urządzenia elektroenergetyczne jedno- lub wielobiegunowe.</a:t>
            </a:r>
          </a:p>
          <a:p>
            <a:pPr algn="just">
              <a:lnSpc>
                <a:spcPct val="150000"/>
              </a:lnSpc>
            </a:pPr>
            <a:r>
              <a:rPr lang="pl-PL" sz="2400" dirty="0"/>
              <a:t>Należy unikać wzajemnego </a:t>
            </a:r>
            <a:r>
              <a:rPr lang="pl-PL" sz="2400" b="1" dirty="0"/>
              <a:t>krzyżowania się kabli </a:t>
            </a:r>
            <a:r>
              <a:rPr lang="pl-PL" sz="2400" dirty="0"/>
              <a:t>w kanałach i tunelach. Przy </a:t>
            </a:r>
            <a:r>
              <a:rPr lang="pl-PL" sz="2400" b="1" dirty="0"/>
              <a:t>skrzyżowaniach</a:t>
            </a:r>
            <a:r>
              <a:rPr lang="pl-PL" sz="2400" dirty="0"/>
              <a:t> w tunelach i kanałach kabli różnych użytkowników, zaleca się układanie ich na różnych poziomach. W przypadku konieczności skrzyżowania grup kabli ułożonych na przeciwległych ścianach tunelu na jednym poziomie, odległość między warstwami kabli powinna wynosić co najmniej </a:t>
            </a:r>
            <a:r>
              <a:rPr lang="pl-PL" sz="2400" b="1" dirty="0"/>
              <a:t>15 cm</a:t>
            </a:r>
            <a:r>
              <a:rPr lang="pl-PL" sz="2400" dirty="0"/>
              <a:t>. W miejscu skrzyżowania położonych na jednym poziomie, kable obu tuneli powinny być oddzielone od siebie osłonami.</a:t>
            </a:r>
          </a:p>
          <a:p>
            <a:pPr>
              <a:lnSpc>
                <a:spcPct val="150000"/>
              </a:lnSpc>
            </a:pPr>
            <a:endParaRPr lang="pl-PL" sz="2400" dirty="0"/>
          </a:p>
        </p:txBody>
      </p:sp>
    </p:spTree>
    <p:extLst>
      <p:ext uri="{BB962C8B-B14F-4D97-AF65-F5344CB8AC3E}">
        <p14:creationId xmlns:p14="http://schemas.microsoft.com/office/powerpoint/2010/main" val="3204674357"/>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42DFAFBD-E778-7827-E41A-638EA1F853FE}"/>
              </a:ext>
            </a:extLst>
          </p:cNvPr>
          <p:cNvSpPr>
            <a:spLocks noGrp="1"/>
          </p:cNvSpPr>
          <p:nvPr>
            <p:ph type="sldNum" sz="quarter" idx="12"/>
          </p:nvPr>
        </p:nvSpPr>
        <p:spPr/>
        <p:txBody>
          <a:bodyPr/>
          <a:lstStyle/>
          <a:p>
            <a:fld id="{B13EF961-FCAC-4A9A-A9A0-C51400629BF4}" type="slidenum">
              <a:rPr lang="pl-PL" smtClean="0"/>
              <a:t>204</a:t>
            </a:fld>
            <a:endParaRPr lang="pl-PL"/>
          </a:p>
        </p:txBody>
      </p:sp>
      <p:sp>
        <p:nvSpPr>
          <p:cNvPr id="10" name="pole tekstowe 9">
            <a:extLst>
              <a:ext uri="{FF2B5EF4-FFF2-40B4-BE49-F238E27FC236}">
                <a16:creationId xmlns:a16="http://schemas.microsoft.com/office/drawing/2014/main" id="{68907C4D-38AF-CC93-4FBD-AAAEFDD358ED}"/>
              </a:ext>
            </a:extLst>
          </p:cNvPr>
          <p:cNvSpPr txBox="1"/>
          <p:nvPr/>
        </p:nvSpPr>
        <p:spPr>
          <a:xfrm>
            <a:off x="487680" y="467360"/>
            <a:ext cx="11460480" cy="6555641"/>
          </a:xfrm>
          <a:prstGeom prst="rect">
            <a:avLst/>
          </a:prstGeom>
          <a:noFill/>
        </p:spPr>
        <p:txBody>
          <a:bodyPr wrap="square">
            <a:spAutoFit/>
          </a:bodyPr>
          <a:lstStyle/>
          <a:p>
            <a:pPr>
              <a:lnSpc>
                <a:spcPct val="150000"/>
              </a:lnSpc>
              <a:buNone/>
            </a:pPr>
            <a:r>
              <a:rPr lang="pl-PL" sz="2400" b="1" dirty="0"/>
              <a:t>Kable należy układać </a:t>
            </a:r>
            <a:r>
              <a:rPr lang="pl-PL" sz="2400" dirty="0"/>
              <a:t>tak, aby nie powodowały zakłóceń w innych liniach. Przewody ułożone obok siebie nie powinny się stykać, z wyjątkiem przypadków dopuszczonych przez normy:</a:t>
            </a:r>
          </a:p>
          <a:p>
            <a:pPr marL="800100" lvl="1" indent="-342900" algn="just">
              <a:lnSpc>
                <a:spcPct val="150000"/>
              </a:lnSpc>
              <a:buFont typeface="Arial" panose="020B0604020202020204" pitchFamily="34" charset="0"/>
              <a:buChar char="•"/>
            </a:pPr>
            <a:r>
              <a:rPr lang="pl-PL" sz="2400" dirty="0"/>
              <a:t>sygnalizacyjne z sygnalizacyjnymi,</a:t>
            </a:r>
          </a:p>
          <a:p>
            <a:pPr marL="800100" lvl="1" indent="-342900">
              <a:lnSpc>
                <a:spcPct val="150000"/>
              </a:lnSpc>
              <a:buFont typeface="Arial" panose="020B0604020202020204" pitchFamily="34" charset="0"/>
              <a:buChar char="•"/>
            </a:pPr>
            <a:r>
              <a:rPr lang="pl-PL" sz="2400" dirty="0"/>
              <a:t>sygnalizacyjne z kablami </a:t>
            </a:r>
            <a:r>
              <a:rPr lang="pl-PL" sz="2400" dirty="0" err="1"/>
              <a:t>nn</a:t>
            </a:r>
            <a:r>
              <a:rPr lang="pl-PL" sz="2400" dirty="0"/>
              <a:t> do 1 </a:t>
            </a:r>
            <a:r>
              <a:rPr lang="pl-PL" sz="2400" dirty="0" err="1"/>
              <a:t>kV</a:t>
            </a:r>
            <a:r>
              <a:rPr lang="pl-PL" sz="2400" dirty="0"/>
              <a:t>, podłączonymi do tego samego odbiornika,</a:t>
            </a:r>
          </a:p>
          <a:p>
            <a:pPr marL="800100" lvl="1" indent="-342900">
              <a:lnSpc>
                <a:spcPct val="150000"/>
              </a:lnSpc>
              <a:buFont typeface="Arial" panose="020B0604020202020204" pitchFamily="34" charset="0"/>
              <a:buChar char="•"/>
            </a:pPr>
            <a:r>
              <a:rPr lang="pl-PL" sz="2400" dirty="0"/>
              <a:t>jednożyłowe w tej samej linii kablowej,</a:t>
            </a:r>
          </a:p>
          <a:p>
            <a:pPr marL="800100" lvl="1" indent="-342900">
              <a:lnSpc>
                <a:spcPct val="150000"/>
              </a:lnSpc>
              <a:buFont typeface="Arial" panose="020B0604020202020204" pitchFamily="34" charset="0"/>
              <a:buChar char="•"/>
            </a:pPr>
            <a:r>
              <a:rPr lang="pl-PL" sz="2400" dirty="0"/>
              <a:t>zasilające urządzenia oświetleniowe,</a:t>
            </a:r>
          </a:p>
          <a:p>
            <a:pPr marL="800100" lvl="1" indent="-342900">
              <a:lnSpc>
                <a:spcPct val="150000"/>
              </a:lnSpc>
              <a:buFont typeface="Arial" panose="020B0604020202020204" pitchFamily="34" charset="0"/>
              <a:buChar char="•"/>
            </a:pPr>
            <a:r>
              <a:rPr lang="pl-PL" sz="2400" dirty="0"/>
              <a:t>kable </a:t>
            </a:r>
            <a:r>
              <a:rPr lang="pl-PL" sz="2400" dirty="0" err="1"/>
              <a:t>nn</a:t>
            </a:r>
            <a:r>
              <a:rPr lang="pl-PL" sz="2400" dirty="0"/>
              <a:t> (do 1 </a:t>
            </a:r>
            <a:r>
              <a:rPr lang="pl-PL" sz="2400" dirty="0" err="1"/>
              <a:t>kV</a:t>
            </a:r>
            <a:r>
              <a:rPr lang="pl-PL" sz="2400" dirty="0"/>
              <a:t>), jeśli się nie rezerwują wzajemnie.</a:t>
            </a:r>
          </a:p>
          <a:p>
            <a:pPr lvl="1">
              <a:lnSpc>
                <a:spcPct val="150000"/>
              </a:lnSpc>
            </a:pPr>
            <a:r>
              <a:rPr lang="pl-PL" sz="2400" dirty="0"/>
              <a:t>Kable układane pionowo lub skośnie należy mocować tak, aby uniknąć nadmiernych </a:t>
            </a:r>
            <a:r>
              <a:rPr lang="pl-PL" sz="2400" dirty="0" err="1"/>
              <a:t>naprężeń</a:t>
            </a:r>
            <a:r>
              <a:rPr lang="pl-PL" sz="2400" dirty="0"/>
              <a:t> osiowych. Mocowania powinny zapobiegać przesuwaniu się kabla i chronić połączenia (mufy, głowice) przed obciążeniami wzdłużnymi.</a:t>
            </a:r>
          </a:p>
          <a:p>
            <a:pPr lvl="1"/>
            <a:endParaRPr lang="pl-PL" sz="2400" dirty="0"/>
          </a:p>
        </p:txBody>
      </p:sp>
    </p:spTree>
    <p:extLst>
      <p:ext uri="{BB962C8B-B14F-4D97-AF65-F5344CB8AC3E}">
        <p14:creationId xmlns:p14="http://schemas.microsoft.com/office/powerpoint/2010/main" val="3779816091"/>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C66318F9-8796-1E72-2120-51968B36D201}"/>
              </a:ext>
            </a:extLst>
          </p:cNvPr>
          <p:cNvSpPr>
            <a:spLocks noGrp="1"/>
          </p:cNvSpPr>
          <p:nvPr>
            <p:ph type="sldNum" sz="quarter" idx="12"/>
          </p:nvPr>
        </p:nvSpPr>
        <p:spPr/>
        <p:txBody>
          <a:bodyPr/>
          <a:lstStyle/>
          <a:p>
            <a:fld id="{B13EF961-FCAC-4A9A-A9A0-C51400629BF4}" type="slidenum">
              <a:rPr lang="pl-PL" smtClean="0"/>
              <a:t>205</a:t>
            </a:fld>
            <a:endParaRPr lang="pl-PL"/>
          </a:p>
        </p:txBody>
      </p:sp>
      <p:sp>
        <p:nvSpPr>
          <p:cNvPr id="6" name="pole tekstowe 5">
            <a:extLst>
              <a:ext uri="{FF2B5EF4-FFF2-40B4-BE49-F238E27FC236}">
                <a16:creationId xmlns:a16="http://schemas.microsoft.com/office/drawing/2014/main" id="{CD1A28B2-A0EC-FA97-FA3C-4E9CC56C205F}"/>
              </a:ext>
            </a:extLst>
          </p:cNvPr>
          <p:cNvSpPr txBox="1"/>
          <p:nvPr/>
        </p:nvSpPr>
        <p:spPr>
          <a:xfrm>
            <a:off x="650009" y="301078"/>
            <a:ext cx="11125777" cy="6129050"/>
          </a:xfrm>
          <a:prstGeom prst="rect">
            <a:avLst/>
          </a:prstGeom>
          <a:noFill/>
        </p:spPr>
        <p:txBody>
          <a:bodyPr wrap="square">
            <a:spAutoFit/>
          </a:bodyPr>
          <a:lstStyle/>
          <a:p>
            <a:pPr algn="just">
              <a:lnSpc>
                <a:spcPct val="150000"/>
              </a:lnSpc>
            </a:pPr>
            <a:r>
              <a:rPr lang="pl-PL" sz="2400" dirty="0"/>
              <a:t>Na </a:t>
            </a:r>
            <a:r>
              <a:rPr lang="pl-PL" sz="2400" b="1" dirty="0"/>
              <a:t>kablach</a:t>
            </a:r>
            <a:r>
              <a:rPr lang="pl-PL" sz="2400" dirty="0"/>
              <a:t> powinny znajdować się podstawowe informacje, w tym dane producenta. Wszystkie odcinki kabli muszą posiadać </a:t>
            </a:r>
            <a:r>
              <a:rPr lang="pl-PL" sz="2400" u="sng" dirty="0"/>
              <a:t>świadectwa kontroli technicznej </a:t>
            </a:r>
            <a:r>
              <a:rPr lang="pl-PL" sz="2400" dirty="0"/>
              <a:t>potwierdzające ich zgodność z normami. Do budowy linii kablowych stosuje się kable z żyłami aluminiowymi lub miedzianymi. Ze względów bezpieczeństwa w miejscach narażonych na drgania lub naprężenia zaleca się kable miedziane. Do układania w ziemi preferuje się kable z izolacją z polietylenu usieciowanego (XLPE), a w innych miejscach – z izolacją </a:t>
            </a:r>
            <a:r>
              <a:rPr lang="pl-PL" sz="2400" dirty="0" err="1"/>
              <a:t>polwinitową</a:t>
            </a:r>
            <a:r>
              <a:rPr lang="pl-PL" sz="2400" dirty="0"/>
              <a:t> (PVC). W </a:t>
            </a:r>
            <a:r>
              <a:rPr lang="pl-PL" sz="2400" u="sng" dirty="0"/>
              <a:t>sieciach niskiego </a:t>
            </a:r>
            <a:r>
              <a:rPr lang="pl-PL" sz="2400" dirty="0"/>
              <a:t>napięcia najczęściej stosuje się cztero- lub pięciożyłowe kable aluminiowe z izolacją i powłoką PVC. W razie potrzeby można stosować kable XLPE, które wytrzymują temperaturę do 90°C i są bardziej odporne na przeciążenia. Kable 0,6/1 </a:t>
            </a:r>
            <a:r>
              <a:rPr lang="pl-PL" sz="2400" dirty="0" err="1"/>
              <a:t>kV</a:t>
            </a:r>
            <a:r>
              <a:rPr lang="pl-PL" sz="2400" dirty="0"/>
              <a:t> mają żyły oznaczone kolorami: zielono-żółty dla PE/PEN, niebieski dla N. </a:t>
            </a:r>
          </a:p>
        </p:txBody>
      </p:sp>
    </p:spTree>
    <p:extLst>
      <p:ext uri="{BB962C8B-B14F-4D97-AF65-F5344CB8AC3E}">
        <p14:creationId xmlns:p14="http://schemas.microsoft.com/office/powerpoint/2010/main" val="3815663777"/>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A434E4E-2085-8EC2-F2F0-AF08C61F1061}"/>
              </a:ext>
            </a:extLst>
          </p:cNvPr>
          <p:cNvSpPr>
            <a:spLocks noGrp="1"/>
          </p:cNvSpPr>
          <p:nvPr>
            <p:ph type="sldNum" sz="quarter" idx="12"/>
          </p:nvPr>
        </p:nvSpPr>
        <p:spPr/>
        <p:txBody>
          <a:bodyPr/>
          <a:lstStyle/>
          <a:p>
            <a:fld id="{B13EF961-FCAC-4A9A-A9A0-C51400629BF4}" type="slidenum">
              <a:rPr lang="pl-PL" smtClean="0"/>
              <a:t>206</a:t>
            </a:fld>
            <a:endParaRPr lang="pl-PL"/>
          </a:p>
        </p:txBody>
      </p:sp>
      <p:sp>
        <p:nvSpPr>
          <p:cNvPr id="6" name="pole tekstowe 5">
            <a:extLst>
              <a:ext uri="{FF2B5EF4-FFF2-40B4-BE49-F238E27FC236}">
                <a16:creationId xmlns:a16="http://schemas.microsoft.com/office/drawing/2014/main" id="{825627B3-A81E-0D76-66F9-35033C4E96A9}"/>
              </a:ext>
            </a:extLst>
          </p:cNvPr>
          <p:cNvSpPr txBox="1"/>
          <p:nvPr/>
        </p:nvSpPr>
        <p:spPr>
          <a:xfrm>
            <a:off x="342900" y="728950"/>
            <a:ext cx="11185071" cy="6129050"/>
          </a:xfrm>
          <a:prstGeom prst="rect">
            <a:avLst/>
          </a:prstGeom>
          <a:noFill/>
        </p:spPr>
        <p:txBody>
          <a:bodyPr wrap="square">
            <a:spAutoFit/>
          </a:bodyPr>
          <a:lstStyle/>
          <a:p>
            <a:pPr>
              <a:lnSpc>
                <a:spcPct val="150000"/>
              </a:lnSpc>
              <a:buNone/>
            </a:pPr>
            <a:r>
              <a:rPr lang="pl-PL" sz="2400" dirty="0"/>
              <a:t>Kable mogą być układane w różnych warunkach: w gruncie, pod wodą, w kanałach i tunelach kablowych, w pomieszczeniach – na ścianach, konstrukcjach wsporczych, w rurach ochronnych lub zawieszone w powietrzu. Sposób ich ułożenia ma istotny wpływ na dopuszczalną obciążalność prądową.</a:t>
            </a:r>
          </a:p>
          <a:p>
            <a:pPr>
              <a:lnSpc>
                <a:spcPct val="150000"/>
              </a:lnSpc>
            </a:pPr>
            <a:r>
              <a:rPr lang="pl-PL" sz="2400" dirty="0"/>
              <a:t>Kable ułożone bezpośrednio w ziemi mogą mieć nawet o 20–30% wyższą obciążalność niż te prowadzone na otwartej przestrzeni. </a:t>
            </a:r>
          </a:p>
          <a:p>
            <a:pPr>
              <a:lnSpc>
                <a:spcPct val="150000"/>
              </a:lnSpc>
            </a:pPr>
            <a:endParaRPr lang="pl-PL" sz="2400" dirty="0"/>
          </a:p>
          <a:p>
            <a:pPr algn="just">
              <a:lnSpc>
                <a:spcPct val="150000"/>
              </a:lnSpc>
            </a:pPr>
            <a:r>
              <a:rPr lang="pl-PL" sz="2400" dirty="0"/>
              <a:t>Trasa kabli ułożonych w ziemi powinna być na całej długości i szerokości oznakowana za pomocą folii ułożonej co najmniej od 250 mm do 350 mm nad kablem. Barwa folii powinna być: – </a:t>
            </a:r>
            <a:r>
              <a:rPr lang="pl-PL" sz="2400" b="1" dirty="0">
                <a:solidFill>
                  <a:srgbClr val="0070C0"/>
                </a:solidFill>
              </a:rPr>
              <a:t>niebieska dla kabli o napięciu nieprzekraczającym 1 </a:t>
            </a:r>
            <a:r>
              <a:rPr lang="pl-PL" sz="2400" b="1" dirty="0" err="1">
                <a:solidFill>
                  <a:srgbClr val="0070C0"/>
                </a:solidFill>
              </a:rPr>
              <a:t>kV</a:t>
            </a:r>
            <a:r>
              <a:rPr lang="pl-PL" sz="2400" dirty="0"/>
              <a:t>, – </a:t>
            </a:r>
            <a:r>
              <a:rPr lang="pl-PL" sz="2400" b="1" dirty="0">
                <a:solidFill>
                  <a:srgbClr val="FF0000"/>
                </a:solidFill>
              </a:rPr>
              <a:t>czerwona dla kabli o napięciu powyżej 1 </a:t>
            </a:r>
            <a:r>
              <a:rPr lang="pl-PL" sz="2400" b="1" dirty="0" err="1">
                <a:solidFill>
                  <a:srgbClr val="FF0000"/>
                </a:solidFill>
              </a:rPr>
              <a:t>kV</a:t>
            </a:r>
            <a:r>
              <a:rPr lang="pl-PL" sz="2400" dirty="0"/>
              <a:t>.</a:t>
            </a:r>
          </a:p>
        </p:txBody>
      </p:sp>
      <p:sp>
        <p:nvSpPr>
          <p:cNvPr id="8" name="pole tekstowe 7">
            <a:extLst>
              <a:ext uri="{FF2B5EF4-FFF2-40B4-BE49-F238E27FC236}">
                <a16:creationId xmlns:a16="http://schemas.microsoft.com/office/drawing/2014/main" id="{DC540E02-196F-01D8-3F8F-4D78E1976F66}"/>
              </a:ext>
            </a:extLst>
          </p:cNvPr>
          <p:cNvSpPr txBox="1"/>
          <p:nvPr/>
        </p:nvSpPr>
        <p:spPr>
          <a:xfrm>
            <a:off x="119368" y="77087"/>
            <a:ext cx="6429374" cy="523220"/>
          </a:xfrm>
          <a:prstGeom prst="rect">
            <a:avLst/>
          </a:prstGeom>
          <a:noFill/>
        </p:spPr>
        <p:txBody>
          <a:bodyPr wrap="square">
            <a:spAutoFit/>
          </a:bodyPr>
          <a:lstStyle/>
          <a:p>
            <a:r>
              <a:rPr lang="pl-PL" sz="2800" b="1" i="0" dirty="0">
                <a:solidFill>
                  <a:srgbClr val="212529"/>
                </a:solidFill>
                <a:effectLst/>
                <a:latin typeface="-apple-system"/>
              </a:rPr>
              <a:t>Ogólne zasady układania kabli</a:t>
            </a:r>
            <a:endParaRPr lang="pl-PL" sz="2800" dirty="0"/>
          </a:p>
        </p:txBody>
      </p:sp>
    </p:spTree>
    <p:extLst>
      <p:ext uri="{BB962C8B-B14F-4D97-AF65-F5344CB8AC3E}">
        <p14:creationId xmlns:p14="http://schemas.microsoft.com/office/powerpoint/2010/main" val="286654215"/>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4DB1612B-2E5B-29AF-C72C-4FAD535D98BC}"/>
              </a:ext>
            </a:extLst>
          </p:cNvPr>
          <p:cNvPicPr>
            <a:picLocks noChangeAspect="1"/>
          </p:cNvPicPr>
          <p:nvPr/>
        </p:nvPicPr>
        <p:blipFill>
          <a:blip r:embed="rId2"/>
          <a:stretch>
            <a:fillRect/>
          </a:stretch>
        </p:blipFill>
        <p:spPr>
          <a:xfrm>
            <a:off x="5424763" y="1591690"/>
            <a:ext cx="6767237" cy="4313809"/>
          </a:xfrm>
          <a:prstGeom prst="rect">
            <a:avLst/>
          </a:prstGeom>
        </p:spPr>
      </p:pic>
      <p:sp>
        <p:nvSpPr>
          <p:cNvPr id="2" name="Tytuł 1">
            <a:extLst>
              <a:ext uri="{FF2B5EF4-FFF2-40B4-BE49-F238E27FC236}">
                <a16:creationId xmlns:a16="http://schemas.microsoft.com/office/drawing/2014/main" id="{9F9D0DA2-19C2-F853-06DA-0389A9C2290A}"/>
              </a:ext>
            </a:extLst>
          </p:cNvPr>
          <p:cNvSpPr>
            <a:spLocks noGrp="1"/>
          </p:cNvSpPr>
          <p:nvPr>
            <p:ph type="title"/>
          </p:nvPr>
        </p:nvSpPr>
        <p:spPr>
          <a:xfrm>
            <a:off x="8334374" y="6356349"/>
            <a:ext cx="2568403" cy="365126"/>
          </a:xfrm>
        </p:spPr>
        <p:txBody>
          <a:bodyPr>
            <a:normAutofit/>
          </a:bodyPr>
          <a:lstStyle/>
          <a:p>
            <a:r>
              <a:rPr lang="pl-PL" sz="1200" dirty="0"/>
              <a:t>Źródło: Zdjęcie autora Ludwik Osmólski</a:t>
            </a:r>
          </a:p>
        </p:txBody>
      </p:sp>
      <p:sp>
        <p:nvSpPr>
          <p:cNvPr id="4" name="Symbol zastępczy numeru slajdu 3">
            <a:extLst>
              <a:ext uri="{FF2B5EF4-FFF2-40B4-BE49-F238E27FC236}">
                <a16:creationId xmlns:a16="http://schemas.microsoft.com/office/drawing/2014/main" id="{13D4EBAD-5F3D-2A5A-9998-C167DD250B41}"/>
              </a:ext>
            </a:extLst>
          </p:cNvPr>
          <p:cNvSpPr>
            <a:spLocks noGrp="1"/>
          </p:cNvSpPr>
          <p:nvPr>
            <p:ph type="sldNum" sz="quarter" idx="12"/>
          </p:nvPr>
        </p:nvSpPr>
        <p:spPr/>
        <p:txBody>
          <a:bodyPr/>
          <a:lstStyle/>
          <a:p>
            <a:fld id="{B13EF961-FCAC-4A9A-A9A0-C51400629BF4}" type="slidenum">
              <a:rPr lang="pl-PL" smtClean="0"/>
              <a:t>207</a:t>
            </a:fld>
            <a:endParaRPr lang="pl-PL"/>
          </a:p>
        </p:txBody>
      </p:sp>
      <p:pic>
        <p:nvPicPr>
          <p:cNvPr id="6" name="Obraz 5">
            <a:extLst>
              <a:ext uri="{FF2B5EF4-FFF2-40B4-BE49-F238E27FC236}">
                <a16:creationId xmlns:a16="http://schemas.microsoft.com/office/drawing/2014/main" id="{E9E591AE-7A35-CE0A-593A-7C12349267F5}"/>
              </a:ext>
            </a:extLst>
          </p:cNvPr>
          <p:cNvPicPr>
            <a:picLocks noChangeAspect="1"/>
          </p:cNvPicPr>
          <p:nvPr/>
        </p:nvPicPr>
        <p:blipFill>
          <a:blip r:embed="rId3"/>
          <a:stretch>
            <a:fillRect/>
          </a:stretch>
        </p:blipFill>
        <p:spPr>
          <a:xfrm>
            <a:off x="495129" y="72462"/>
            <a:ext cx="5838766" cy="3978330"/>
          </a:xfrm>
          <a:prstGeom prst="rect">
            <a:avLst/>
          </a:prstGeom>
        </p:spPr>
      </p:pic>
    </p:spTree>
    <p:extLst>
      <p:ext uri="{BB962C8B-B14F-4D97-AF65-F5344CB8AC3E}">
        <p14:creationId xmlns:p14="http://schemas.microsoft.com/office/powerpoint/2010/main" val="126446450"/>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2DCD68F-967A-FCF1-885E-60E0AB92AA79}"/>
              </a:ext>
            </a:extLst>
          </p:cNvPr>
          <p:cNvSpPr>
            <a:spLocks noGrp="1"/>
          </p:cNvSpPr>
          <p:nvPr>
            <p:ph type="sldNum" sz="quarter" idx="12"/>
          </p:nvPr>
        </p:nvSpPr>
        <p:spPr/>
        <p:txBody>
          <a:bodyPr/>
          <a:lstStyle/>
          <a:p>
            <a:fld id="{B13EF961-FCAC-4A9A-A9A0-C51400629BF4}" type="slidenum">
              <a:rPr lang="pl-PL" smtClean="0"/>
              <a:t>208</a:t>
            </a:fld>
            <a:endParaRPr lang="pl-PL"/>
          </a:p>
        </p:txBody>
      </p:sp>
      <p:sp>
        <p:nvSpPr>
          <p:cNvPr id="4" name="pole tekstowe 3">
            <a:extLst>
              <a:ext uri="{FF2B5EF4-FFF2-40B4-BE49-F238E27FC236}">
                <a16:creationId xmlns:a16="http://schemas.microsoft.com/office/drawing/2014/main" id="{52CC5C86-97D4-985F-FAAB-590382950221}"/>
              </a:ext>
            </a:extLst>
          </p:cNvPr>
          <p:cNvSpPr txBox="1"/>
          <p:nvPr/>
        </p:nvSpPr>
        <p:spPr>
          <a:xfrm>
            <a:off x="424542" y="293914"/>
            <a:ext cx="11188337" cy="3359061"/>
          </a:xfrm>
          <a:prstGeom prst="rect">
            <a:avLst/>
          </a:prstGeom>
          <a:noFill/>
        </p:spPr>
        <p:txBody>
          <a:bodyPr wrap="square">
            <a:spAutoFit/>
          </a:bodyPr>
          <a:lstStyle/>
          <a:p>
            <a:pPr algn="just">
              <a:lnSpc>
                <a:spcPct val="150000"/>
              </a:lnSpc>
            </a:pPr>
            <a:r>
              <a:rPr lang="pl-PL" sz="2400" dirty="0"/>
              <a:t>Kable bezpośrednio w ziemi należy układać na dnie wykopu, jeżeli grunt jest piaszczysty, w pozostałych przypadkach na </a:t>
            </a:r>
            <a:r>
              <a:rPr lang="pl-PL" sz="2400" u="sng" dirty="0"/>
              <a:t>warstwie piasku o grubości 10 cm</a:t>
            </a:r>
            <a:r>
              <a:rPr lang="pl-PL" sz="2400" dirty="0"/>
              <a:t>. Ułożone kable należy zasypać warstwą piasku o grubości co najmniej 10 cm, następnie w warstwie z rodzimego gruntu o grubości co najmniej 15 cm i przykryć folią ze sztucznego tworzywa. Odległość folii od kabla powinna wynosić od 25 cm do 35 cm. Głębokość ułożenia kabli w ziemi, mierzona od powierzchni ziemi do zewnętrznej powierzchni górnej warstw.</a:t>
            </a:r>
          </a:p>
        </p:txBody>
      </p:sp>
    </p:spTree>
    <p:extLst>
      <p:ext uri="{BB962C8B-B14F-4D97-AF65-F5344CB8AC3E}">
        <p14:creationId xmlns:p14="http://schemas.microsoft.com/office/powerpoint/2010/main" val="2826275898"/>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B25D8EB-94FC-85E3-1193-85D78DE66335}"/>
              </a:ext>
            </a:extLst>
          </p:cNvPr>
          <p:cNvSpPr>
            <a:spLocks noGrp="1"/>
          </p:cNvSpPr>
          <p:nvPr>
            <p:ph type="sldNum" sz="quarter" idx="12"/>
          </p:nvPr>
        </p:nvSpPr>
        <p:spPr/>
        <p:txBody>
          <a:bodyPr/>
          <a:lstStyle/>
          <a:p>
            <a:fld id="{B13EF961-FCAC-4A9A-A9A0-C51400629BF4}" type="slidenum">
              <a:rPr lang="pl-PL" smtClean="0"/>
              <a:t>209</a:t>
            </a:fld>
            <a:endParaRPr lang="pl-PL"/>
          </a:p>
        </p:txBody>
      </p:sp>
      <p:pic>
        <p:nvPicPr>
          <p:cNvPr id="6" name="Obraz 5">
            <a:extLst>
              <a:ext uri="{FF2B5EF4-FFF2-40B4-BE49-F238E27FC236}">
                <a16:creationId xmlns:a16="http://schemas.microsoft.com/office/drawing/2014/main" id="{BBCC5F94-DF17-F462-350C-7918018BBB15}"/>
              </a:ext>
            </a:extLst>
          </p:cNvPr>
          <p:cNvPicPr>
            <a:picLocks noChangeAspect="1"/>
          </p:cNvPicPr>
          <p:nvPr/>
        </p:nvPicPr>
        <p:blipFill>
          <a:blip r:embed="rId2"/>
          <a:stretch>
            <a:fillRect/>
          </a:stretch>
        </p:blipFill>
        <p:spPr>
          <a:xfrm>
            <a:off x="2728759" y="560880"/>
            <a:ext cx="5738585" cy="5245559"/>
          </a:xfrm>
          <a:prstGeom prst="rect">
            <a:avLst/>
          </a:prstGeom>
        </p:spPr>
      </p:pic>
      <p:sp>
        <p:nvSpPr>
          <p:cNvPr id="8" name="pole tekstowe 7">
            <a:extLst>
              <a:ext uri="{FF2B5EF4-FFF2-40B4-BE49-F238E27FC236}">
                <a16:creationId xmlns:a16="http://schemas.microsoft.com/office/drawing/2014/main" id="{4DFCB9DB-392A-5067-D559-2986D4611B7C}"/>
              </a:ext>
            </a:extLst>
          </p:cNvPr>
          <p:cNvSpPr txBox="1"/>
          <p:nvPr/>
        </p:nvSpPr>
        <p:spPr>
          <a:xfrm>
            <a:off x="4967478" y="6475254"/>
            <a:ext cx="6094476" cy="246221"/>
          </a:xfrm>
          <a:prstGeom prst="rect">
            <a:avLst/>
          </a:prstGeom>
          <a:noFill/>
        </p:spPr>
        <p:txBody>
          <a:bodyPr wrap="square">
            <a:spAutoFit/>
          </a:bodyPr>
          <a:lstStyle/>
          <a:p>
            <a:pPr algn="l" fontAlgn="ctr"/>
            <a:r>
              <a:rPr lang="pl-PL" sz="1000" b="0" i="0" dirty="0">
                <a:effectLst/>
                <a:latin typeface="Roboto" panose="02000000000000000000" pitchFamily="2" charset="0"/>
              </a:rPr>
              <a:t>ZESZYT 5 Urządzenia, instalacje i sieci elektroenergetyczne o napięciu nie wyższym niż 1 </a:t>
            </a:r>
            <a:r>
              <a:rPr lang="pl-PL" sz="1000" b="0" i="0" dirty="0" err="1">
                <a:effectLst/>
                <a:latin typeface="Roboto" panose="02000000000000000000" pitchFamily="2" charset="0"/>
              </a:rPr>
              <a:t>kV</a:t>
            </a:r>
            <a:r>
              <a:rPr lang="pl-PL" sz="1000" b="0" i="0" dirty="0">
                <a:effectLst/>
                <a:latin typeface="Roboto" panose="02000000000000000000" pitchFamily="2" charset="0"/>
              </a:rPr>
              <a:t>. </a:t>
            </a:r>
            <a:r>
              <a:rPr lang="pl-PL" sz="1000" dirty="0">
                <a:latin typeface="Roboto" panose="02000000000000000000" pitchFamily="2" charset="0"/>
              </a:rPr>
              <a:t>COSIW</a:t>
            </a:r>
            <a:endParaRPr lang="pl-PL" sz="1000" b="0" i="0" dirty="0">
              <a:effectLst/>
              <a:latin typeface="Roboto" panose="02000000000000000000" pitchFamily="2" charset="0"/>
            </a:endParaRPr>
          </a:p>
        </p:txBody>
      </p:sp>
    </p:spTree>
    <p:extLst>
      <p:ext uri="{BB962C8B-B14F-4D97-AF65-F5344CB8AC3E}">
        <p14:creationId xmlns:p14="http://schemas.microsoft.com/office/powerpoint/2010/main" val="2812628785"/>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3EE2297-0CAE-5549-C6BA-B356E73D090D}"/>
              </a:ext>
            </a:extLst>
          </p:cNvPr>
          <p:cNvSpPr>
            <a:spLocks noGrp="1"/>
          </p:cNvSpPr>
          <p:nvPr>
            <p:ph type="sldNum" sz="quarter" idx="12"/>
          </p:nvPr>
        </p:nvSpPr>
        <p:spPr/>
        <p:txBody>
          <a:bodyPr/>
          <a:lstStyle/>
          <a:p>
            <a:fld id="{B13EF961-FCAC-4A9A-A9A0-C51400629BF4}" type="slidenum">
              <a:rPr lang="pl-PL" smtClean="0"/>
              <a:t>210</a:t>
            </a:fld>
            <a:endParaRPr lang="pl-PL"/>
          </a:p>
        </p:txBody>
      </p:sp>
      <p:pic>
        <p:nvPicPr>
          <p:cNvPr id="4098" name="Picture 2">
            <a:extLst>
              <a:ext uri="{FF2B5EF4-FFF2-40B4-BE49-F238E27FC236}">
                <a16:creationId xmlns:a16="http://schemas.microsoft.com/office/drawing/2014/main" id="{47F9E77D-1D2A-4F30-83B2-0C5E628D23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502"/>
          <a:stretch/>
        </p:blipFill>
        <p:spPr bwMode="auto">
          <a:xfrm>
            <a:off x="311629" y="1040758"/>
            <a:ext cx="8218697" cy="5497202"/>
          </a:xfrm>
          <a:prstGeom prst="rect">
            <a:avLst/>
          </a:prstGeom>
          <a:noFill/>
          <a:extLst>
            <a:ext uri="{909E8E84-426E-40DD-AFC4-6F175D3DCCD1}">
              <a14:hiddenFill xmlns:a14="http://schemas.microsoft.com/office/drawing/2010/main">
                <a:solidFill>
                  <a:srgbClr val="FFFFFF"/>
                </a:solidFill>
              </a14:hiddenFill>
            </a:ext>
          </a:extLst>
        </p:spPr>
      </p:pic>
      <p:sp>
        <p:nvSpPr>
          <p:cNvPr id="4" name="pole tekstowe 3">
            <a:extLst>
              <a:ext uri="{FF2B5EF4-FFF2-40B4-BE49-F238E27FC236}">
                <a16:creationId xmlns:a16="http://schemas.microsoft.com/office/drawing/2014/main" id="{3B8E6976-53C7-DEA0-5445-4544F1364CF7}"/>
              </a:ext>
            </a:extLst>
          </p:cNvPr>
          <p:cNvSpPr txBox="1"/>
          <p:nvPr/>
        </p:nvSpPr>
        <p:spPr>
          <a:xfrm>
            <a:off x="361950" y="220663"/>
            <a:ext cx="11677650" cy="707886"/>
          </a:xfrm>
          <a:prstGeom prst="rect">
            <a:avLst/>
          </a:prstGeom>
          <a:noFill/>
        </p:spPr>
        <p:txBody>
          <a:bodyPr wrap="square">
            <a:spAutoFit/>
          </a:bodyPr>
          <a:lstStyle/>
          <a:p>
            <a:r>
              <a:rPr lang="pl-PL" sz="2000" b="1" i="0" dirty="0">
                <a:solidFill>
                  <a:srgbClr val="000000"/>
                </a:solidFill>
                <a:effectLst/>
                <a:latin typeface="roboto" panose="02000000000000000000" pitchFamily="2" charset="0"/>
              </a:rPr>
              <a:t>Najmniejsze dopuszczalne odległości kabli elektroenergetycznych i sygnalizacyjnych ułożonych bezpośrednio w ziemi od innych urządzeń podziemnych</a:t>
            </a:r>
            <a:endParaRPr lang="pl-PL" sz="2000" b="1" dirty="0"/>
          </a:p>
        </p:txBody>
      </p:sp>
      <p:sp>
        <p:nvSpPr>
          <p:cNvPr id="6" name="pole tekstowe 5">
            <a:extLst>
              <a:ext uri="{FF2B5EF4-FFF2-40B4-BE49-F238E27FC236}">
                <a16:creationId xmlns:a16="http://schemas.microsoft.com/office/drawing/2014/main" id="{822686D9-CB28-5CCF-158E-542880C60126}"/>
              </a:ext>
            </a:extLst>
          </p:cNvPr>
          <p:cNvSpPr txBox="1"/>
          <p:nvPr/>
        </p:nvSpPr>
        <p:spPr>
          <a:xfrm>
            <a:off x="2953512" y="6598364"/>
            <a:ext cx="8605515" cy="246221"/>
          </a:xfrm>
          <a:prstGeom prst="rect">
            <a:avLst/>
          </a:prstGeom>
          <a:noFill/>
        </p:spPr>
        <p:txBody>
          <a:bodyPr wrap="square">
            <a:spAutoFit/>
          </a:bodyPr>
          <a:lstStyle/>
          <a:p>
            <a:r>
              <a:rPr lang="pl-PL" sz="1000" dirty="0"/>
              <a:t>https://www.elektro.info.pl/artykul/kable-i-przewody/195264,elektroenergetyczne-i-sygnalizacyjne-linie-kablowe-projektowanie-i-budowa-czesc-4</a:t>
            </a:r>
          </a:p>
        </p:txBody>
      </p:sp>
    </p:spTree>
    <p:extLst>
      <p:ext uri="{BB962C8B-B14F-4D97-AF65-F5344CB8AC3E}">
        <p14:creationId xmlns:p14="http://schemas.microsoft.com/office/powerpoint/2010/main" val="1642533975"/>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68D4FE4-6411-156D-12E8-29AFB4870A7F}"/>
              </a:ext>
            </a:extLst>
          </p:cNvPr>
          <p:cNvSpPr>
            <a:spLocks noGrp="1"/>
          </p:cNvSpPr>
          <p:nvPr>
            <p:ph type="sldNum" sz="quarter" idx="12"/>
          </p:nvPr>
        </p:nvSpPr>
        <p:spPr/>
        <p:txBody>
          <a:bodyPr/>
          <a:lstStyle/>
          <a:p>
            <a:fld id="{B13EF961-FCAC-4A9A-A9A0-C51400629BF4}" type="slidenum">
              <a:rPr lang="pl-PL" smtClean="0"/>
              <a:t>211</a:t>
            </a:fld>
            <a:endParaRPr lang="pl-PL"/>
          </a:p>
        </p:txBody>
      </p:sp>
      <p:pic>
        <p:nvPicPr>
          <p:cNvPr id="3" name="Obraz 2">
            <a:extLst>
              <a:ext uri="{FF2B5EF4-FFF2-40B4-BE49-F238E27FC236}">
                <a16:creationId xmlns:a16="http://schemas.microsoft.com/office/drawing/2014/main" id="{3DD992E1-1760-3465-3645-A6A054AA6FD1}"/>
              </a:ext>
            </a:extLst>
          </p:cNvPr>
          <p:cNvPicPr>
            <a:picLocks noChangeAspect="1"/>
          </p:cNvPicPr>
          <p:nvPr/>
        </p:nvPicPr>
        <p:blipFill>
          <a:blip r:embed="rId2"/>
          <a:stretch>
            <a:fillRect/>
          </a:stretch>
        </p:blipFill>
        <p:spPr>
          <a:xfrm>
            <a:off x="1837944" y="590550"/>
            <a:ext cx="9262110" cy="6006338"/>
          </a:xfrm>
          <a:prstGeom prst="rect">
            <a:avLst/>
          </a:prstGeom>
        </p:spPr>
      </p:pic>
      <p:sp>
        <p:nvSpPr>
          <p:cNvPr id="9" name="pole tekstowe 8">
            <a:extLst>
              <a:ext uri="{FF2B5EF4-FFF2-40B4-BE49-F238E27FC236}">
                <a16:creationId xmlns:a16="http://schemas.microsoft.com/office/drawing/2014/main" id="{51547B8D-376A-2DC3-691E-AD7EF0A38F63}"/>
              </a:ext>
            </a:extLst>
          </p:cNvPr>
          <p:cNvSpPr txBox="1"/>
          <p:nvPr/>
        </p:nvSpPr>
        <p:spPr>
          <a:xfrm>
            <a:off x="0" y="85616"/>
            <a:ext cx="12192000" cy="707886"/>
          </a:xfrm>
          <a:prstGeom prst="rect">
            <a:avLst/>
          </a:prstGeom>
          <a:noFill/>
        </p:spPr>
        <p:txBody>
          <a:bodyPr wrap="square">
            <a:spAutoFit/>
          </a:bodyPr>
          <a:lstStyle/>
          <a:p>
            <a:r>
              <a:rPr lang="pl-PL" sz="2000" b="1" i="0" dirty="0">
                <a:effectLst/>
                <a:latin typeface="roboto" panose="02000000000000000000" pitchFamily="2" charset="0"/>
              </a:rPr>
              <a:t>Odległości kabli elektroenergetycznych i sygnalizacyjnych ułożonych w ziemi od innych urządzeń podziemnych</a:t>
            </a:r>
            <a:endParaRPr lang="pl-PL" sz="2000" b="1" dirty="0"/>
          </a:p>
        </p:txBody>
      </p:sp>
      <p:sp>
        <p:nvSpPr>
          <p:cNvPr id="10" name="pole tekstowe 9">
            <a:extLst>
              <a:ext uri="{FF2B5EF4-FFF2-40B4-BE49-F238E27FC236}">
                <a16:creationId xmlns:a16="http://schemas.microsoft.com/office/drawing/2014/main" id="{A9A54D43-BBD4-2EB1-A61F-89E0F17573FC}"/>
              </a:ext>
            </a:extLst>
          </p:cNvPr>
          <p:cNvSpPr txBox="1"/>
          <p:nvPr/>
        </p:nvSpPr>
        <p:spPr>
          <a:xfrm>
            <a:off x="3931920" y="6596888"/>
            <a:ext cx="9357360" cy="246221"/>
          </a:xfrm>
          <a:prstGeom prst="rect">
            <a:avLst/>
          </a:prstGeom>
          <a:noFill/>
        </p:spPr>
        <p:txBody>
          <a:bodyPr wrap="square">
            <a:spAutoFit/>
          </a:bodyPr>
          <a:lstStyle/>
          <a:p>
            <a:r>
              <a:rPr lang="pl-PL" sz="1000" dirty="0"/>
              <a:t>https://www.elektro.info.pl/artykul/kable-i-przewody/195264,elektroenergetyczne-i-sygnalizacyjne-linie-kablowe-projektowanie-i-budowa-czesc-4</a:t>
            </a:r>
          </a:p>
        </p:txBody>
      </p:sp>
    </p:spTree>
    <p:extLst>
      <p:ext uri="{BB962C8B-B14F-4D97-AF65-F5344CB8AC3E}">
        <p14:creationId xmlns:p14="http://schemas.microsoft.com/office/powerpoint/2010/main" val="2827261033"/>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B45B9A5-5199-2C01-4D2D-0E23D0CBDE42}"/>
              </a:ext>
            </a:extLst>
          </p:cNvPr>
          <p:cNvSpPr>
            <a:spLocks noGrp="1"/>
          </p:cNvSpPr>
          <p:nvPr>
            <p:ph type="sldNum" sz="quarter" idx="12"/>
          </p:nvPr>
        </p:nvSpPr>
        <p:spPr/>
        <p:txBody>
          <a:bodyPr/>
          <a:lstStyle/>
          <a:p>
            <a:fld id="{B13EF961-FCAC-4A9A-A9A0-C51400629BF4}" type="slidenum">
              <a:rPr lang="pl-PL" smtClean="0"/>
              <a:t>212</a:t>
            </a:fld>
            <a:endParaRPr lang="pl-PL"/>
          </a:p>
        </p:txBody>
      </p:sp>
      <p:sp>
        <p:nvSpPr>
          <p:cNvPr id="4" name="pole tekstowe 3">
            <a:extLst>
              <a:ext uri="{FF2B5EF4-FFF2-40B4-BE49-F238E27FC236}">
                <a16:creationId xmlns:a16="http://schemas.microsoft.com/office/drawing/2014/main" id="{2F0D3FC4-DA9B-B559-56DC-877563E20569}"/>
              </a:ext>
            </a:extLst>
          </p:cNvPr>
          <p:cNvSpPr txBox="1"/>
          <p:nvPr/>
        </p:nvSpPr>
        <p:spPr>
          <a:xfrm>
            <a:off x="473528" y="506186"/>
            <a:ext cx="11593285" cy="2308324"/>
          </a:xfrm>
          <a:prstGeom prst="rect">
            <a:avLst/>
          </a:prstGeom>
          <a:noFill/>
        </p:spPr>
        <p:txBody>
          <a:bodyPr wrap="square">
            <a:spAutoFit/>
          </a:bodyPr>
          <a:lstStyle/>
          <a:p>
            <a:r>
              <a:rPr lang="pl-PL" sz="2400" dirty="0"/>
              <a:t>Na </a:t>
            </a:r>
            <a:r>
              <a:rPr lang="pl-PL" sz="2400" b="1" dirty="0"/>
              <a:t>mostach, molach i nabrzeżach </a:t>
            </a:r>
            <a:r>
              <a:rPr lang="pl-PL" sz="2400" dirty="0"/>
              <a:t>kable</a:t>
            </a:r>
            <a:r>
              <a:rPr lang="pl-PL" sz="2400" b="1" dirty="0"/>
              <a:t> </a:t>
            </a:r>
            <a:r>
              <a:rPr lang="pl-PL" sz="2400" dirty="0"/>
              <a:t>należy układać:</a:t>
            </a:r>
          </a:p>
          <a:p>
            <a:pPr marL="342900" indent="-342900">
              <a:buFontTx/>
              <a:buChar char="-"/>
            </a:pPr>
            <a:r>
              <a:rPr lang="pl-PL" sz="2400" dirty="0"/>
              <a:t>w osłonach otaczających (na konstrukcjach, pod chodnikami),</a:t>
            </a:r>
          </a:p>
          <a:p>
            <a:pPr marL="342900" indent="-342900">
              <a:buFontTx/>
              <a:buChar char="-"/>
            </a:pPr>
            <a:r>
              <a:rPr lang="pl-PL" sz="2400" dirty="0"/>
              <a:t>w kanałach kablowych. </a:t>
            </a:r>
          </a:p>
          <a:p>
            <a:pPr marL="342900" indent="-342900">
              <a:buFontTx/>
              <a:buChar char="-"/>
            </a:pPr>
            <a:endParaRPr lang="pl-PL" sz="2400" dirty="0"/>
          </a:p>
          <a:p>
            <a:pPr algn="just"/>
            <a:r>
              <a:rPr lang="pl-PL" sz="2400" dirty="0"/>
              <a:t>W miejscach narażenia kabli energetycznych </a:t>
            </a:r>
            <a:r>
              <a:rPr lang="pl-PL" sz="2400" u="sng" dirty="0"/>
              <a:t>na naprężenia mechaniczne</a:t>
            </a:r>
            <a:r>
              <a:rPr lang="pl-PL" sz="2400" dirty="0"/>
              <a:t>, należy je układać z zapasem umożliwiającym kompensowanie zmian wywołanych warunkami otoczenia.</a:t>
            </a:r>
          </a:p>
        </p:txBody>
      </p:sp>
      <p:pic>
        <p:nvPicPr>
          <p:cNvPr id="6" name="Obraz 5">
            <a:extLst>
              <a:ext uri="{FF2B5EF4-FFF2-40B4-BE49-F238E27FC236}">
                <a16:creationId xmlns:a16="http://schemas.microsoft.com/office/drawing/2014/main" id="{4ECBD005-F0C4-1E40-453E-D53F0EEF3286}"/>
              </a:ext>
            </a:extLst>
          </p:cNvPr>
          <p:cNvPicPr>
            <a:picLocks noChangeAspect="1"/>
          </p:cNvPicPr>
          <p:nvPr/>
        </p:nvPicPr>
        <p:blipFill>
          <a:blip r:embed="rId2"/>
          <a:stretch>
            <a:fillRect/>
          </a:stretch>
        </p:blipFill>
        <p:spPr>
          <a:xfrm>
            <a:off x="417957" y="3108849"/>
            <a:ext cx="8192643" cy="2953162"/>
          </a:xfrm>
          <a:prstGeom prst="rect">
            <a:avLst/>
          </a:prstGeom>
        </p:spPr>
      </p:pic>
      <p:pic>
        <p:nvPicPr>
          <p:cNvPr id="8" name="Obraz 7">
            <a:extLst>
              <a:ext uri="{FF2B5EF4-FFF2-40B4-BE49-F238E27FC236}">
                <a16:creationId xmlns:a16="http://schemas.microsoft.com/office/drawing/2014/main" id="{C76578F9-DD45-60D6-BFBF-03176DD4130D}"/>
              </a:ext>
            </a:extLst>
          </p:cNvPr>
          <p:cNvPicPr>
            <a:picLocks noChangeAspect="1"/>
          </p:cNvPicPr>
          <p:nvPr/>
        </p:nvPicPr>
        <p:blipFill>
          <a:blip r:embed="rId3"/>
          <a:stretch>
            <a:fillRect/>
          </a:stretch>
        </p:blipFill>
        <p:spPr>
          <a:xfrm>
            <a:off x="8610600" y="3237382"/>
            <a:ext cx="3228830" cy="2484860"/>
          </a:xfrm>
          <a:prstGeom prst="rect">
            <a:avLst/>
          </a:prstGeom>
        </p:spPr>
      </p:pic>
      <p:sp>
        <p:nvSpPr>
          <p:cNvPr id="10" name="pole tekstowe 9">
            <a:extLst>
              <a:ext uri="{FF2B5EF4-FFF2-40B4-BE49-F238E27FC236}">
                <a16:creationId xmlns:a16="http://schemas.microsoft.com/office/drawing/2014/main" id="{B5568370-7AD0-CB56-CF36-6EF4CB23BB22}"/>
              </a:ext>
            </a:extLst>
          </p:cNvPr>
          <p:cNvSpPr txBox="1"/>
          <p:nvPr/>
        </p:nvSpPr>
        <p:spPr>
          <a:xfrm>
            <a:off x="4213780" y="6408107"/>
            <a:ext cx="7625649" cy="261610"/>
          </a:xfrm>
          <a:prstGeom prst="rect">
            <a:avLst/>
          </a:prstGeom>
          <a:noFill/>
        </p:spPr>
        <p:txBody>
          <a:bodyPr wrap="square">
            <a:spAutoFit/>
          </a:bodyPr>
          <a:lstStyle/>
          <a:p>
            <a:r>
              <a:rPr lang="pl-PL" sz="1050" dirty="0"/>
              <a:t>https://www.buschpolska.com/produkty/szczegoly-dotyczace-produktu/kanaly-kablowe-z-tworzywa-sztucznego-serii-top/</a:t>
            </a:r>
          </a:p>
        </p:txBody>
      </p:sp>
    </p:spTree>
    <p:extLst>
      <p:ext uri="{BB962C8B-B14F-4D97-AF65-F5344CB8AC3E}">
        <p14:creationId xmlns:p14="http://schemas.microsoft.com/office/powerpoint/2010/main" val="4232332288"/>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E3BA55E-3D39-4737-4D1A-B36E706FE064}"/>
              </a:ext>
            </a:extLst>
          </p:cNvPr>
          <p:cNvSpPr>
            <a:spLocks noGrp="1"/>
          </p:cNvSpPr>
          <p:nvPr>
            <p:ph type="sldNum" sz="quarter" idx="12"/>
          </p:nvPr>
        </p:nvSpPr>
        <p:spPr/>
        <p:txBody>
          <a:bodyPr/>
          <a:lstStyle/>
          <a:p>
            <a:fld id="{B13EF961-FCAC-4A9A-A9A0-C51400629BF4}" type="slidenum">
              <a:rPr lang="pl-PL" smtClean="0"/>
              <a:t>213</a:t>
            </a:fld>
            <a:endParaRPr lang="pl-PL"/>
          </a:p>
        </p:txBody>
      </p:sp>
      <p:pic>
        <p:nvPicPr>
          <p:cNvPr id="4" name="Obraz 3">
            <a:extLst>
              <a:ext uri="{FF2B5EF4-FFF2-40B4-BE49-F238E27FC236}">
                <a16:creationId xmlns:a16="http://schemas.microsoft.com/office/drawing/2014/main" id="{8D018A92-CB6A-1417-52C6-BB8700270E61}"/>
              </a:ext>
            </a:extLst>
          </p:cNvPr>
          <p:cNvPicPr>
            <a:picLocks noChangeAspect="1"/>
          </p:cNvPicPr>
          <p:nvPr/>
        </p:nvPicPr>
        <p:blipFill>
          <a:blip r:embed="rId2"/>
          <a:stretch>
            <a:fillRect/>
          </a:stretch>
        </p:blipFill>
        <p:spPr>
          <a:xfrm>
            <a:off x="4073443" y="136525"/>
            <a:ext cx="8058686" cy="1997646"/>
          </a:xfrm>
          <a:prstGeom prst="rect">
            <a:avLst/>
          </a:prstGeom>
        </p:spPr>
      </p:pic>
      <p:pic>
        <p:nvPicPr>
          <p:cNvPr id="6" name="Obraz 5">
            <a:extLst>
              <a:ext uri="{FF2B5EF4-FFF2-40B4-BE49-F238E27FC236}">
                <a16:creationId xmlns:a16="http://schemas.microsoft.com/office/drawing/2014/main" id="{AE2837C7-31A2-AA2F-3B24-4AC0E0BC426C}"/>
              </a:ext>
            </a:extLst>
          </p:cNvPr>
          <p:cNvPicPr>
            <a:picLocks noChangeAspect="1"/>
          </p:cNvPicPr>
          <p:nvPr/>
        </p:nvPicPr>
        <p:blipFill>
          <a:blip r:embed="rId3"/>
          <a:stretch>
            <a:fillRect/>
          </a:stretch>
        </p:blipFill>
        <p:spPr>
          <a:xfrm>
            <a:off x="2995394" y="2182027"/>
            <a:ext cx="6341052" cy="4205800"/>
          </a:xfrm>
          <a:prstGeom prst="rect">
            <a:avLst/>
          </a:prstGeom>
        </p:spPr>
      </p:pic>
      <p:pic>
        <p:nvPicPr>
          <p:cNvPr id="8" name="Obraz 7">
            <a:extLst>
              <a:ext uri="{FF2B5EF4-FFF2-40B4-BE49-F238E27FC236}">
                <a16:creationId xmlns:a16="http://schemas.microsoft.com/office/drawing/2014/main" id="{E5622227-A1EB-A93A-1346-225D81417B90}"/>
              </a:ext>
            </a:extLst>
          </p:cNvPr>
          <p:cNvPicPr>
            <a:picLocks noChangeAspect="1"/>
          </p:cNvPicPr>
          <p:nvPr/>
        </p:nvPicPr>
        <p:blipFill>
          <a:blip r:embed="rId4"/>
          <a:stretch>
            <a:fillRect/>
          </a:stretch>
        </p:blipFill>
        <p:spPr>
          <a:xfrm>
            <a:off x="9501396" y="2134171"/>
            <a:ext cx="2609192" cy="2865233"/>
          </a:xfrm>
          <a:prstGeom prst="rect">
            <a:avLst/>
          </a:prstGeom>
        </p:spPr>
      </p:pic>
      <p:sp>
        <p:nvSpPr>
          <p:cNvPr id="10" name="pole tekstowe 9">
            <a:extLst>
              <a:ext uri="{FF2B5EF4-FFF2-40B4-BE49-F238E27FC236}">
                <a16:creationId xmlns:a16="http://schemas.microsoft.com/office/drawing/2014/main" id="{B63D7AD1-E803-E608-7F38-C139391B49B7}"/>
              </a:ext>
            </a:extLst>
          </p:cNvPr>
          <p:cNvSpPr txBox="1"/>
          <p:nvPr/>
        </p:nvSpPr>
        <p:spPr>
          <a:xfrm>
            <a:off x="5188615" y="6435684"/>
            <a:ext cx="5617377" cy="246221"/>
          </a:xfrm>
          <a:prstGeom prst="rect">
            <a:avLst/>
          </a:prstGeom>
          <a:noFill/>
        </p:spPr>
        <p:txBody>
          <a:bodyPr wrap="square">
            <a:spAutoFit/>
          </a:bodyPr>
          <a:lstStyle/>
          <a:p>
            <a:pPr algn="r"/>
            <a:r>
              <a:rPr lang="pl-PL" sz="1000" dirty="0"/>
              <a:t>https://www.buschpolska.com/fileadmin/Busch-Files-PL/Kanaly_kablowe.pdf</a:t>
            </a:r>
          </a:p>
        </p:txBody>
      </p:sp>
      <p:pic>
        <p:nvPicPr>
          <p:cNvPr id="12" name="Obraz 11">
            <a:extLst>
              <a:ext uri="{FF2B5EF4-FFF2-40B4-BE49-F238E27FC236}">
                <a16:creationId xmlns:a16="http://schemas.microsoft.com/office/drawing/2014/main" id="{3D8B9F5C-B143-C0C7-F2FF-B097FA9C1A95}"/>
              </a:ext>
            </a:extLst>
          </p:cNvPr>
          <p:cNvPicPr>
            <a:picLocks noChangeAspect="1"/>
          </p:cNvPicPr>
          <p:nvPr/>
        </p:nvPicPr>
        <p:blipFill>
          <a:blip r:embed="rId5"/>
          <a:srcRect r="51166"/>
          <a:stretch/>
        </p:blipFill>
        <p:spPr>
          <a:xfrm>
            <a:off x="252193" y="3429000"/>
            <a:ext cx="2743201" cy="3115110"/>
          </a:xfrm>
          <a:prstGeom prst="rect">
            <a:avLst/>
          </a:prstGeom>
        </p:spPr>
      </p:pic>
      <p:sp>
        <p:nvSpPr>
          <p:cNvPr id="14" name="pole tekstowe 13">
            <a:extLst>
              <a:ext uri="{FF2B5EF4-FFF2-40B4-BE49-F238E27FC236}">
                <a16:creationId xmlns:a16="http://schemas.microsoft.com/office/drawing/2014/main" id="{C7A5A648-91FF-6140-C43E-839FCC32ED9F}"/>
              </a:ext>
            </a:extLst>
          </p:cNvPr>
          <p:cNvSpPr txBox="1"/>
          <p:nvPr/>
        </p:nvSpPr>
        <p:spPr>
          <a:xfrm>
            <a:off x="252193" y="386139"/>
            <a:ext cx="3821250" cy="1200329"/>
          </a:xfrm>
          <a:prstGeom prst="rect">
            <a:avLst/>
          </a:prstGeom>
          <a:noFill/>
        </p:spPr>
        <p:txBody>
          <a:bodyPr wrap="square">
            <a:spAutoFit/>
          </a:bodyPr>
          <a:lstStyle/>
          <a:p>
            <a:r>
              <a:rPr lang="pl-PL" sz="2400" b="1" dirty="0">
                <a:solidFill>
                  <a:srgbClr val="282828"/>
                </a:solidFill>
                <a:latin typeface="Play"/>
              </a:rPr>
              <a:t>Poliwęglanowe k</a:t>
            </a:r>
            <a:r>
              <a:rPr lang="pl-PL" sz="2400" b="1" i="0" dirty="0">
                <a:solidFill>
                  <a:srgbClr val="282828"/>
                </a:solidFill>
                <a:effectLst/>
                <a:latin typeface="Play"/>
              </a:rPr>
              <a:t>anały kablowe, pokrywy kanałów kablowych, studnie kablowe</a:t>
            </a:r>
            <a:endParaRPr lang="pl-PL" sz="2400" b="1" dirty="0"/>
          </a:p>
        </p:txBody>
      </p:sp>
    </p:spTree>
    <p:extLst>
      <p:ext uri="{BB962C8B-B14F-4D97-AF65-F5344CB8AC3E}">
        <p14:creationId xmlns:p14="http://schemas.microsoft.com/office/powerpoint/2010/main" val="2132777386"/>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FFFFCA1-D378-D7CC-BCD0-495DB762E486}"/>
              </a:ext>
            </a:extLst>
          </p:cNvPr>
          <p:cNvSpPr>
            <a:spLocks noGrp="1"/>
          </p:cNvSpPr>
          <p:nvPr>
            <p:ph type="sldNum" sz="quarter" idx="12"/>
          </p:nvPr>
        </p:nvSpPr>
        <p:spPr/>
        <p:txBody>
          <a:bodyPr/>
          <a:lstStyle/>
          <a:p>
            <a:fld id="{B13EF961-FCAC-4A9A-A9A0-C51400629BF4}" type="slidenum">
              <a:rPr lang="pl-PL" smtClean="0"/>
              <a:t>214</a:t>
            </a:fld>
            <a:endParaRPr lang="pl-PL"/>
          </a:p>
        </p:txBody>
      </p:sp>
      <p:pic>
        <p:nvPicPr>
          <p:cNvPr id="4" name="Obraz 3">
            <a:extLst>
              <a:ext uri="{FF2B5EF4-FFF2-40B4-BE49-F238E27FC236}">
                <a16:creationId xmlns:a16="http://schemas.microsoft.com/office/drawing/2014/main" id="{E83A33C3-98C6-6A34-8B76-38E15CA019AF}"/>
              </a:ext>
            </a:extLst>
          </p:cNvPr>
          <p:cNvPicPr>
            <a:picLocks noChangeAspect="1"/>
          </p:cNvPicPr>
          <p:nvPr/>
        </p:nvPicPr>
        <p:blipFill>
          <a:blip r:embed="rId2"/>
          <a:srcRect t="12081"/>
          <a:stretch/>
        </p:blipFill>
        <p:spPr>
          <a:xfrm>
            <a:off x="445759" y="1097923"/>
            <a:ext cx="3292106" cy="2226182"/>
          </a:xfrm>
          <a:prstGeom prst="rect">
            <a:avLst/>
          </a:prstGeom>
        </p:spPr>
      </p:pic>
      <p:pic>
        <p:nvPicPr>
          <p:cNvPr id="6" name="Obraz 5">
            <a:extLst>
              <a:ext uri="{FF2B5EF4-FFF2-40B4-BE49-F238E27FC236}">
                <a16:creationId xmlns:a16="http://schemas.microsoft.com/office/drawing/2014/main" id="{B7D811BF-34FC-CB93-AFE4-981B7F8DFFC7}"/>
              </a:ext>
            </a:extLst>
          </p:cNvPr>
          <p:cNvPicPr>
            <a:picLocks noChangeAspect="1"/>
          </p:cNvPicPr>
          <p:nvPr/>
        </p:nvPicPr>
        <p:blipFill>
          <a:blip r:embed="rId3"/>
          <a:stretch>
            <a:fillRect/>
          </a:stretch>
        </p:blipFill>
        <p:spPr>
          <a:xfrm>
            <a:off x="3936866" y="1048936"/>
            <a:ext cx="3486637" cy="5087060"/>
          </a:xfrm>
          <a:prstGeom prst="rect">
            <a:avLst/>
          </a:prstGeom>
        </p:spPr>
      </p:pic>
      <p:pic>
        <p:nvPicPr>
          <p:cNvPr id="8" name="Obraz 7">
            <a:extLst>
              <a:ext uri="{FF2B5EF4-FFF2-40B4-BE49-F238E27FC236}">
                <a16:creationId xmlns:a16="http://schemas.microsoft.com/office/drawing/2014/main" id="{3AE89003-8F13-E5DE-CFE1-021A25263B88}"/>
              </a:ext>
            </a:extLst>
          </p:cNvPr>
          <p:cNvPicPr>
            <a:picLocks noChangeAspect="1"/>
          </p:cNvPicPr>
          <p:nvPr/>
        </p:nvPicPr>
        <p:blipFill>
          <a:blip r:embed="rId4"/>
          <a:srcRect b="9731"/>
          <a:stretch/>
        </p:blipFill>
        <p:spPr>
          <a:xfrm>
            <a:off x="7723992" y="1048937"/>
            <a:ext cx="3560943" cy="5087060"/>
          </a:xfrm>
          <a:prstGeom prst="rect">
            <a:avLst/>
          </a:prstGeom>
        </p:spPr>
      </p:pic>
      <p:sp>
        <p:nvSpPr>
          <p:cNvPr id="11" name="pole tekstowe 10">
            <a:extLst>
              <a:ext uri="{FF2B5EF4-FFF2-40B4-BE49-F238E27FC236}">
                <a16:creationId xmlns:a16="http://schemas.microsoft.com/office/drawing/2014/main" id="{CE1658B8-FA9B-6C28-4BA3-A1F3FAA0B6A2}"/>
              </a:ext>
            </a:extLst>
          </p:cNvPr>
          <p:cNvSpPr txBox="1"/>
          <p:nvPr/>
        </p:nvSpPr>
        <p:spPr>
          <a:xfrm>
            <a:off x="428140" y="165491"/>
            <a:ext cx="6977744" cy="830997"/>
          </a:xfrm>
          <a:prstGeom prst="rect">
            <a:avLst/>
          </a:prstGeom>
          <a:noFill/>
        </p:spPr>
        <p:txBody>
          <a:bodyPr wrap="square">
            <a:spAutoFit/>
          </a:bodyPr>
          <a:lstStyle/>
          <a:p>
            <a:r>
              <a:rPr lang="pl-PL" sz="2400" b="1" i="0" dirty="0">
                <a:solidFill>
                  <a:srgbClr val="282828"/>
                </a:solidFill>
                <a:effectLst/>
                <a:latin typeface="Play"/>
              </a:rPr>
              <a:t>Kanały kablowe</a:t>
            </a:r>
            <a:r>
              <a:rPr lang="pl-PL" sz="2400" b="1" dirty="0">
                <a:solidFill>
                  <a:srgbClr val="282828"/>
                </a:solidFill>
                <a:latin typeface="Play"/>
              </a:rPr>
              <a:t> i </a:t>
            </a:r>
            <a:r>
              <a:rPr lang="pl-PL" sz="2400" b="1" i="0" dirty="0">
                <a:solidFill>
                  <a:srgbClr val="282828"/>
                </a:solidFill>
                <a:effectLst/>
                <a:latin typeface="Play"/>
              </a:rPr>
              <a:t> studnie kablowe z tworzyw sztucznych na terenach kolejowych</a:t>
            </a:r>
            <a:endParaRPr lang="pl-PL" sz="2400" b="1" dirty="0"/>
          </a:p>
        </p:txBody>
      </p:sp>
      <p:pic>
        <p:nvPicPr>
          <p:cNvPr id="13" name="Obraz 12">
            <a:extLst>
              <a:ext uri="{FF2B5EF4-FFF2-40B4-BE49-F238E27FC236}">
                <a16:creationId xmlns:a16="http://schemas.microsoft.com/office/drawing/2014/main" id="{1735341F-67B6-BC20-003D-37AD2123F865}"/>
              </a:ext>
            </a:extLst>
          </p:cNvPr>
          <p:cNvPicPr>
            <a:picLocks noChangeAspect="1"/>
          </p:cNvPicPr>
          <p:nvPr/>
        </p:nvPicPr>
        <p:blipFill>
          <a:blip r:embed="rId5"/>
          <a:srcRect b="18430"/>
          <a:stretch/>
        </p:blipFill>
        <p:spPr>
          <a:xfrm>
            <a:off x="428140" y="3429000"/>
            <a:ext cx="3327343" cy="2706996"/>
          </a:xfrm>
          <a:prstGeom prst="rect">
            <a:avLst/>
          </a:prstGeom>
        </p:spPr>
      </p:pic>
      <p:sp>
        <p:nvSpPr>
          <p:cNvPr id="16" name="pole tekstowe 15">
            <a:extLst>
              <a:ext uri="{FF2B5EF4-FFF2-40B4-BE49-F238E27FC236}">
                <a16:creationId xmlns:a16="http://schemas.microsoft.com/office/drawing/2014/main" id="{6F25AFED-C4FB-B28A-9015-54484A9A6323}"/>
              </a:ext>
            </a:extLst>
          </p:cNvPr>
          <p:cNvSpPr txBox="1"/>
          <p:nvPr/>
        </p:nvSpPr>
        <p:spPr>
          <a:xfrm>
            <a:off x="7622504" y="136525"/>
            <a:ext cx="3731296" cy="830997"/>
          </a:xfrm>
          <a:prstGeom prst="rect">
            <a:avLst/>
          </a:prstGeom>
          <a:noFill/>
        </p:spPr>
        <p:txBody>
          <a:bodyPr wrap="square">
            <a:spAutoFit/>
          </a:bodyPr>
          <a:lstStyle/>
          <a:p>
            <a:r>
              <a:rPr lang="pl-PL" sz="2400" b="1" i="0" dirty="0">
                <a:solidFill>
                  <a:srgbClr val="282828"/>
                </a:solidFill>
                <a:effectLst/>
                <a:latin typeface="Play"/>
              </a:rPr>
              <a:t>Kanały kablowe w hali przemysłowej</a:t>
            </a:r>
            <a:endParaRPr lang="pl-PL" sz="2400" b="1" dirty="0"/>
          </a:p>
        </p:txBody>
      </p:sp>
      <p:sp>
        <p:nvSpPr>
          <p:cNvPr id="17" name="pole tekstowe 16">
            <a:extLst>
              <a:ext uri="{FF2B5EF4-FFF2-40B4-BE49-F238E27FC236}">
                <a16:creationId xmlns:a16="http://schemas.microsoft.com/office/drawing/2014/main" id="{84F74D51-E134-B506-EA3C-E101175FCFBF}"/>
              </a:ext>
            </a:extLst>
          </p:cNvPr>
          <p:cNvSpPr txBox="1"/>
          <p:nvPr/>
        </p:nvSpPr>
        <p:spPr>
          <a:xfrm>
            <a:off x="8731812" y="6475254"/>
            <a:ext cx="2500776" cy="246221"/>
          </a:xfrm>
          <a:prstGeom prst="rect">
            <a:avLst/>
          </a:prstGeom>
          <a:noFill/>
        </p:spPr>
        <p:txBody>
          <a:bodyPr wrap="square">
            <a:spAutoFit/>
          </a:bodyPr>
          <a:lstStyle/>
          <a:p>
            <a:r>
              <a:rPr lang="pl-PL" sz="1000" i="0" dirty="0">
                <a:solidFill>
                  <a:srgbClr val="282828"/>
                </a:solidFill>
                <a:effectLst/>
                <a:latin typeface="Play"/>
              </a:rPr>
              <a:t>Źródło: Zdjęcie autora Ludwik Osmólski</a:t>
            </a:r>
            <a:endParaRPr lang="pl-PL" sz="1000" dirty="0"/>
          </a:p>
        </p:txBody>
      </p:sp>
    </p:spTree>
    <p:extLst>
      <p:ext uri="{BB962C8B-B14F-4D97-AF65-F5344CB8AC3E}">
        <p14:creationId xmlns:p14="http://schemas.microsoft.com/office/powerpoint/2010/main" val="2830702175"/>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493A8FB-C678-94A6-2F21-06417CEBBA0C}"/>
              </a:ext>
            </a:extLst>
          </p:cNvPr>
          <p:cNvSpPr>
            <a:spLocks noGrp="1"/>
          </p:cNvSpPr>
          <p:nvPr>
            <p:ph type="sldNum" sz="quarter" idx="12"/>
          </p:nvPr>
        </p:nvSpPr>
        <p:spPr/>
        <p:txBody>
          <a:bodyPr/>
          <a:lstStyle/>
          <a:p>
            <a:fld id="{B13EF961-FCAC-4A9A-A9A0-C51400629BF4}" type="slidenum">
              <a:rPr lang="pl-PL" smtClean="0"/>
              <a:t>215</a:t>
            </a:fld>
            <a:endParaRPr lang="pl-PL"/>
          </a:p>
        </p:txBody>
      </p:sp>
      <p:pic>
        <p:nvPicPr>
          <p:cNvPr id="6146" name="Picture 2">
            <a:extLst>
              <a:ext uri="{FF2B5EF4-FFF2-40B4-BE49-F238E27FC236}">
                <a16:creationId xmlns:a16="http://schemas.microsoft.com/office/drawing/2014/main" id="{75C5F04F-6DFC-573A-1FB0-FA1E0C79E5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1956" y="299810"/>
            <a:ext cx="6330043" cy="356592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C5EC22CD-CDEB-E1D9-CB8B-9B9428EF3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029" y="1586181"/>
            <a:ext cx="3163815" cy="2372861"/>
          </a:xfrm>
          <a:prstGeom prst="rect">
            <a:avLst/>
          </a:prstGeom>
          <a:noFill/>
          <a:extLst>
            <a:ext uri="{909E8E84-426E-40DD-AFC4-6F175D3DCCD1}">
              <a14:hiddenFill xmlns:a14="http://schemas.microsoft.com/office/drawing/2010/main">
                <a:solidFill>
                  <a:srgbClr val="FFFFFF"/>
                </a:solidFill>
              </a14:hiddenFill>
            </a:ext>
          </a:extLst>
        </p:spPr>
      </p:pic>
      <p:sp>
        <p:nvSpPr>
          <p:cNvPr id="6" name="pole tekstowe 5">
            <a:extLst>
              <a:ext uri="{FF2B5EF4-FFF2-40B4-BE49-F238E27FC236}">
                <a16:creationId xmlns:a16="http://schemas.microsoft.com/office/drawing/2014/main" id="{40AAF1DC-0B9B-8375-BDF6-2E8D46F7D513}"/>
              </a:ext>
            </a:extLst>
          </p:cNvPr>
          <p:cNvSpPr txBox="1"/>
          <p:nvPr/>
        </p:nvSpPr>
        <p:spPr>
          <a:xfrm>
            <a:off x="8908824" y="6475254"/>
            <a:ext cx="2146752" cy="246221"/>
          </a:xfrm>
          <a:prstGeom prst="rect">
            <a:avLst/>
          </a:prstGeom>
          <a:noFill/>
        </p:spPr>
        <p:txBody>
          <a:bodyPr wrap="square">
            <a:spAutoFit/>
          </a:bodyPr>
          <a:lstStyle/>
          <a:p>
            <a:pPr algn="r"/>
            <a:r>
              <a:rPr lang="pl-PL" sz="1000" dirty="0"/>
              <a:t>https://ztrapid.pl/energetyka</a:t>
            </a:r>
          </a:p>
        </p:txBody>
      </p:sp>
      <p:pic>
        <p:nvPicPr>
          <p:cNvPr id="8" name="Obraz 7">
            <a:extLst>
              <a:ext uri="{FF2B5EF4-FFF2-40B4-BE49-F238E27FC236}">
                <a16:creationId xmlns:a16="http://schemas.microsoft.com/office/drawing/2014/main" id="{F038E0D7-63EF-478C-9E36-DECD604E21DC}"/>
              </a:ext>
            </a:extLst>
          </p:cNvPr>
          <p:cNvPicPr>
            <a:picLocks noChangeAspect="1"/>
          </p:cNvPicPr>
          <p:nvPr/>
        </p:nvPicPr>
        <p:blipFill>
          <a:blip r:embed="rId4"/>
          <a:stretch>
            <a:fillRect/>
          </a:stretch>
        </p:blipFill>
        <p:spPr>
          <a:xfrm>
            <a:off x="3896157" y="4214724"/>
            <a:ext cx="3199223" cy="2506751"/>
          </a:xfrm>
          <a:prstGeom prst="rect">
            <a:avLst/>
          </a:prstGeom>
        </p:spPr>
      </p:pic>
      <p:pic>
        <p:nvPicPr>
          <p:cNvPr id="10" name="Obraz 9">
            <a:extLst>
              <a:ext uri="{FF2B5EF4-FFF2-40B4-BE49-F238E27FC236}">
                <a16:creationId xmlns:a16="http://schemas.microsoft.com/office/drawing/2014/main" id="{970B7F12-0D50-B647-6FCA-56DCB5693494}"/>
              </a:ext>
            </a:extLst>
          </p:cNvPr>
          <p:cNvPicPr>
            <a:picLocks noChangeAspect="1"/>
          </p:cNvPicPr>
          <p:nvPr/>
        </p:nvPicPr>
        <p:blipFill>
          <a:blip r:embed="rId5"/>
          <a:stretch>
            <a:fillRect/>
          </a:stretch>
        </p:blipFill>
        <p:spPr>
          <a:xfrm>
            <a:off x="3896157" y="1586181"/>
            <a:ext cx="3163816" cy="2506751"/>
          </a:xfrm>
          <a:prstGeom prst="rect">
            <a:avLst/>
          </a:prstGeom>
        </p:spPr>
      </p:pic>
      <p:pic>
        <p:nvPicPr>
          <p:cNvPr id="12" name="Obraz 11">
            <a:extLst>
              <a:ext uri="{FF2B5EF4-FFF2-40B4-BE49-F238E27FC236}">
                <a16:creationId xmlns:a16="http://schemas.microsoft.com/office/drawing/2014/main" id="{0D924F3B-29F3-B451-D9FF-84F9C3C88C67}"/>
              </a:ext>
            </a:extLst>
          </p:cNvPr>
          <p:cNvPicPr>
            <a:picLocks noChangeAspect="1"/>
          </p:cNvPicPr>
          <p:nvPr/>
        </p:nvPicPr>
        <p:blipFill>
          <a:blip r:embed="rId6"/>
          <a:stretch>
            <a:fillRect/>
          </a:stretch>
        </p:blipFill>
        <p:spPr>
          <a:xfrm>
            <a:off x="264185" y="4245092"/>
            <a:ext cx="3128208" cy="2372861"/>
          </a:xfrm>
          <a:prstGeom prst="rect">
            <a:avLst/>
          </a:prstGeom>
        </p:spPr>
      </p:pic>
      <p:sp>
        <p:nvSpPr>
          <p:cNvPr id="14" name="pole tekstowe 13">
            <a:extLst>
              <a:ext uri="{FF2B5EF4-FFF2-40B4-BE49-F238E27FC236}">
                <a16:creationId xmlns:a16="http://schemas.microsoft.com/office/drawing/2014/main" id="{E7153ED1-EAD2-A4D2-52E3-A785BF77CA7B}"/>
              </a:ext>
            </a:extLst>
          </p:cNvPr>
          <p:cNvSpPr txBox="1"/>
          <p:nvPr/>
        </p:nvSpPr>
        <p:spPr>
          <a:xfrm>
            <a:off x="243643" y="240047"/>
            <a:ext cx="6457950" cy="830997"/>
          </a:xfrm>
          <a:prstGeom prst="rect">
            <a:avLst/>
          </a:prstGeom>
          <a:noFill/>
        </p:spPr>
        <p:txBody>
          <a:bodyPr wrap="square">
            <a:spAutoFit/>
          </a:bodyPr>
          <a:lstStyle/>
          <a:p>
            <a:r>
              <a:rPr lang="pl-PL" sz="2400" b="1" dirty="0">
                <a:solidFill>
                  <a:srgbClr val="282828"/>
                </a:solidFill>
                <a:latin typeface="Play"/>
              </a:rPr>
              <a:t>Betonowe k</a:t>
            </a:r>
            <a:r>
              <a:rPr lang="pl-PL" sz="2400" b="1" i="0" dirty="0">
                <a:solidFill>
                  <a:srgbClr val="282828"/>
                </a:solidFill>
                <a:effectLst/>
                <a:latin typeface="Play"/>
              </a:rPr>
              <a:t>anały kablowe, pokrywy kanałów kablowych, studnie kablowe</a:t>
            </a:r>
            <a:endParaRPr lang="pl-PL" sz="2400" b="1" dirty="0"/>
          </a:p>
        </p:txBody>
      </p:sp>
    </p:spTree>
    <p:extLst>
      <p:ext uri="{BB962C8B-B14F-4D97-AF65-F5344CB8AC3E}">
        <p14:creationId xmlns:p14="http://schemas.microsoft.com/office/powerpoint/2010/main" val="528894122"/>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0" name="Rectangle 16">
            <a:extLst>
              <a:ext uri="{C183D7F6-B498-43B3-948B-1728B52AA6E4}">
                <adec:decorative xmlns:adec="http://schemas.microsoft.com/office/drawing/2017/decorative" val="1"/>
              </a:ext>
            </a:extLst>
          </p:cNvPr>
          <p:cNvSpPr/>
          <p:nvPr/>
        </p:nvSpPr>
        <p:spPr>
          <a:xfrm>
            <a:off x="0" y="0"/>
            <a:ext cx="1219176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141" name="PlaceHolder 1"/>
          <p:cNvSpPr>
            <a:spLocks noGrp="1"/>
          </p:cNvSpPr>
          <p:nvPr>
            <p:ph type="title"/>
          </p:nvPr>
        </p:nvSpPr>
        <p:spPr>
          <a:xfrm>
            <a:off x="404640" y="3092040"/>
            <a:ext cx="9079560" cy="2387160"/>
          </a:xfrm>
          <a:prstGeom prst="rect">
            <a:avLst/>
          </a:prstGeom>
          <a:noFill/>
          <a:ln w="0">
            <a:noFill/>
          </a:ln>
        </p:spPr>
        <p:txBody>
          <a:bodyPr lIns="91440" tIns="45720" rIns="91440" bIns="45720" anchor="b">
            <a:normAutofit/>
          </a:bodyPr>
          <a:lstStyle/>
          <a:p>
            <a:pPr indent="0" defTabSz="914400">
              <a:lnSpc>
                <a:spcPct val="90000"/>
              </a:lnSpc>
              <a:buNone/>
            </a:pPr>
            <a:r>
              <a:rPr lang="en-US" sz="7200" b="0" strike="noStrike" spc="-1" dirty="0" err="1">
                <a:solidFill>
                  <a:schemeClr val="lt1"/>
                </a:solidFill>
                <a:latin typeface="Calibri Light"/>
              </a:rPr>
              <a:t>Studnia</a:t>
            </a:r>
            <a:r>
              <a:rPr lang="en-US" sz="7200" b="0" strike="noStrike" spc="-1" dirty="0">
                <a:solidFill>
                  <a:schemeClr val="lt1"/>
                </a:solidFill>
                <a:latin typeface="Calibri Light"/>
              </a:rPr>
              <a:t> </a:t>
            </a:r>
            <a:r>
              <a:rPr lang="en-US" sz="7200" b="0" strike="noStrike" spc="-1" dirty="0" err="1">
                <a:solidFill>
                  <a:schemeClr val="lt1"/>
                </a:solidFill>
                <a:latin typeface="Calibri Light"/>
              </a:rPr>
              <a:t>kablowa</a:t>
            </a:r>
            <a:endParaRPr lang="pl-PL" sz="7200" b="0" strike="noStrike" spc="-1" dirty="0">
              <a:solidFill>
                <a:schemeClr val="dk1"/>
              </a:solidFill>
              <a:latin typeface="Calibri"/>
            </a:endParaRPr>
          </a:p>
        </p:txBody>
      </p:sp>
      <p:pic>
        <p:nvPicPr>
          <p:cNvPr id="142" name="Symbol zastępczy zawartości 4" descr="Obraz zawierający brudne&#10;&#10;Opis wygenerowany automatycznie"/>
          <p:cNvPicPr/>
          <p:nvPr/>
        </p:nvPicPr>
        <p:blipFill>
          <a:blip r:embed="rId2"/>
          <a:srcRect r="15623"/>
          <a:stretch/>
        </p:blipFill>
        <p:spPr>
          <a:xfrm rot="16200000">
            <a:off x="-380880" y="381240"/>
            <a:ext cx="6857640" cy="6095520"/>
          </a:xfrm>
          <a:prstGeom prst="rect">
            <a:avLst/>
          </a:prstGeom>
          <a:ln w="0">
            <a:noFill/>
          </a:ln>
        </p:spPr>
      </p:pic>
      <p:pic>
        <p:nvPicPr>
          <p:cNvPr id="143" name="Obraz 6"/>
          <p:cNvPicPr/>
          <p:nvPr/>
        </p:nvPicPr>
        <p:blipFill>
          <a:blip r:embed="rId3"/>
          <a:srcRect r="15603"/>
          <a:stretch/>
        </p:blipFill>
        <p:spPr>
          <a:xfrm rot="5400000">
            <a:off x="5712840" y="381600"/>
            <a:ext cx="6857640" cy="6094080"/>
          </a:xfrm>
          <a:prstGeom prst="rect">
            <a:avLst/>
          </a:prstGeom>
          <a:ln w="0">
            <a:noFill/>
          </a:ln>
        </p:spPr>
      </p:pic>
      <p:sp>
        <p:nvSpPr>
          <p:cNvPr id="144" name="Rectangle 18">
            <a:extLst>
              <a:ext uri="{C183D7F6-B498-43B3-948B-1728B52AA6E4}">
                <adec:decorative xmlns:adec="http://schemas.microsoft.com/office/drawing/2017/decorative" val="1"/>
              </a:ext>
            </a:extLst>
          </p:cNvPr>
          <p:cNvSpPr/>
          <p:nvPr/>
        </p:nvSpPr>
        <p:spPr>
          <a:xfrm rot="16200000">
            <a:off x="4152960" y="-1180440"/>
            <a:ext cx="3885840" cy="12191760"/>
          </a:xfrm>
          <a:prstGeom prst="rect">
            <a:avLst/>
          </a:prstGeom>
          <a:gradFill rotWithShape="0">
            <a:gsLst>
              <a:gs pos="0">
                <a:srgbClr val="000000">
                  <a:alpha val="0"/>
                </a:srgbClr>
              </a:gs>
              <a:gs pos="21000">
                <a:srgbClr val="000000">
                  <a:alpha val="30000"/>
                </a:srgbClr>
              </a:gs>
              <a:gs pos="41000">
                <a:srgbClr val="000000">
                  <a:alpha val="46000"/>
                </a:srgbClr>
              </a:gs>
              <a:gs pos="100000">
                <a:srgbClr val="000000">
                  <a:alpha val="90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145" name="Rectangle: Rounded Corners 20">
            <a:extLst>
              <a:ext uri="{C183D7F6-B498-43B3-948B-1728B52AA6E4}">
                <adec:decorative xmlns:adec="http://schemas.microsoft.com/office/drawing/2017/decorative" val="1"/>
              </a:ext>
            </a:extLst>
          </p:cNvPr>
          <p:cNvSpPr/>
          <p:nvPr/>
        </p:nvSpPr>
        <p:spPr>
          <a:xfrm>
            <a:off x="0" y="5574960"/>
            <a:ext cx="9783720" cy="68544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r>
              <a:rPr lang="pl-PL" sz="1800" b="0" strike="noStrike" spc="-1" dirty="0">
                <a:solidFill>
                  <a:schemeClr val="lt1">
                    <a:lumMod val="95000"/>
                  </a:schemeClr>
                </a:solidFill>
                <a:latin typeface="Avenir Next LT Pro"/>
              </a:rPr>
              <a:t>STUDNIE KABLOWE BETONOWE</a:t>
            </a:r>
            <a:endParaRPr lang="pl-PL" sz="1800" b="0" strike="noStrike" spc="-1" dirty="0">
              <a:solidFill>
                <a:srgbClr val="FFFFFF"/>
              </a:solidFill>
              <a:latin typeface="Arial"/>
            </a:endParaRPr>
          </a:p>
        </p:txBody>
      </p:sp>
      <p:sp>
        <p:nvSpPr>
          <p:cNvPr id="3" name="pole tekstowe 2">
            <a:extLst>
              <a:ext uri="{FF2B5EF4-FFF2-40B4-BE49-F238E27FC236}">
                <a16:creationId xmlns:a16="http://schemas.microsoft.com/office/drawing/2014/main" id="{B777C204-B2B9-2EF0-7ADF-5CDB420DAFC6}"/>
              </a:ext>
            </a:extLst>
          </p:cNvPr>
          <p:cNvSpPr txBox="1"/>
          <p:nvPr/>
        </p:nvSpPr>
        <p:spPr>
          <a:xfrm>
            <a:off x="9783720" y="6443675"/>
            <a:ext cx="2545932" cy="246221"/>
          </a:xfrm>
          <a:prstGeom prst="rect">
            <a:avLst/>
          </a:prstGeom>
          <a:noFill/>
        </p:spPr>
        <p:txBody>
          <a:bodyPr wrap="square">
            <a:spAutoFit/>
          </a:bodyPr>
          <a:lstStyle/>
          <a:p>
            <a:r>
              <a:rPr lang="pl-PL" sz="1000" dirty="0">
                <a:solidFill>
                  <a:schemeClr val="bg1">
                    <a:lumMod val="95000"/>
                  </a:schemeClr>
                </a:solidFill>
              </a:rPr>
              <a:t>Źródło: Zdjęcie autora Ludwik Osmólski</a:t>
            </a:r>
            <a:endParaRPr lang="pl-PL" sz="1000" dirty="0"/>
          </a:p>
        </p:txBody>
      </p:sp>
    </p:spTree>
    <p:extLst>
      <p:ext uri="{BB962C8B-B14F-4D97-AF65-F5344CB8AC3E}">
        <p14:creationId xmlns:p14="http://schemas.microsoft.com/office/powerpoint/2010/main" val="1871469321"/>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1F14A66-B1B8-9B9F-2904-F4C6E6DBFD9E}"/>
              </a:ext>
            </a:extLst>
          </p:cNvPr>
          <p:cNvSpPr>
            <a:spLocks noGrp="1"/>
          </p:cNvSpPr>
          <p:nvPr>
            <p:ph type="sldNum" sz="quarter" idx="12"/>
          </p:nvPr>
        </p:nvSpPr>
        <p:spPr/>
        <p:txBody>
          <a:bodyPr/>
          <a:lstStyle/>
          <a:p>
            <a:fld id="{B13EF961-FCAC-4A9A-A9A0-C51400629BF4}" type="slidenum">
              <a:rPr lang="pl-PL" smtClean="0"/>
              <a:t>217</a:t>
            </a:fld>
            <a:endParaRPr lang="pl-PL"/>
          </a:p>
        </p:txBody>
      </p:sp>
      <p:sp>
        <p:nvSpPr>
          <p:cNvPr id="4" name="pole tekstowe 3">
            <a:extLst>
              <a:ext uri="{FF2B5EF4-FFF2-40B4-BE49-F238E27FC236}">
                <a16:creationId xmlns:a16="http://schemas.microsoft.com/office/drawing/2014/main" id="{C7B0F9E1-E81B-B4B4-6C8F-3471539DE4F0}"/>
              </a:ext>
            </a:extLst>
          </p:cNvPr>
          <p:cNvSpPr txBox="1"/>
          <p:nvPr/>
        </p:nvSpPr>
        <p:spPr>
          <a:xfrm>
            <a:off x="307521" y="179809"/>
            <a:ext cx="11576957" cy="6498382"/>
          </a:xfrm>
          <a:prstGeom prst="rect">
            <a:avLst/>
          </a:prstGeom>
          <a:noFill/>
        </p:spPr>
        <p:txBody>
          <a:bodyPr wrap="square">
            <a:spAutoFit/>
          </a:bodyPr>
          <a:lstStyle/>
          <a:p>
            <a:pPr algn="just">
              <a:buNone/>
            </a:pPr>
            <a:r>
              <a:rPr lang="pl-PL" sz="2400" b="1" dirty="0"/>
              <a:t>Przejścia kabli przez ściany i stropy</a:t>
            </a:r>
          </a:p>
          <a:p>
            <a:pPr algn="just">
              <a:lnSpc>
                <a:spcPct val="150000"/>
              </a:lnSpc>
              <a:buNone/>
            </a:pPr>
            <a:endParaRPr lang="pl-PL" sz="2400" dirty="0"/>
          </a:p>
          <a:p>
            <a:pPr algn="just">
              <a:lnSpc>
                <a:spcPct val="150000"/>
              </a:lnSpc>
              <a:buFont typeface="Arial" panose="020B0604020202020204" pitchFamily="34" charset="0"/>
              <a:buChar char="•"/>
            </a:pPr>
            <a:r>
              <a:rPr lang="pl-PL" sz="2400" dirty="0"/>
              <a:t>Przejścia kabli przez </a:t>
            </a:r>
            <a:r>
              <a:rPr lang="pl-PL" sz="2400" u="sng" dirty="0"/>
              <a:t>wewnętrzne ściany </a:t>
            </a:r>
            <a:r>
              <a:rPr lang="pl-PL" sz="2400" dirty="0"/>
              <a:t>i stropy budynków należy uszczelniać materiałem trudnopalnym, którego odporność ogniowa nie może być niższa niż odporność ogniowa przegrody (ściany lub stropu), przez którą przechodzi kabel.</a:t>
            </a:r>
          </a:p>
          <a:p>
            <a:pPr algn="just">
              <a:lnSpc>
                <a:spcPct val="150000"/>
              </a:lnSpc>
              <a:buFont typeface="Arial" panose="020B0604020202020204" pitchFamily="34" charset="0"/>
              <a:buChar char="•"/>
            </a:pPr>
            <a:r>
              <a:rPr lang="pl-PL" sz="2400" dirty="0"/>
              <a:t>W przypadku przejść kabli przez ściany lub stropy oddzielające pomieszczenia wilgotne, </a:t>
            </a:r>
            <a:r>
              <a:rPr lang="pl-PL" sz="2400" u="sng" dirty="0"/>
              <a:t>zagrożone wybuchem </a:t>
            </a:r>
            <a:r>
              <a:rPr lang="pl-PL" sz="2400" dirty="0"/>
              <a:t>lub zawierające pary bądź gazy żrące, przepusty należy wypełnić materiałem odpornym na działanie tych czynników.</a:t>
            </a:r>
          </a:p>
          <a:p>
            <a:pPr algn="just">
              <a:lnSpc>
                <a:spcPct val="150000"/>
              </a:lnSpc>
              <a:buFont typeface="Arial" panose="020B0604020202020204" pitchFamily="34" charset="0"/>
              <a:buChar char="•"/>
            </a:pPr>
            <a:r>
              <a:rPr lang="pl-PL" sz="2400" dirty="0"/>
              <a:t>W pomieszczeniach </a:t>
            </a:r>
            <a:r>
              <a:rPr lang="pl-PL" sz="2400" u="sng" dirty="0"/>
              <a:t>zagrożonych wybuchem lub pożarem </a:t>
            </a:r>
            <a:r>
              <a:rPr lang="pl-PL" sz="2400" dirty="0"/>
              <a:t>każdy kabel powinien być prowadzony przez osobny przepust.</a:t>
            </a:r>
          </a:p>
          <a:p>
            <a:pPr algn="just">
              <a:lnSpc>
                <a:spcPct val="150000"/>
              </a:lnSpc>
              <a:buFont typeface="Arial" panose="020B0604020202020204" pitchFamily="34" charset="0"/>
              <a:buChar char="•"/>
            </a:pPr>
            <a:r>
              <a:rPr lang="pl-PL" sz="2400" dirty="0"/>
              <a:t>Jeśli trasa kablowa przebiega przez </a:t>
            </a:r>
            <a:r>
              <a:rPr lang="pl-PL" sz="2400" u="sng" dirty="0"/>
              <a:t>przegrody ognioodporne </a:t>
            </a:r>
            <a:r>
              <a:rPr lang="pl-PL" sz="2400" dirty="0"/>
              <a:t>(ściany lub stropy), konstrukcje wsporcze kabli należy zakończyć co najmniej 10 cm przed każdą stroną przegrody.</a:t>
            </a:r>
          </a:p>
        </p:txBody>
      </p:sp>
    </p:spTree>
    <p:extLst>
      <p:ext uri="{BB962C8B-B14F-4D97-AF65-F5344CB8AC3E}">
        <p14:creationId xmlns:p14="http://schemas.microsoft.com/office/powerpoint/2010/main" val="3911259066"/>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424FD19-17F8-C4A9-17C5-BEFDC401755A}"/>
              </a:ext>
            </a:extLst>
          </p:cNvPr>
          <p:cNvSpPr>
            <a:spLocks noGrp="1"/>
          </p:cNvSpPr>
          <p:nvPr>
            <p:ph type="sldNum" sz="quarter" idx="12"/>
          </p:nvPr>
        </p:nvSpPr>
        <p:spPr/>
        <p:txBody>
          <a:bodyPr/>
          <a:lstStyle/>
          <a:p>
            <a:fld id="{B13EF961-FCAC-4A9A-A9A0-C51400629BF4}" type="slidenum">
              <a:rPr lang="pl-PL" smtClean="0"/>
              <a:t>218</a:t>
            </a:fld>
            <a:endParaRPr lang="pl-PL"/>
          </a:p>
        </p:txBody>
      </p:sp>
      <p:pic>
        <p:nvPicPr>
          <p:cNvPr id="4" name="Obraz 3">
            <a:extLst>
              <a:ext uri="{FF2B5EF4-FFF2-40B4-BE49-F238E27FC236}">
                <a16:creationId xmlns:a16="http://schemas.microsoft.com/office/drawing/2014/main" id="{FCCA0AAE-278F-2BCE-5926-F86668668BB2}"/>
              </a:ext>
            </a:extLst>
          </p:cNvPr>
          <p:cNvPicPr>
            <a:picLocks noChangeAspect="1"/>
          </p:cNvPicPr>
          <p:nvPr/>
        </p:nvPicPr>
        <p:blipFill>
          <a:blip r:embed="rId2"/>
          <a:stretch>
            <a:fillRect/>
          </a:stretch>
        </p:blipFill>
        <p:spPr>
          <a:xfrm>
            <a:off x="408527" y="1425110"/>
            <a:ext cx="5268060" cy="3419952"/>
          </a:xfrm>
          <a:prstGeom prst="rect">
            <a:avLst/>
          </a:prstGeom>
        </p:spPr>
      </p:pic>
      <p:sp>
        <p:nvSpPr>
          <p:cNvPr id="6" name="pole tekstowe 5">
            <a:extLst>
              <a:ext uri="{FF2B5EF4-FFF2-40B4-BE49-F238E27FC236}">
                <a16:creationId xmlns:a16="http://schemas.microsoft.com/office/drawing/2014/main" id="{2C343F7C-5E94-81A7-8B43-FC2F94600AB5}"/>
              </a:ext>
            </a:extLst>
          </p:cNvPr>
          <p:cNvSpPr txBox="1"/>
          <p:nvPr/>
        </p:nvSpPr>
        <p:spPr>
          <a:xfrm>
            <a:off x="208189" y="328108"/>
            <a:ext cx="6098720" cy="880369"/>
          </a:xfrm>
          <a:prstGeom prst="rect">
            <a:avLst/>
          </a:prstGeom>
          <a:noFill/>
        </p:spPr>
        <p:txBody>
          <a:bodyPr wrap="square">
            <a:spAutoFit/>
          </a:bodyPr>
          <a:lstStyle/>
          <a:p>
            <a:pPr algn="l" fontAlgn="base">
              <a:lnSpc>
                <a:spcPct val="150000"/>
              </a:lnSpc>
              <a:spcAft>
                <a:spcPts val="1125"/>
              </a:spcAft>
            </a:pPr>
            <a:r>
              <a:rPr lang="pl-PL" b="0" i="0" dirty="0">
                <a:effectLst/>
                <a:latin typeface="+mj-lt"/>
              </a:rPr>
              <a:t>Przepusty kablowe KRASO</a:t>
            </a:r>
            <a:r>
              <a:rPr lang="pl-PL" b="0" i="0" baseline="30000" dirty="0">
                <a:effectLst/>
                <a:latin typeface="+mj-lt"/>
              </a:rPr>
              <a:t>®</a:t>
            </a:r>
            <a:r>
              <a:rPr lang="pl-PL" b="0" i="0" dirty="0">
                <a:effectLst/>
                <a:latin typeface="+mj-lt"/>
              </a:rPr>
              <a:t> </a:t>
            </a:r>
            <a:r>
              <a:rPr lang="pl-PL" dirty="0">
                <a:latin typeface="+mj-lt"/>
              </a:rPr>
              <a:t>do </a:t>
            </a:r>
            <a:r>
              <a:rPr lang="pl-PL" b="0" i="0" dirty="0">
                <a:effectLst/>
                <a:latin typeface="+mj-lt"/>
              </a:rPr>
              <a:t>przewodów instalacyjnych przed działaniem wody o ciśnieniu do 3,5 bar.  </a:t>
            </a:r>
          </a:p>
        </p:txBody>
      </p:sp>
      <p:sp>
        <p:nvSpPr>
          <p:cNvPr id="8" name="pole tekstowe 7">
            <a:extLst>
              <a:ext uri="{FF2B5EF4-FFF2-40B4-BE49-F238E27FC236}">
                <a16:creationId xmlns:a16="http://schemas.microsoft.com/office/drawing/2014/main" id="{F84A4070-FBF6-4C15-15F3-F247F826B7C5}"/>
              </a:ext>
            </a:extLst>
          </p:cNvPr>
          <p:cNvSpPr txBox="1"/>
          <p:nvPr/>
        </p:nvSpPr>
        <p:spPr>
          <a:xfrm>
            <a:off x="208189" y="6385023"/>
            <a:ext cx="6098720" cy="261610"/>
          </a:xfrm>
          <a:prstGeom prst="rect">
            <a:avLst/>
          </a:prstGeom>
          <a:noFill/>
        </p:spPr>
        <p:txBody>
          <a:bodyPr wrap="square">
            <a:spAutoFit/>
          </a:bodyPr>
          <a:lstStyle/>
          <a:p>
            <a:r>
              <a:rPr lang="pl-PL" sz="1050" dirty="0"/>
              <a:t>https://</a:t>
            </a:r>
            <a:r>
              <a:rPr lang="pl-PL" sz="1000" dirty="0"/>
              <a:t>bwbtechnology</a:t>
            </a:r>
            <a:r>
              <a:rPr lang="pl-PL" sz="1050" dirty="0"/>
              <a:t>.pl/kraso/</a:t>
            </a:r>
          </a:p>
        </p:txBody>
      </p:sp>
      <p:pic>
        <p:nvPicPr>
          <p:cNvPr id="7174" name="Picture 6" descr="TDUX-90-INT - Uszczelnienie kanalizacji śr. wew. 60-100 mm">
            <a:extLst>
              <a:ext uri="{FF2B5EF4-FFF2-40B4-BE49-F238E27FC236}">
                <a16:creationId xmlns:a16="http://schemas.microsoft.com/office/drawing/2014/main" id="{7AB4C19D-DBDC-4678-3254-F70309D186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3095" y="1217001"/>
            <a:ext cx="4423997" cy="4423997"/>
          </a:xfrm>
          <a:prstGeom prst="rect">
            <a:avLst/>
          </a:prstGeom>
          <a:noFill/>
          <a:extLst>
            <a:ext uri="{909E8E84-426E-40DD-AFC4-6F175D3DCCD1}">
              <a14:hiddenFill xmlns:a14="http://schemas.microsoft.com/office/drawing/2010/main">
                <a:solidFill>
                  <a:srgbClr val="FFFFFF"/>
                </a:solidFill>
              </a14:hiddenFill>
            </a:ext>
          </a:extLst>
        </p:spPr>
      </p:pic>
      <p:sp>
        <p:nvSpPr>
          <p:cNvPr id="12" name="pole tekstowe 11">
            <a:extLst>
              <a:ext uri="{FF2B5EF4-FFF2-40B4-BE49-F238E27FC236}">
                <a16:creationId xmlns:a16="http://schemas.microsoft.com/office/drawing/2014/main" id="{E447C3F7-2A63-252B-3111-F268272E8701}"/>
              </a:ext>
            </a:extLst>
          </p:cNvPr>
          <p:cNvSpPr txBox="1"/>
          <p:nvPr/>
        </p:nvSpPr>
        <p:spPr>
          <a:xfrm>
            <a:off x="6527347" y="237145"/>
            <a:ext cx="6098720" cy="646331"/>
          </a:xfrm>
          <a:prstGeom prst="rect">
            <a:avLst/>
          </a:prstGeom>
          <a:noFill/>
        </p:spPr>
        <p:txBody>
          <a:bodyPr wrap="square">
            <a:spAutoFit/>
          </a:bodyPr>
          <a:lstStyle/>
          <a:p>
            <a:pPr algn="l">
              <a:spcBef>
                <a:spcPts val="2400"/>
              </a:spcBef>
              <a:spcAft>
                <a:spcPts val="1500"/>
              </a:spcAft>
            </a:pPr>
            <a:r>
              <a:rPr lang="pl-PL" i="0" dirty="0">
                <a:solidFill>
                  <a:srgbClr val="1F1F29"/>
                </a:solidFill>
                <a:effectLst/>
                <a:latin typeface="+mj-lt"/>
              </a:rPr>
              <a:t>TDUX-90-INT - </a:t>
            </a:r>
            <a:r>
              <a:rPr lang="pl-PL" i="0" dirty="0">
                <a:effectLst/>
                <a:latin typeface="+mj-lt"/>
              </a:rPr>
              <a:t>Uszczelnienie</a:t>
            </a:r>
            <a:r>
              <a:rPr lang="pl-PL" i="0" dirty="0">
                <a:solidFill>
                  <a:srgbClr val="1F1F29"/>
                </a:solidFill>
                <a:effectLst/>
                <a:latin typeface="+mj-lt"/>
              </a:rPr>
              <a:t> kanalizacji kablowych </a:t>
            </a:r>
            <a:r>
              <a:rPr lang="pl-PL" b="0" i="0" dirty="0">
                <a:solidFill>
                  <a:srgbClr val="1F1F29"/>
                </a:solidFill>
                <a:effectLst/>
                <a:latin typeface="Inter"/>
              </a:rPr>
              <a:t>przed przedostawaniem się gazów oraz wody</a:t>
            </a:r>
            <a:endParaRPr lang="pl-PL" b="1" i="0" dirty="0">
              <a:solidFill>
                <a:srgbClr val="1F1F29"/>
              </a:solidFill>
              <a:effectLst/>
              <a:latin typeface="+mj-lt"/>
            </a:endParaRPr>
          </a:p>
        </p:txBody>
      </p:sp>
      <p:sp>
        <p:nvSpPr>
          <p:cNvPr id="14" name="pole tekstowe 13">
            <a:extLst>
              <a:ext uri="{FF2B5EF4-FFF2-40B4-BE49-F238E27FC236}">
                <a16:creationId xmlns:a16="http://schemas.microsoft.com/office/drawing/2014/main" id="{4AD64763-FD85-F0E2-FE0B-CC70FA5C5A02}"/>
              </a:ext>
            </a:extLst>
          </p:cNvPr>
          <p:cNvSpPr txBox="1"/>
          <p:nvPr/>
        </p:nvSpPr>
        <p:spPr>
          <a:xfrm>
            <a:off x="6813095" y="6254429"/>
            <a:ext cx="4227739" cy="400110"/>
          </a:xfrm>
          <a:prstGeom prst="rect">
            <a:avLst/>
          </a:prstGeom>
          <a:noFill/>
        </p:spPr>
        <p:txBody>
          <a:bodyPr wrap="square">
            <a:spAutoFit/>
          </a:bodyPr>
          <a:lstStyle/>
          <a:p>
            <a:r>
              <a:rPr lang="pl-PL" sz="1000" dirty="0"/>
              <a:t>https://www.poltel.com.pl/tdux-100-int-uszczelnienie-kanalizacji-sr-wew-75-110-mm,id9145.html</a:t>
            </a:r>
          </a:p>
        </p:txBody>
      </p:sp>
    </p:spTree>
    <p:extLst>
      <p:ext uri="{BB962C8B-B14F-4D97-AF65-F5344CB8AC3E}">
        <p14:creationId xmlns:p14="http://schemas.microsoft.com/office/powerpoint/2010/main" val="1729071133"/>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ymbol zastępczy zawartości 4" descr="Obraz zawierający łącznik, przewód&#10;&#10;Opis wygenerowany automatycznie">
            <a:extLst>
              <a:ext uri="{FF2B5EF4-FFF2-40B4-BE49-F238E27FC236}">
                <a16:creationId xmlns:a16="http://schemas.microsoft.com/office/drawing/2014/main" id="{68E5DBE9-67E8-429B-2AF5-92520E3224C8}"/>
              </a:ext>
            </a:extLst>
          </p:cNvPr>
          <p:cNvPicPr>
            <a:picLocks noChangeAspect="1"/>
          </p:cNvPicPr>
          <p:nvPr/>
        </p:nvPicPr>
        <p:blipFill>
          <a:blip r:embed="rId2">
            <a:extLst>
              <a:ext uri="{28A0092B-C50C-407E-A947-70E740481C1C}">
                <a14:useLocalDpi xmlns:a14="http://schemas.microsoft.com/office/drawing/2010/main" val="0"/>
              </a:ext>
            </a:extLst>
          </a:blip>
          <a:srcRect r="21997"/>
          <a:stretch/>
        </p:blipFill>
        <p:spPr>
          <a:xfrm>
            <a:off x="7270466" y="867266"/>
            <a:ext cx="4817343" cy="4245910"/>
          </a:xfrm>
          <a:prstGeom prst="rect">
            <a:avLst/>
          </a:prstGeom>
        </p:spPr>
      </p:pic>
      <p:sp>
        <p:nvSpPr>
          <p:cNvPr id="2" name="Symbol zastępczy numeru slajdu 1">
            <a:extLst>
              <a:ext uri="{FF2B5EF4-FFF2-40B4-BE49-F238E27FC236}">
                <a16:creationId xmlns:a16="http://schemas.microsoft.com/office/drawing/2014/main" id="{2B0C1B71-5535-3BC9-54FE-59A82350A746}"/>
              </a:ext>
            </a:extLst>
          </p:cNvPr>
          <p:cNvSpPr>
            <a:spLocks noGrp="1"/>
          </p:cNvSpPr>
          <p:nvPr>
            <p:ph type="sldNum" sz="quarter" idx="12"/>
          </p:nvPr>
        </p:nvSpPr>
        <p:spPr/>
        <p:txBody>
          <a:bodyPr/>
          <a:lstStyle/>
          <a:p>
            <a:fld id="{B13EF961-FCAC-4A9A-A9A0-C51400629BF4}" type="slidenum">
              <a:rPr lang="pl-PL" smtClean="0"/>
              <a:t>219</a:t>
            </a:fld>
            <a:endParaRPr lang="pl-PL"/>
          </a:p>
        </p:txBody>
      </p:sp>
      <p:pic>
        <p:nvPicPr>
          <p:cNvPr id="4" name="Obraz 3">
            <a:extLst>
              <a:ext uri="{FF2B5EF4-FFF2-40B4-BE49-F238E27FC236}">
                <a16:creationId xmlns:a16="http://schemas.microsoft.com/office/drawing/2014/main" id="{F2070FF9-5E90-F285-F7C1-266E432FFE23}"/>
              </a:ext>
            </a:extLst>
          </p:cNvPr>
          <p:cNvPicPr>
            <a:picLocks noChangeAspect="1"/>
          </p:cNvPicPr>
          <p:nvPr/>
        </p:nvPicPr>
        <p:blipFill>
          <a:blip r:embed="rId3"/>
          <a:stretch>
            <a:fillRect/>
          </a:stretch>
        </p:blipFill>
        <p:spPr>
          <a:xfrm>
            <a:off x="639255" y="867266"/>
            <a:ext cx="6704012" cy="5854208"/>
          </a:xfrm>
          <a:prstGeom prst="rect">
            <a:avLst/>
          </a:prstGeom>
        </p:spPr>
      </p:pic>
      <p:sp>
        <p:nvSpPr>
          <p:cNvPr id="6" name="pole tekstowe 5">
            <a:extLst>
              <a:ext uri="{FF2B5EF4-FFF2-40B4-BE49-F238E27FC236}">
                <a16:creationId xmlns:a16="http://schemas.microsoft.com/office/drawing/2014/main" id="{09802F8E-4E6A-C9D4-A36C-661C57D270A5}"/>
              </a:ext>
            </a:extLst>
          </p:cNvPr>
          <p:cNvSpPr txBox="1"/>
          <p:nvPr/>
        </p:nvSpPr>
        <p:spPr>
          <a:xfrm>
            <a:off x="639255" y="136525"/>
            <a:ext cx="11552745" cy="461665"/>
          </a:xfrm>
          <a:prstGeom prst="rect">
            <a:avLst/>
          </a:prstGeom>
          <a:noFill/>
        </p:spPr>
        <p:txBody>
          <a:bodyPr wrap="square">
            <a:spAutoFit/>
          </a:bodyPr>
          <a:lstStyle/>
          <a:p>
            <a:r>
              <a:rPr lang="pl-PL" sz="2400" b="1" i="0" dirty="0">
                <a:solidFill>
                  <a:srgbClr val="212529"/>
                </a:solidFill>
                <a:effectLst/>
                <a:latin typeface="-apple-system"/>
              </a:rPr>
              <a:t>Oznaczania kabli elektroenergetycznych niskiego napięcia</a:t>
            </a:r>
            <a:endParaRPr lang="pl-PL" sz="2400" dirty="0"/>
          </a:p>
        </p:txBody>
      </p:sp>
      <p:sp>
        <p:nvSpPr>
          <p:cNvPr id="8" name="pole tekstowe 7">
            <a:extLst>
              <a:ext uri="{FF2B5EF4-FFF2-40B4-BE49-F238E27FC236}">
                <a16:creationId xmlns:a16="http://schemas.microsoft.com/office/drawing/2014/main" id="{6D5A656F-908C-21EF-2471-73460FF521C5}"/>
              </a:ext>
            </a:extLst>
          </p:cNvPr>
          <p:cNvSpPr txBox="1"/>
          <p:nvPr/>
        </p:nvSpPr>
        <p:spPr>
          <a:xfrm>
            <a:off x="7727156" y="6459864"/>
            <a:ext cx="4510087" cy="246221"/>
          </a:xfrm>
          <a:prstGeom prst="rect">
            <a:avLst/>
          </a:prstGeom>
          <a:noFill/>
        </p:spPr>
        <p:txBody>
          <a:bodyPr wrap="square">
            <a:spAutoFit/>
          </a:bodyPr>
          <a:lstStyle/>
          <a:p>
            <a:r>
              <a:rPr lang="pl-PL" sz="1000" dirty="0"/>
              <a:t>https://bezel.com.pl/2018/08/01/linie-kablowe/</a:t>
            </a:r>
          </a:p>
        </p:txBody>
      </p:sp>
    </p:spTree>
    <p:extLst>
      <p:ext uri="{BB962C8B-B14F-4D97-AF65-F5344CB8AC3E}">
        <p14:creationId xmlns:p14="http://schemas.microsoft.com/office/powerpoint/2010/main" val="1989967792"/>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CA7009A-60AB-7E7B-8544-B595683F1654}"/>
              </a:ext>
            </a:extLst>
          </p:cNvPr>
          <p:cNvSpPr>
            <a:spLocks noGrp="1"/>
          </p:cNvSpPr>
          <p:nvPr>
            <p:ph type="sldNum" sz="quarter" idx="12"/>
          </p:nvPr>
        </p:nvSpPr>
        <p:spPr/>
        <p:txBody>
          <a:bodyPr/>
          <a:lstStyle/>
          <a:p>
            <a:fld id="{B13EF961-FCAC-4A9A-A9A0-C51400629BF4}" type="slidenum">
              <a:rPr lang="pl-PL" smtClean="0"/>
              <a:t>220</a:t>
            </a:fld>
            <a:endParaRPr lang="pl-PL"/>
          </a:p>
        </p:txBody>
      </p:sp>
      <p:sp>
        <p:nvSpPr>
          <p:cNvPr id="6" name="pole tekstowe 5">
            <a:extLst>
              <a:ext uri="{FF2B5EF4-FFF2-40B4-BE49-F238E27FC236}">
                <a16:creationId xmlns:a16="http://schemas.microsoft.com/office/drawing/2014/main" id="{A264C781-042F-7371-1AFA-3DA101B953AE}"/>
              </a:ext>
            </a:extLst>
          </p:cNvPr>
          <p:cNvSpPr txBox="1"/>
          <p:nvPr/>
        </p:nvSpPr>
        <p:spPr>
          <a:xfrm>
            <a:off x="409574" y="443716"/>
            <a:ext cx="11191875" cy="5632311"/>
          </a:xfrm>
          <a:prstGeom prst="rect">
            <a:avLst/>
          </a:prstGeom>
          <a:noFill/>
        </p:spPr>
        <p:txBody>
          <a:bodyPr wrap="square">
            <a:spAutoFit/>
          </a:bodyPr>
          <a:lstStyle/>
          <a:p>
            <a:pPr algn="just">
              <a:buNone/>
            </a:pPr>
            <a:r>
              <a:rPr lang="pl-PL" sz="2400" dirty="0"/>
              <a:t>Przy wyborze </a:t>
            </a:r>
            <a:r>
              <a:rPr lang="pl-PL" sz="2400" u="sng" dirty="0"/>
              <a:t>trasy linii kablowej </a:t>
            </a:r>
            <a:r>
              <a:rPr lang="pl-PL" sz="2400" dirty="0"/>
              <a:t>należy </a:t>
            </a:r>
            <a:r>
              <a:rPr lang="pl-PL" sz="2400" b="1" dirty="0"/>
              <a:t>ograniczyć do minimum liczbę skrzyżowań </a:t>
            </a:r>
            <a:r>
              <a:rPr lang="pl-PL" sz="2400" dirty="0"/>
              <a:t>i zbliżeń z innymi instalacjami, przejść przez przegrody budowlane oraz obszary narażone na drgania. Trasa nie powinna utrudniać odprowadzania ciepła ani narażać kabla na dodatkowe źródła ciepła.</a:t>
            </a:r>
          </a:p>
          <a:p>
            <a:pPr algn="just">
              <a:buNone/>
            </a:pPr>
            <a:endParaRPr lang="pl-PL" sz="2400" dirty="0"/>
          </a:p>
          <a:p>
            <a:pPr algn="just">
              <a:buNone/>
            </a:pPr>
            <a:r>
              <a:rPr lang="pl-PL" sz="2400" dirty="0"/>
              <a:t>Powinna również umożliwiać łatwy dostęp podczas budowy i eksploatacji. Temperatura kabla przy układaniu nie może być niższa niż wartość podana przez producenta.</a:t>
            </a:r>
          </a:p>
          <a:p>
            <a:pPr algn="just">
              <a:buNone/>
            </a:pPr>
            <a:endParaRPr lang="pl-PL" sz="2400" dirty="0"/>
          </a:p>
          <a:p>
            <a:pPr algn="just">
              <a:buNone/>
            </a:pPr>
            <a:r>
              <a:rPr lang="pl-PL" sz="2400" dirty="0"/>
              <a:t>Zasady </a:t>
            </a:r>
            <a:r>
              <a:rPr lang="pl-PL" sz="2400" u="sng" dirty="0"/>
              <a:t>planowania</a:t>
            </a:r>
            <a:r>
              <a:rPr lang="pl-PL" sz="2400" dirty="0"/>
              <a:t> trasy:</a:t>
            </a:r>
          </a:p>
          <a:p>
            <a:pPr>
              <a:buFont typeface="+mj-lt"/>
              <a:buAutoNum type="arabicPeriod"/>
            </a:pPr>
            <a:r>
              <a:rPr lang="pl-PL" sz="2400" dirty="0"/>
              <a:t>Kable należy chronić przed uszkodzeniami mechanicznymi i szkodliwym działaniem czynników zewnętrznych, zwłaszcza gdy są układane: </a:t>
            </a:r>
          </a:p>
          <a:p>
            <a:pPr>
              <a:buFont typeface="+mj-lt"/>
              <a:buAutoNum type="arabicPeriod"/>
            </a:pPr>
            <a:r>
              <a:rPr lang="pl-PL" sz="2400" dirty="0"/>
              <a:t> </a:t>
            </a:r>
          </a:p>
          <a:p>
            <a:pPr lvl="1"/>
            <a:r>
              <a:rPr lang="pl-PL" sz="2400" dirty="0"/>
              <a:t>a) na mostach, wiaduktach i przyczółkach,</a:t>
            </a:r>
            <a:br>
              <a:rPr lang="pl-PL" sz="2400" dirty="0"/>
            </a:br>
            <a:r>
              <a:rPr lang="pl-PL" sz="2400" dirty="0"/>
              <a:t>b) powyżej 2 m w miejscach dostępnych dla osób postronnych,</a:t>
            </a:r>
            <a:br>
              <a:rPr lang="pl-PL" sz="2400" dirty="0"/>
            </a:br>
            <a:r>
              <a:rPr lang="pl-PL" sz="2400" dirty="0"/>
              <a:t>c) w ziemi, pod torami, drogami itp.</a:t>
            </a:r>
          </a:p>
        </p:txBody>
      </p:sp>
    </p:spTree>
    <p:extLst>
      <p:ext uri="{BB962C8B-B14F-4D97-AF65-F5344CB8AC3E}">
        <p14:creationId xmlns:p14="http://schemas.microsoft.com/office/powerpoint/2010/main" val="2831763203"/>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7FD07BCE-3096-D84C-E7A3-B2F778F27C92}"/>
              </a:ext>
            </a:extLst>
          </p:cNvPr>
          <p:cNvSpPr txBox="1"/>
          <p:nvPr/>
        </p:nvSpPr>
        <p:spPr>
          <a:xfrm>
            <a:off x="360445" y="136525"/>
            <a:ext cx="7848600" cy="461665"/>
          </a:xfrm>
          <a:prstGeom prst="rect">
            <a:avLst/>
          </a:prstGeom>
          <a:noFill/>
        </p:spPr>
        <p:txBody>
          <a:bodyPr wrap="square">
            <a:spAutoFit/>
          </a:bodyPr>
          <a:lstStyle/>
          <a:p>
            <a:r>
              <a:rPr lang="pl-PL" sz="2400" b="1" i="0" dirty="0">
                <a:effectLst/>
                <a:latin typeface="Segoe UI" panose="020B0502040204020203" pitchFamily="34" charset="0"/>
              </a:rPr>
              <a:t>Instrukcja postępowania z bębnami kablowymi</a:t>
            </a:r>
            <a:endParaRPr lang="pl-PL" sz="2400" b="1" dirty="0"/>
          </a:p>
        </p:txBody>
      </p:sp>
      <p:pic>
        <p:nvPicPr>
          <p:cNvPr id="7" name="Obraz 6">
            <a:extLst>
              <a:ext uri="{FF2B5EF4-FFF2-40B4-BE49-F238E27FC236}">
                <a16:creationId xmlns:a16="http://schemas.microsoft.com/office/drawing/2014/main" id="{95AB3A47-421E-EAAA-DC8B-13C02DB21973}"/>
              </a:ext>
            </a:extLst>
          </p:cNvPr>
          <p:cNvPicPr>
            <a:picLocks noChangeAspect="1"/>
          </p:cNvPicPr>
          <p:nvPr/>
        </p:nvPicPr>
        <p:blipFill>
          <a:blip r:embed="rId2"/>
          <a:stretch>
            <a:fillRect/>
          </a:stretch>
        </p:blipFill>
        <p:spPr>
          <a:xfrm>
            <a:off x="93430" y="1070588"/>
            <a:ext cx="5572210" cy="4466612"/>
          </a:xfrm>
          <a:prstGeom prst="rect">
            <a:avLst/>
          </a:prstGeom>
        </p:spPr>
      </p:pic>
      <p:sp>
        <p:nvSpPr>
          <p:cNvPr id="9" name="pole tekstowe 8">
            <a:extLst>
              <a:ext uri="{FF2B5EF4-FFF2-40B4-BE49-F238E27FC236}">
                <a16:creationId xmlns:a16="http://schemas.microsoft.com/office/drawing/2014/main" id="{BC655482-25D1-EB38-B0B1-D0C08D04532A}"/>
              </a:ext>
            </a:extLst>
          </p:cNvPr>
          <p:cNvSpPr txBox="1"/>
          <p:nvPr/>
        </p:nvSpPr>
        <p:spPr>
          <a:xfrm>
            <a:off x="1072111" y="6538912"/>
            <a:ext cx="9863055" cy="253916"/>
          </a:xfrm>
          <a:prstGeom prst="rect">
            <a:avLst/>
          </a:prstGeom>
          <a:noFill/>
        </p:spPr>
        <p:txBody>
          <a:bodyPr wrap="square">
            <a:spAutoFit/>
          </a:bodyPr>
          <a:lstStyle/>
          <a:p>
            <a:pPr algn="r"/>
            <a:r>
              <a:rPr lang="pl-PL" sz="1000" dirty="0"/>
              <a:t>https://bitner.com.pl/data/t5txt_photos/022103260221_Instrukcja%20post%C4%99powania%20z%20b%C4%99bnami%20kablowymi.pdf</a:t>
            </a:r>
          </a:p>
        </p:txBody>
      </p:sp>
      <p:sp>
        <p:nvSpPr>
          <p:cNvPr id="2" name="Symbol zastępczy numeru slajdu 1">
            <a:extLst>
              <a:ext uri="{FF2B5EF4-FFF2-40B4-BE49-F238E27FC236}">
                <a16:creationId xmlns:a16="http://schemas.microsoft.com/office/drawing/2014/main" id="{5E37C076-F34C-EEAF-490D-3A32A38473BD}"/>
              </a:ext>
            </a:extLst>
          </p:cNvPr>
          <p:cNvSpPr>
            <a:spLocks noGrp="1"/>
          </p:cNvSpPr>
          <p:nvPr>
            <p:ph type="sldNum" sz="quarter" idx="12"/>
          </p:nvPr>
        </p:nvSpPr>
        <p:spPr/>
        <p:txBody>
          <a:bodyPr/>
          <a:lstStyle/>
          <a:p>
            <a:fld id="{B13EF961-FCAC-4A9A-A9A0-C51400629BF4}" type="slidenum">
              <a:rPr lang="pl-PL" smtClean="0"/>
              <a:t>221</a:t>
            </a:fld>
            <a:endParaRPr lang="pl-PL"/>
          </a:p>
        </p:txBody>
      </p:sp>
      <p:pic>
        <p:nvPicPr>
          <p:cNvPr id="3" name="Obraz 2">
            <a:extLst>
              <a:ext uri="{FF2B5EF4-FFF2-40B4-BE49-F238E27FC236}">
                <a16:creationId xmlns:a16="http://schemas.microsoft.com/office/drawing/2014/main" id="{887BCF9A-EDCE-2EEF-DD29-A620206C2628}"/>
              </a:ext>
            </a:extLst>
          </p:cNvPr>
          <p:cNvPicPr>
            <a:picLocks noChangeAspect="1"/>
          </p:cNvPicPr>
          <p:nvPr/>
        </p:nvPicPr>
        <p:blipFill>
          <a:blip r:embed="rId3"/>
          <a:stretch>
            <a:fillRect/>
          </a:stretch>
        </p:blipFill>
        <p:spPr>
          <a:xfrm>
            <a:off x="5665640" y="1070588"/>
            <a:ext cx="6543769" cy="4466612"/>
          </a:xfrm>
          <a:prstGeom prst="rect">
            <a:avLst/>
          </a:prstGeom>
        </p:spPr>
      </p:pic>
    </p:spTree>
    <p:extLst>
      <p:ext uri="{BB962C8B-B14F-4D97-AF65-F5344CB8AC3E}">
        <p14:creationId xmlns:p14="http://schemas.microsoft.com/office/powerpoint/2010/main" val="132862245"/>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989335E2-2817-ECA1-978C-1EADF0CF835E}"/>
              </a:ext>
            </a:extLst>
          </p:cNvPr>
          <p:cNvSpPr>
            <a:spLocks noGrp="1"/>
          </p:cNvSpPr>
          <p:nvPr>
            <p:ph type="sldNum" sz="quarter" idx="12"/>
          </p:nvPr>
        </p:nvSpPr>
        <p:spPr/>
        <p:txBody>
          <a:bodyPr/>
          <a:lstStyle/>
          <a:p>
            <a:fld id="{B13EF961-FCAC-4A9A-A9A0-C51400629BF4}" type="slidenum">
              <a:rPr lang="pl-PL" smtClean="0"/>
              <a:t>222</a:t>
            </a:fld>
            <a:endParaRPr lang="pl-PL"/>
          </a:p>
        </p:txBody>
      </p:sp>
      <p:pic>
        <p:nvPicPr>
          <p:cNvPr id="6" name="Obraz 5">
            <a:extLst>
              <a:ext uri="{FF2B5EF4-FFF2-40B4-BE49-F238E27FC236}">
                <a16:creationId xmlns:a16="http://schemas.microsoft.com/office/drawing/2014/main" id="{4CBD2357-8562-EDF1-8A31-D24199698388}"/>
              </a:ext>
            </a:extLst>
          </p:cNvPr>
          <p:cNvPicPr>
            <a:picLocks noChangeAspect="1"/>
          </p:cNvPicPr>
          <p:nvPr/>
        </p:nvPicPr>
        <p:blipFill>
          <a:blip r:embed="rId2"/>
          <a:srcRect b="26048"/>
          <a:stretch/>
        </p:blipFill>
        <p:spPr>
          <a:xfrm>
            <a:off x="838200" y="250825"/>
            <a:ext cx="5857338" cy="6356350"/>
          </a:xfrm>
          <a:prstGeom prst="rect">
            <a:avLst/>
          </a:prstGeom>
        </p:spPr>
      </p:pic>
      <p:sp>
        <p:nvSpPr>
          <p:cNvPr id="7" name="pole tekstowe 6">
            <a:extLst>
              <a:ext uri="{FF2B5EF4-FFF2-40B4-BE49-F238E27FC236}">
                <a16:creationId xmlns:a16="http://schemas.microsoft.com/office/drawing/2014/main" id="{4B62CAFF-97E8-1302-8DA4-584988E3B2E8}"/>
              </a:ext>
            </a:extLst>
          </p:cNvPr>
          <p:cNvSpPr txBox="1"/>
          <p:nvPr/>
        </p:nvSpPr>
        <p:spPr>
          <a:xfrm>
            <a:off x="9207821" y="6468675"/>
            <a:ext cx="2294969" cy="246221"/>
          </a:xfrm>
          <a:prstGeom prst="rect">
            <a:avLst/>
          </a:prstGeom>
          <a:noFill/>
        </p:spPr>
        <p:txBody>
          <a:bodyPr wrap="square">
            <a:spAutoFit/>
          </a:bodyPr>
          <a:lstStyle/>
          <a:p>
            <a:r>
              <a:rPr lang="pl-PL" sz="1000" dirty="0"/>
              <a:t>https://bitner.com.pl/</a:t>
            </a:r>
          </a:p>
        </p:txBody>
      </p:sp>
      <p:pic>
        <p:nvPicPr>
          <p:cNvPr id="9" name="Obraz 8">
            <a:extLst>
              <a:ext uri="{FF2B5EF4-FFF2-40B4-BE49-F238E27FC236}">
                <a16:creationId xmlns:a16="http://schemas.microsoft.com/office/drawing/2014/main" id="{AA84AF50-1DF1-73D8-8236-B58C80F52668}"/>
              </a:ext>
            </a:extLst>
          </p:cNvPr>
          <p:cNvPicPr>
            <a:picLocks noChangeAspect="1"/>
          </p:cNvPicPr>
          <p:nvPr/>
        </p:nvPicPr>
        <p:blipFill>
          <a:blip r:embed="rId3"/>
          <a:stretch>
            <a:fillRect/>
          </a:stretch>
        </p:blipFill>
        <p:spPr>
          <a:xfrm>
            <a:off x="6892047" y="743228"/>
            <a:ext cx="4610743" cy="1638529"/>
          </a:xfrm>
          <a:prstGeom prst="rect">
            <a:avLst/>
          </a:prstGeom>
        </p:spPr>
      </p:pic>
    </p:spTree>
    <p:extLst>
      <p:ext uri="{BB962C8B-B14F-4D97-AF65-F5344CB8AC3E}">
        <p14:creationId xmlns:p14="http://schemas.microsoft.com/office/powerpoint/2010/main" val="2131868615"/>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7F7B0B1F-CC7F-5F48-22FF-6C8780D86125}"/>
              </a:ext>
            </a:extLst>
          </p:cNvPr>
          <p:cNvSpPr>
            <a:spLocks noGrp="1"/>
          </p:cNvSpPr>
          <p:nvPr>
            <p:ph type="title"/>
          </p:nvPr>
        </p:nvSpPr>
        <p:spPr>
          <a:xfrm>
            <a:off x="218487" y="248584"/>
            <a:ext cx="5525088" cy="1052316"/>
          </a:xfrm>
        </p:spPr>
        <p:txBody>
          <a:bodyPr>
            <a:normAutofit fontScale="90000"/>
          </a:bodyPr>
          <a:lstStyle/>
          <a:p>
            <a:pPr algn="r"/>
            <a:r>
              <a:rPr lang="pl-PL" sz="2000" dirty="0"/>
              <a:t>Kabel ziemny YAKY 4x50 w wykonaniu sektorowym, uszkodzony w trakcie eksploatacji z powodu ułożenia kabla na taśmie stalowej ocynkowanej (bednarce) po 20 latach eksploatacji</a:t>
            </a:r>
          </a:p>
        </p:txBody>
      </p:sp>
      <p:sp>
        <p:nvSpPr>
          <p:cNvPr id="4" name="Symbol zastępczy numeru slajdu 3">
            <a:extLst>
              <a:ext uri="{FF2B5EF4-FFF2-40B4-BE49-F238E27FC236}">
                <a16:creationId xmlns:a16="http://schemas.microsoft.com/office/drawing/2014/main" id="{FBF6B189-E3BC-1D85-B2EC-2AC39481B6B6}"/>
              </a:ext>
            </a:extLst>
          </p:cNvPr>
          <p:cNvSpPr>
            <a:spLocks noGrp="1"/>
          </p:cNvSpPr>
          <p:nvPr>
            <p:ph type="sldNum" sz="quarter" idx="12"/>
          </p:nvPr>
        </p:nvSpPr>
        <p:spPr/>
        <p:txBody>
          <a:bodyPr/>
          <a:lstStyle/>
          <a:p>
            <a:fld id="{B13EF961-FCAC-4A9A-A9A0-C51400629BF4}" type="slidenum">
              <a:rPr lang="pl-PL" smtClean="0"/>
              <a:t>223</a:t>
            </a:fld>
            <a:endParaRPr lang="pl-PL" dirty="0"/>
          </a:p>
        </p:txBody>
      </p:sp>
      <p:pic>
        <p:nvPicPr>
          <p:cNvPr id="6" name="Obraz 5">
            <a:extLst>
              <a:ext uri="{FF2B5EF4-FFF2-40B4-BE49-F238E27FC236}">
                <a16:creationId xmlns:a16="http://schemas.microsoft.com/office/drawing/2014/main" id="{CF2EC60D-91C5-FAE5-9A80-4DC43686D662}"/>
              </a:ext>
            </a:extLst>
          </p:cNvPr>
          <p:cNvPicPr>
            <a:picLocks noChangeAspect="1"/>
          </p:cNvPicPr>
          <p:nvPr/>
        </p:nvPicPr>
        <p:blipFill>
          <a:blip r:embed="rId3"/>
          <a:stretch>
            <a:fillRect/>
          </a:stretch>
        </p:blipFill>
        <p:spPr>
          <a:xfrm>
            <a:off x="5850741" y="41048"/>
            <a:ext cx="4034993" cy="2530475"/>
          </a:xfrm>
          <a:prstGeom prst="rect">
            <a:avLst/>
          </a:prstGeom>
        </p:spPr>
      </p:pic>
      <p:pic>
        <p:nvPicPr>
          <p:cNvPr id="8" name="Obraz 7">
            <a:extLst>
              <a:ext uri="{FF2B5EF4-FFF2-40B4-BE49-F238E27FC236}">
                <a16:creationId xmlns:a16="http://schemas.microsoft.com/office/drawing/2014/main" id="{4B8CAB60-AC0A-87E4-F2CC-13833C66124E}"/>
              </a:ext>
            </a:extLst>
          </p:cNvPr>
          <p:cNvPicPr>
            <a:picLocks noChangeAspect="1"/>
          </p:cNvPicPr>
          <p:nvPr/>
        </p:nvPicPr>
        <p:blipFill>
          <a:blip r:embed="rId4"/>
          <a:srcRect t="15389" r="19410"/>
          <a:stretch/>
        </p:blipFill>
        <p:spPr>
          <a:xfrm>
            <a:off x="218487" y="1782762"/>
            <a:ext cx="4429125" cy="3292475"/>
          </a:xfrm>
          <a:prstGeom prst="rect">
            <a:avLst/>
          </a:prstGeom>
        </p:spPr>
      </p:pic>
      <p:sp>
        <p:nvSpPr>
          <p:cNvPr id="9" name="Tytuł 1">
            <a:extLst>
              <a:ext uri="{FF2B5EF4-FFF2-40B4-BE49-F238E27FC236}">
                <a16:creationId xmlns:a16="http://schemas.microsoft.com/office/drawing/2014/main" id="{AC5F1B8E-3376-D007-E2EF-1B03F0B906A0}"/>
              </a:ext>
            </a:extLst>
          </p:cNvPr>
          <p:cNvSpPr txBox="1">
            <a:spLocks/>
          </p:cNvSpPr>
          <p:nvPr/>
        </p:nvSpPr>
        <p:spPr>
          <a:xfrm>
            <a:off x="4736430" y="2476593"/>
            <a:ext cx="4758866" cy="1052316"/>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pl-PL" sz="1800" dirty="0"/>
              <a:t>Kable ziemne w trakcie eksploatacji- widoczna folia ostrzegawcza, rury ochronne i przepustowe</a:t>
            </a:r>
          </a:p>
        </p:txBody>
      </p:sp>
      <p:sp>
        <p:nvSpPr>
          <p:cNvPr id="10" name="Tytuł 1">
            <a:extLst>
              <a:ext uri="{FF2B5EF4-FFF2-40B4-BE49-F238E27FC236}">
                <a16:creationId xmlns:a16="http://schemas.microsoft.com/office/drawing/2014/main" id="{81780293-C1A6-C1BB-5EAB-89A9D3F3D131}"/>
              </a:ext>
            </a:extLst>
          </p:cNvPr>
          <p:cNvSpPr txBox="1">
            <a:spLocks/>
          </p:cNvSpPr>
          <p:nvPr/>
        </p:nvSpPr>
        <p:spPr>
          <a:xfrm>
            <a:off x="6781800" y="6427951"/>
            <a:ext cx="2462953" cy="380773"/>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pl-PL" sz="1100" dirty="0"/>
              <a:t>Źródło: Zdjęcie autora Ludwik Osmólski</a:t>
            </a:r>
          </a:p>
        </p:txBody>
      </p:sp>
      <p:pic>
        <p:nvPicPr>
          <p:cNvPr id="11" name="Obraz 10">
            <a:extLst>
              <a:ext uri="{FF2B5EF4-FFF2-40B4-BE49-F238E27FC236}">
                <a16:creationId xmlns:a16="http://schemas.microsoft.com/office/drawing/2014/main" id="{3F6CAC7F-362A-C5BA-8F50-F42F6E9DF0C2}"/>
              </a:ext>
            </a:extLst>
          </p:cNvPr>
          <p:cNvPicPr>
            <a:picLocks noChangeAspect="1"/>
          </p:cNvPicPr>
          <p:nvPr/>
        </p:nvPicPr>
        <p:blipFill>
          <a:blip r:embed="rId5"/>
          <a:stretch>
            <a:fillRect/>
          </a:stretch>
        </p:blipFill>
        <p:spPr>
          <a:xfrm>
            <a:off x="9244753" y="2638425"/>
            <a:ext cx="2842439" cy="4192711"/>
          </a:xfrm>
          <a:prstGeom prst="rect">
            <a:avLst/>
          </a:prstGeom>
        </p:spPr>
      </p:pic>
      <p:sp>
        <p:nvSpPr>
          <p:cNvPr id="12" name="Tytuł 1">
            <a:extLst>
              <a:ext uri="{FF2B5EF4-FFF2-40B4-BE49-F238E27FC236}">
                <a16:creationId xmlns:a16="http://schemas.microsoft.com/office/drawing/2014/main" id="{A2B44589-EFC3-3609-2C41-5DE4D1908826}"/>
              </a:ext>
            </a:extLst>
          </p:cNvPr>
          <p:cNvSpPr txBox="1">
            <a:spLocks/>
          </p:cNvSpPr>
          <p:nvPr/>
        </p:nvSpPr>
        <p:spPr>
          <a:xfrm>
            <a:off x="4865071" y="5304034"/>
            <a:ext cx="4758866" cy="1052316"/>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pl-PL" sz="1800" dirty="0"/>
              <a:t>Kabel olejowy – WLZ w budynku mieszkalnym wielorodzinnym </a:t>
            </a:r>
          </a:p>
        </p:txBody>
      </p:sp>
    </p:spTree>
    <p:extLst>
      <p:ext uri="{BB962C8B-B14F-4D97-AF65-F5344CB8AC3E}">
        <p14:creationId xmlns:p14="http://schemas.microsoft.com/office/powerpoint/2010/main" val="3020410019"/>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27D3965C-19C3-8A7B-0131-6EE9BB1AC2C1}"/>
              </a:ext>
            </a:extLst>
          </p:cNvPr>
          <p:cNvSpPr>
            <a:spLocks noGrp="1"/>
          </p:cNvSpPr>
          <p:nvPr>
            <p:ph type="sldNum" sz="quarter" idx="12"/>
          </p:nvPr>
        </p:nvSpPr>
        <p:spPr/>
        <p:txBody>
          <a:bodyPr/>
          <a:lstStyle/>
          <a:p>
            <a:fld id="{B13EF961-FCAC-4A9A-A9A0-C51400629BF4}" type="slidenum">
              <a:rPr lang="pl-PL" smtClean="0"/>
              <a:t>224</a:t>
            </a:fld>
            <a:endParaRPr lang="pl-PL"/>
          </a:p>
        </p:txBody>
      </p:sp>
      <p:sp>
        <p:nvSpPr>
          <p:cNvPr id="6" name="pole tekstowe 5">
            <a:extLst>
              <a:ext uri="{FF2B5EF4-FFF2-40B4-BE49-F238E27FC236}">
                <a16:creationId xmlns:a16="http://schemas.microsoft.com/office/drawing/2014/main" id="{D4EAF596-CB6B-EE20-DA80-6D18BE9789AE}"/>
              </a:ext>
            </a:extLst>
          </p:cNvPr>
          <p:cNvSpPr txBox="1"/>
          <p:nvPr/>
        </p:nvSpPr>
        <p:spPr>
          <a:xfrm>
            <a:off x="764771" y="332509"/>
            <a:ext cx="11039302" cy="6129050"/>
          </a:xfrm>
          <a:prstGeom prst="rect">
            <a:avLst/>
          </a:prstGeom>
          <a:noFill/>
        </p:spPr>
        <p:txBody>
          <a:bodyPr wrap="square">
            <a:spAutoFit/>
          </a:bodyPr>
          <a:lstStyle/>
          <a:p>
            <a:pPr>
              <a:lnSpc>
                <a:spcPct val="150000"/>
              </a:lnSpc>
            </a:pPr>
            <a:r>
              <a:rPr lang="pl-PL" sz="2400" b="1" dirty="0"/>
              <a:t>Budowa linii kablowych w ziemi obejmuje:</a:t>
            </a:r>
          </a:p>
          <a:p>
            <a:pPr marL="342900" indent="-342900">
              <a:lnSpc>
                <a:spcPct val="150000"/>
              </a:lnSpc>
              <a:buFont typeface="Arial" panose="020B0604020202020204" pitchFamily="34" charset="0"/>
              <a:buChar char="•"/>
            </a:pPr>
            <a:r>
              <a:rPr lang="pl-PL" sz="2400" dirty="0"/>
              <a:t>wytyczenie geodezyjnie na gruncie trasy wykopu,</a:t>
            </a:r>
          </a:p>
          <a:p>
            <a:pPr marL="342900" indent="-342900">
              <a:lnSpc>
                <a:spcPct val="150000"/>
              </a:lnSpc>
              <a:buFont typeface="Arial" panose="020B0604020202020204" pitchFamily="34" charset="0"/>
              <a:buChar char="•"/>
            </a:pPr>
            <a:r>
              <a:rPr lang="pl-PL" sz="2400" dirty="0"/>
              <a:t>przygotowanie trasy (wykopy, przepusty),</a:t>
            </a:r>
          </a:p>
          <a:p>
            <a:pPr marL="342900" indent="-342900">
              <a:lnSpc>
                <a:spcPct val="150000"/>
              </a:lnSpc>
              <a:buFont typeface="Arial" panose="020B0604020202020204" pitchFamily="34" charset="0"/>
              <a:buChar char="•"/>
            </a:pPr>
            <a:r>
              <a:rPr lang="pl-PL" sz="2400" dirty="0"/>
              <a:t>zabezpieczenie końców przed wilgocią (np. kapturki termokurczliwe),</a:t>
            </a:r>
          </a:p>
          <a:p>
            <a:pPr marL="342900" indent="-342900">
              <a:lnSpc>
                <a:spcPct val="150000"/>
              </a:lnSpc>
              <a:buFont typeface="Arial" panose="020B0604020202020204" pitchFamily="34" charset="0"/>
              <a:buChar char="•"/>
            </a:pPr>
            <a:r>
              <a:rPr lang="pl-PL" sz="2400" dirty="0"/>
              <a:t>transport kabli na budowę (na bębnach),</a:t>
            </a:r>
          </a:p>
          <a:p>
            <a:pPr marL="342900" indent="-342900">
              <a:lnSpc>
                <a:spcPct val="150000"/>
              </a:lnSpc>
              <a:buFont typeface="Arial" panose="020B0604020202020204" pitchFamily="34" charset="0"/>
              <a:buChar char="•"/>
            </a:pPr>
            <a:r>
              <a:rPr lang="pl-PL" sz="2400" dirty="0"/>
              <a:t>rozwinięcie i ułożenie kabla,</a:t>
            </a:r>
          </a:p>
          <a:p>
            <a:pPr marL="342900" indent="-342900">
              <a:lnSpc>
                <a:spcPct val="150000"/>
              </a:lnSpc>
              <a:buFont typeface="Arial" panose="020B0604020202020204" pitchFamily="34" charset="0"/>
              <a:buChar char="•"/>
            </a:pPr>
            <a:r>
              <a:rPr lang="pl-PL" sz="2400" dirty="0"/>
              <a:t>przeciąganie w wykopie lub przepustach (ręcznie lub mechanicznie),</a:t>
            </a:r>
          </a:p>
          <a:p>
            <a:pPr marL="342900" indent="-342900">
              <a:lnSpc>
                <a:spcPct val="150000"/>
              </a:lnSpc>
              <a:buFont typeface="Arial" panose="020B0604020202020204" pitchFamily="34" charset="0"/>
              <a:buChar char="•"/>
            </a:pPr>
            <a:r>
              <a:rPr lang="pl-PL" sz="2400" dirty="0"/>
              <a:t>montaż osprzętu (mufy, głowice) odpowiedniego do typu kabla i funkcji w linii,</a:t>
            </a:r>
          </a:p>
          <a:p>
            <a:pPr marL="342900" indent="-342900">
              <a:lnSpc>
                <a:spcPct val="150000"/>
              </a:lnSpc>
              <a:buFont typeface="Arial" panose="020B0604020202020204" pitchFamily="34" charset="0"/>
              <a:buChar char="•"/>
            </a:pPr>
            <a:r>
              <a:rPr lang="pl-PL" sz="2400" dirty="0"/>
              <a:t>geodezyjną inwentaryzację powykonawczą</a:t>
            </a:r>
          </a:p>
          <a:p>
            <a:pPr marL="342900" indent="-342900">
              <a:lnSpc>
                <a:spcPct val="150000"/>
              </a:lnSpc>
              <a:buFont typeface="Arial" panose="020B0604020202020204" pitchFamily="34" charset="0"/>
              <a:buChar char="•"/>
            </a:pPr>
            <a:r>
              <a:rPr lang="pl-PL" sz="2400" dirty="0"/>
              <a:t>przeprowadzenie badań </a:t>
            </a:r>
            <a:r>
              <a:rPr lang="pl-PL" sz="2400" dirty="0" err="1"/>
              <a:t>pomontażowych</a:t>
            </a:r>
            <a:r>
              <a:rPr lang="pl-PL" sz="2400" dirty="0"/>
              <a:t> zgodnie z wymaganiami normy </a:t>
            </a:r>
          </a:p>
          <a:p>
            <a:pPr>
              <a:lnSpc>
                <a:spcPct val="150000"/>
              </a:lnSpc>
            </a:pPr>
            <a:r>
              <a:rPr lang="pl-PL" sz="2400" dirty="0"/>
              <a:t>PN-HD 60364-6</a:t>
            </a:r>
          </a:p>
        </p:txBody>
      </p:sp>
    </p:spTree>
    <p:extLst>
      <p:ext uri="{BB962C8B-B14F-4D97-AF65-F5344CB8AC3E}">
        <p14:creationId xmlns:p14="http://schemas.microsoft.com/office/powerpoint/2010/main" val="3005123325"/>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braz 10">
            <a:extLst>
              <a:ext uri="{FF2B5EF4-FFF2-40B4-BE49-F238E27FC236}">
                <a16:creationId xmlns:a16="http://schemas.microsoft.com/office/drawing/2014/main" id="{0F215E59-C3A8-FB23-A0E4-173211A9E852}"/>
              </a:ext>
            </a:extLst>
          </p:cNvPr>
          <p:cNvPicPr>
            <a:picLocks noChangeAspect="1"/>
          </p:cNvPicPr>
          <p:nvPr/>
        </p:nvPicPr>
        <p:blipFill>
          <a:blip r:embed="rId2"/>
          <a:stretch>
            <a:fillRect/>
          </a:stretch>
        </p:blipFill>
        <p:spPr>
          <a:xfrm>
            <a:off x="2760785" y="1493937"/>
            <a:ext cx="9431215" cy="5364063"/>
          </a:xfrm>
          <a:prstGeom prst="rect">
            <a:avLst/>
          </a:prstGeom>
        </p:spPr>
      </p:pic>
      <p:sp>
        <p:nvSpPr>
          <p:cNvPr id="2" name="Tytuł 1">
            <a:extLst>
              <a:ext uri="{FF2B5EF4-FFF2-40B4-BE49-F238E27FC236}">
                <a16:creationId xmlns:a16="http://schemas.microsoft.com/office/drawing/2014/main" id="{51A83224-DCF3-4916-A768-5084B4AC47EE}"/>
              </a:ext>
            </a:extLst>
          </p:cNvPr>
          <p:cNvSpPr>
            <a:spLocks noGrp="1"/>
          </p:cNvSpPr>
          <p:nvPr>
            <p:ph type="title"/>
          </p:nvPr>
        </p:nvSpPr>
        <p:spPr>
          <a:xfrm>
            <a:off x="108438" y="474029"/>
            <a:ext cx="11975123" cy="1758462"/>
          </a:xfrm>
        </p:spPr>
        <p:txBody>
          <a:bodyPr>
            <a:normAutofit fontScale="90000"/>
          </a:bodyPr>
          <a:lstStyle/>
          <a:p>
            <a:r>
              <a:rPr lang="pl-PL" b="1" dirty="0"/>
              <a:t>VI </a:t>
            </a:r>
            <a:br>
              <a:rPr lang="pl-PL" b="1" dirty="0"/>
            </a:br>
            <a:r>
              <a:rPr lang="pl-PL" b="1" dirty="0"/>
              <a:t>Elektryczne instalacje przemysłowe </a:t>
            </a:r>
            <a:br>
              <a:rPr lang="pl-PL" dirty="0"/>
            </a:br>
            <a:endParaRPr lang="pl-PL" dirty="0"/>
          </a:p>
        </p:txBody>
      </p:sp>
      <p:sp>
        <p:nvSpPr>
          <p:cNvPr id="4" name="Symbol zastępczy numeru slajdu 3">
            <a:extLst>
              <a:ext uri="{FF2B5EF4-FFF2-40B4-BE49-F238E27FC236}">
                <a16:creationId xmlns:a16="http://schemas.microsoft.com/office/drawing/2014/main" id="{002E07B7-3521-37FC-9431-BF03989F3353}"/>
              </a:ext>
            </a:extLst>
          </p:cNvPr>
          <p:cNvSpPr>
            <a:spLocks noGrp="1"/>
          </p:cNvSpPr>
          <p:nvPr>
            <p:ph type="sldNum" sz="quarter" idx="12"/>
          </p:nvPr>
        </p:nvSpPr>
        <p:spPr/>
        <p:txBody>
          <a:bodyPr/>
          <a:lstStyle/>
          <a:p>
            <a:fld id="{B13EF961-FCAC-4A9A-A9A0-C51400629BF4}" type="slidenum">
              <a:rPr lang="pl-PL" smtClean="0"/>
              <a:t>225</a:t>
            </a:fld>
            <a:endParaRPr lang="pl-PL"/>
          </a:p>
        </p:txBody>
      </p:sp>
    </p:spTree>
    <p:extLst>
      <p:ext uri="{BB962C8B-B14F-4D97-AF65-F5344CB8AC3E}">
        <p14:creationId xmlns:p14="http://schemas.microsoft.com/office/powerpoint/2010/main" val="4152104729"/>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ymbol zastępczy daty 1">
            <a:extLst>
              <a:ext uri="{FF2B5EF4-FFF2-40B4-BE49-F238E27FC236}">
                <a16:creationId xmlns:a16="http://schemas.microsoft.com/office/drawing/2014/main" id="{717C678B-A0BF-B483-46E5-D74FAF2BDD1D}"/>
              </a:ext>
            </a:extLst>
          </p:cNvPr>
          <p:cNvSpPr>
            <a:spLocks noGrp="1"/>
          </p:cNvSpPr>
          <p:nvPr>
            <p:ph type="dt" sz="half" idx="2"/>
          </p:nvPr>
        </p:nvSpPr>
        <p:spPr/>
        <p:txBody>
          <a:bodyPr/>
          <a:lstStyle/>
          <a:p>
            <a:pPr rtl="0"/>
            <a:fld id="{1F3371E4-6BF0-4ABB-BADE-4269B5DC3692}" type="datetime1">
              <a:rPr lang="pl-PL" noProof="0" smtClean="0"/>
              <a:t>11.05.2026</a:t>
            </a:fld>
            <a:endParaRPr lang="pl-PL" noProof="0"/>
          </a:p>
        </p:txBody>
      </p:sp>
      <p:sp>
        <p:nvSpPr>
          <p:cNvPr id="3" name="Symbol zastępczy numeru slajdu 2">
            <a:extLst>
              <a:ext uri="{FF2B5EF4-FFF2-40B4-BE49-F238E27FC236}">
                <a16:creationId xmlns:a16="http://schemas.microsoft.com/office/drawing/2014/main" id="{AFB87139-EDE0-F5F2-E8B6-23247CE8D13A}"/>
              </a:ext>
            </a:extLst>
          </p:cNvPr>
          <p:cNvSpPr>
            <a:spLocks noGrp="1"/>
          </p:cNvSpPr>
          <p:nvPr>
            <p:ph type="sldNum" sz="quarter" idx="4"/>
          </p:nvPr>
        </p:nvSpPr>
        <p:spPr/>
        <p:txBody>
          <a:bodyPr/>
          <a:lstStyle/>
          <a:p>
            <a:pPr rtl="0"/>
            <a:fld id="{294A09A9-5501-47C1-A89A-A340965A2BE2}" type="slidenum">
              <a:rPr lang="pl-PL" noProof="0" smtClean="0"/>
              <a:pPr rtl="0"/>
              <a:t>226</a:t>
            </a:fld>
            <a:endParaRPr lang="pl-PL" noProof="0"/>
          </a:p>
        </p:txBody>
      </p:sp>
      <p:pic>
        <p:nvPicPr>
          <p:cNvPr id="6" name="Obraz 5">
            <a:extLst>
              <a:ext uri="{FF2B5EF4-FFF2-40B4-BE49-F238E27FC236}">
                <a16:creationId xmlns:a16="http://schemas.microsoft.com/office/drawing/2014/main" id="{60C9C67E-5932-802E-4B37-348683A462A0}"/>
              </a:ext>
            </a:extLst>
          </p:cNvPr>
          <p:cNvPicPr>
            <a:picLocks noChangeAspect="1"/>
          </p:cNvPicPr>
          <p:nvPr/>
        </p:nvPicPr>
        <p:blipFill>
          <a:blip r:embed="rId2"/>
          <a:stretch>
            <a:fillRect/>
          </a:stretch>
        </p:blipFill>
        <p:spPr>
          <a:xfrm>
            <a:off x="1616743" y="0"/>
            <a:ext cx="8958513" cy="6858000"/>
          </a:xfrm>
          <a:prstGeom prst="rect">
            <a:avLst/>
          </a:prstGeom>
        </p:spPr>
      </p:pic>
      <p:sp>
        <p:nvSpPr>
          <p:cNvPr id="5" name="pole tekstowe 4">
            <a:extLst>
              <a:ext uri="{FF2B5EF4-FFF2-40B4-BE49-F238E27FC236}">
                <a16:creationId xmlns:a16="http://schemas.microsoft.com/office/drawing/2014/main" id="{EEB10C96-714F-4AF0-4F0C-618CFB04EE6B}"/>
              </a:ext>
            </a:extLst>
          </p:cNvPr>
          <p:cNvSpPr txBox="1"/>
          <p:nvPr/>
        </p:nvSpPr>
        <p:spPr>
          <a:xfrm>
            <a:off x="6625086" y="6557467"/>
            <a:ext cx="3661913" cy="246221"/>
          </a:xfrm>
          <a:prstGeom prst="rect">
            <a:avLst/>
          </a:prstGeom>
          <a:noFill/>
        </p:spPr>
        <p:txBody>
          <a:bodyPr wrap="square">
            <a:spAutoFit/>
          </a:bodyPr>
          <a:lstStyle/>
          <a:p>
            <a:pPr algn="r"/>
            <a:r>
              <a:rPr lang="pl-PL" sz="1000" dirty="0"/>
              <a:t>https://switchenergy.pl/blog/sieci-elektroenergetyczne-dla-firm/</a:t>
            </a:r>
          </a:p>
        </p:txBody>
      </p:sp>
    </p:spTree>
    <p:extLst>
      <p:ext uri="{BB962C8B-B14F-4D97-AF65-F5344CB8AC3E}">
        <p14:creationId xmlns:p14="http://schemas.microsoft.com/office/powerpoint/2010/main" val="1342726062"/>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2489F2D-AFAF-6763-92A9-7A5A07026E44}"/>
              </a:ext>
            </a:extLst>
          </p:cNvPr>
          <p:cNvSpPr>
            <a:spLocks noGrp="1"/>
          </p:cNvSpPr>
          <p:nvPr>
            <p:ph type="sldNum" sz="quarter" idx="12"/>
          </p:nvPr>
        </p:nvSpPr>
        <p:spPr/>
        <p:txBody>
          <a:bodyPr/>
          <a:lstStyle/>
          <a:p>
            <a:fld id="{B13EF961-FCAC-4A9A-A9A0-C51400629BF4}" type="slidenum">
              <a:rPr lang="pl-PL" smtClean="0"/>
              <a:t>227</a:t>
            </a:fld>
            <a:endParaRPr lang="pl-PL"/>
          </a:p>
        </p:txBody>
      </p:sp>
      <p:sp>
        <p:nvSpPr>
          <p:cNvPr id="4" name="pole tekstowe 3">
            <a:extLst>
              <a:ext uri="{FF2B5EF4-FFF2-40B4-BE49-F238E27FC236}">
                <a16:creationId xmlns:a16="http://schemas.microsoft.com/office/drawing/2014/main" id="{814A3AE4-A13A-197C-75A8-A6F6ABC925E5}"/>
              </a:ext>
            </a:extLst>
          </p:cNvPr>
          <p:cNvSpPr txBox="1"/>
          <p:nvPr/>
        </p:nvSpPr>
        <p:spPr>
          <a:xfrm>
            <a:off x="337076" y="494090"/>
            <a:ext cx="8717437" cy="5632311"/>
          </a:xfrm>
          <a:prstGeom prst="rect">
            <a:avLst/>
          </a:prstGeom>
          <a:noFill/>
        </p:spPr>
        <p:txBody>
          <a:bodyPr wrap="square">
            <a:spAutoFit/>
          </a:bodyPr>
          <a:lstStyle/>
          <a:p>
            <a:pPr>
              <a:buNone/>
            </a:pPr>
            <a:r>
              <a:rPr lang="pl-PL" sz="2400" b="1" dirty="0"/>
              <a:t>Funkcje UPS w przemyśle:</a:t>
            </a:r>
          </a:p>
          <a:p>
            <a:pPr>
              <a:buNone/>
            </a:pPr>
            <a:endParaRPr lang="pl-PL" sz="2400" b="1" dirty="0"/>
          </a:p>
          <a:p>
            <a:pPr marL="342900" indent="-342900">
              <a:buFont typeface="Arial" panose="020B0604020202020204" pitchFamily="34" charset="0"/>
              <a:buChar char="•"/>
            </a:pPr>
            <a:r>
              <a:rPr lang="pl-PL" sz="2400" dirty="0"/>
              <a:t>UPS zapewnia natychmiastowe podtrzymanie napięcia w przypadku zaniku zasilania z sieci.</a:t>
            </a:r>
          </a:p>
          <a:p>
            <a:pPr marL="342900" indent="-342900">
              <a:buFont typeface="Arial" panose="020B0604020202020204" pitchFamily="34" charset="0"/>
              <a:buChar char="•"/>
            </a:pPr>
            <a:r>
              <a:rPr lang="pl-PL" sz="2400" dirty="0"/>
              <a:t>Stabilizuje napięcie i eliminuje krótkotrwałe spadki lub wzrosty napięcia.</a:t>
            </a:r>
          </a:p>
          <a:p>
            <a:pPr marL="342900" indent="-342900">
              <a:buFont typeface="Arial" panose="020B0604020202020204" pitchFamily="34" charset="0"/>
              <a:buChar char="•"/>
            </a:pPr>
            <a:r>
              <a:rPr lang="pl-PL" sz="2400" dirty="0"/>
              <a:t>Chroni układy automatyki i sterowania przed zakłóceniami w sieci zasilającej.</a:t>
            </a:r>
          </a:p>
          <a:p>
            <a:pPr marL="342900" indent="-342900">
              <a:buFont typeface="Arial" panose="020B0604020202020204" pitchFamily="34" charset="0"/>
              <a:buChar char="•"/>
            </a:pPr>
            <a:r>
              <a:rPr lang="pl-PL" sz="2400" dirty="0"/>
              <a:t>Zapewnia ciągłość działania systemów bezpieczeństwa, jak systemy detekcji gazu.</a:t>
            </a:r>
          </a:p>
          <a:p>
            <a:pPr marL="342900" indent="-342900">
              <a:buFont typeface="Arial" panose="020B0604020202020204" pitchFamily="34" charset="0"/>
              <a:buChar char="•"/>
            </a:pPr>
            <a:r>
              <a:rPr lang="pl-PL" sz="2400" dirty="0"/>
              <a:t>Pozwala na bezpieczne wyłączenie maszyn i zapisanie danych w razie długotrwałej awarii zasilania.</a:t>
            </a:r>
          </a:p>
          <a:p>
            <a:pPr marL="342900" indent="-342900">
              <a:buFont typeface="Arial" panose="020B0604020202020204" pitchFamily="34" charset="0"/>
              <a:buChar char="•"/>
            </a:pPr>
            <a:r>
              <a:rPr lang="pl-PL" sz="2400" dirty="0"/>
              <a:t>Synchronizuje się z agregatami prądotwórczymi w instalacjach z rezerwą mocy.</a:t>
            </a:r>
          </a:p>
          <a:p>
            <a:pPr marL="342900" indent="-342900">
              <a:buFont typeface="Arial" panose="020B0604020202020204" pitchFamily="34" charset="0"/>
              <a:buChar char="•"/>
            </a:pPr>
            <a:r>
              <a:rPr lang="pl-PL" sz="2400" dirty="0"/>
              <a:t>Monitoruje jakość napięcia w czasie rzeczywistym.</a:t>
            </a:r>
          </a:p>
        </p:txBody>
      </p:sp>
      <p:pic>
        <p:nvPicPr>
          <p:cNvPr id="6" name="Obraz 5">
            <a:extLst>
              <a:ext uri="{FF2B5EF4-FFF2-40B4-BE49-F238E27FC236}">
                <a16:creationId xmlns:a16="http://schemas.microsoft.com/office/drawing/2014/main" id="{2594C30D-75D2-82D8-28F1-A586BCBD76E8}"/>
              </a:ext>
            </a:extLst>
          </p:cNvPr>
          <p:cNvPicPr>
            <a:picLocks noChangeAspect="1"/>
          </p:cNvPicPr>
          <p:nvPr/>
        </p:nvPicPr>
        <p:blipFill>
          <a:blip r:embed="rId2"/>
          <a:stretch>
            <a:fillRect/>
          </a:stretch>
        </p:blipFill>
        <p:spPr>
          <a:xfrm>
            <a:off x="9311394" y="205466"/>
            <a:ext cx="2543530" cy="6516009"/>
          </a:xfrm>
          <a:prstGeom prst="rect">
            <a:avLst/>
          </a:prstGeom>
        </p:spPr>
      </p:pic>
      <p:sp>
        <p:nvSpPr>
          <p:cNvPr id="8" name="pole tekstowe 7">
            <a:extLst>
              <a:ext uri="{FF2B5EF4-FFF2-40B4-BE49-F238E27FC236}">
                <a16:creationId xmlns:a16="http://schemas.microsoft.com/office/drawing/2014/main" id="{5C4D332C-0ECE-7EB4-65A4-16DE194E85CF}"/>
              </a:ext>
            </a:extLst>
          </p:cNvPr>
          <p:cNvSpPr txBox="1"/>
          <p:nvPr/>
        </p:nvSpPr>
        <p:spPr>
          <a:xfrm>
            <a:off x="4234993" y="6363910"/>
            <a:ext cx="4729898" cy="276999"/>
          </a:xfrm>
          <a:prstGeom prst="rect">
            <a:avLst/>
          </a:prstGeom>
          <a:noFill/>
        </p:spPr>
        <p:txBody>
          <a:bodyPr wrap="square">
            <a:spAutoFit/>
          </a:bodyPr>
          <a:lstStyle/>
          <a:p>
            <a:pPr algn="r"/>
            <a:r>
              <a:rPr lang="pl-PL" sz="1200" dirty="0"/>
              <a:t>Źródło: Materiały firmy </a:t>
            </a:r>
            <a:r>
              <a:rPr lang="pl-PL" sz="1200" dirty="0" err="1"/>
              <a:t>Benning</a:t>
            </a:r>
            <a:endParaRPr lang="pl-PL" sz="1200" dirty="0"/>
          </a:p>
        </p:txBody>
      </p:sp>
    </p:spTree>
    <p:extLst>
      <p:ext uri="{BB962C8B-B14F-4D97-AF65-F5344CB8AC3E}">
        <p14:creationId xmlns:p14="http://schemas.microsoft.com/office/powerpoint/2010/main" val="3892732081"/>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9E70EDC-04E9-ACB9-BBA2-EE4A8D0D5E07}"/>
              </a:ext>
            </a:extLst>
          </p:cNvPr>
          <p:cNvSpPr>
            <a:spLocks noGrp="1"/>
          </p:cNvSpPr>
          <p:nvPr>
            <p:ph type="sldNum" sz="quarter" idx="12"/>
          </p:nvPr>
        </p:nvSpPr>
        <p:spPr/>
        <p:txBody>
          <a:bodyPr/>
          <a:lstStyle/>
          <a:p>
            <a:fld id="{B13EF961-FCAC-4A9A-A9A0-C51400629BF4}" type="slidenum">
              <a:rPr lang="pl-PL" smtClean="0"/>
              <a:t>228</a:t>
            </a:fld>
            <a:endParaRPr lang="pl-PL"/>
          </a:p>
        </p:txBody>
      </p:sp>
      <p:sp>
        <p:nvSpPr>
          <p:cNvPr id="7" name="pole tekstowe 6">
            <a:extLst>
              <a:ext uri="{FF2B5EF4-FFF2-40B4-BE49-F238E27FC236}">
                <a16:creationId xmlns:a16="http://schemas.microsoft.com/office/drawing/2014/main" id="{3D9BBD03-7D76-7459-F65C-B092CC55484E}"/>
              </a:ext>
            </a:extLst>
          </p:cNvPr>
          <p:cNvSpPr txBox="1"/>
          <p:nvPr/>
        </p:nvSpPr>
        <p:spPr>
          <a:xfrm>
            <a:off x="7148233" y="6079351"/>
            <a:ext cx="4729898" cy="276999"/>
          </a:xfrm>
          <a:prstGeom prst="rect">
            <a:avLst/>
          </a:prstGeom>
          <a:noFill/>
        </p:spPr>
        <p:txBody>
          <a:bodyPr wrap="square">
            <a:spAutoFit/>
          </a:bodyPr>
          <a:lstStyle/>
          <a:p>
            <a:pPr algn="r"/>
            <a:r>
              <a:rPr lang="pl-PL" sz="1200" dirty="0"/>
              <a:t>Źródło: Materiały firmy </a:t>
            </a:r>
            <a:r>
              <a:rPr lang="pl-PL" sz="1200" dirty="0" err="1"/>
              <a:t>Benning</a:t>
            </a:r>
            <a:endParaRPr lang="pl-PL" sz="1200" dirty="0"/>
          </a:p>
        </p:txBody>
      </p:sp>
      <p:sp>
        <p:nvSpPr>
          <p:cNvPr id="9" name="pole tekstowe 8">
            <a:extLst>
              <a:ext uri="{FF2B5EF4-FFF2-40B4-BE49-F238E27FC236}">
                <a16:creationId xmlns:a16="http://schemas.microsoft.com/office/drawing/2014/main" id="{4E596466-19C9-F744-D901-941CDF5807C9}"/>
              </a:ext>
            </a:extLst>
          </p:cNvPr>
          <p:cNvSpPr txBox="1"/>
          <p:nvPr/>
        </p:nvSpPr>
        <p:spPr>
          <a:xfrm>
            <a:off x="313869" y="298530"/>
            <a:ext cx="5029200" cy="6247864"/>
          </a:xfrm>
          <a:prstGeom prst="rect">
            <a:avLst/>
          </a:prstGeom>
          <a:noFill/>
        </p:spPr>
        <p:txBody>
          <a:bodyPr wrap="square">
            <a:spAutoFit/>
          </a:bodyPr>
          <a:lstStyle/>
          <a:p>
            <a:r>
              <a:rPr lang="pl-PL" sz="2000" b="1" dirty="0"/>
              <a:t>Zalety stosowania UPS w przemyśle:</a:t>
            </a:r>
          </a:p>
          <a:p>
            <a:endParaRPr lang="pl-PL" sz="2000" b="1" dirty="0"/>
          </a:p>
          <a:p>
            <a:pPr marL="342900" indent="-342900">
              <a:buFont typeface="Arial" panose="020B0604020202020204" pitchFamily="34" charset="0"/>
              <a:buChar char="•"/>
            </a:pPr>
            <a:r>
              <a:rPr lang="pl-PL" sz="2000" dirty="0"/>
              <a:t>Zapobiega kosztownym przestojom w produkcji.</a:t>
            </a:r>
          </a:p>
          <a:p>
            <a:pPr marL="342900" indent="-342900">
              <a:buFont typeface="Arial" panose="020B0604020202020204" pitchFamily="34" charset="0"/>
              <a:buChar char="•"/>
            </a:pPr>
            <a:r>
              <a:rPr lang="pl-PL" sz="2000" dirty="0"/>
              <a:t>Chroni delikatne urządzenia elektroniczne przed uszkodzeniem.</a:t>
            </a:r>
          </a:p>
          <a:p>
            <a:pPr marL="342900" indent="-342900">
              <a:buFont typeface="Arial" panose="020B0604020202020204" pitchFamily="34" charset="0"/>
              <a:buChar char="•"/>
            </a:pPr>
            <a:r>
              <a:rPr lang="pl-PL" sz="2000" dirty="0"/>
              <a:t>Zwiększa niezawodność i stabilność infrastruktury energetycznej zakładu.</a:t>
            </a:r>
          </a:p>
          <a:p>
            <a:pPr marL="342900" indent="-342900">
              <a:buFont typeface="Arial" panose="020B0604020202020204" pitchFamily="34" charset="0"/>
              <a:buChar char="•"/>
            </a:pPr>
            <a:r>
              <a:rPr lang="pl-PL" sz="2000" dirty="0"/>
              <a:t>Umożliwia podtrzymanie zasilania także w odległych lokalizacjach (np. szafy sterownicze na rozległych halach).</a:t>
            </a:r>
          </a:p>
          <a:p>
            <a:pPr marL="342900" indent="-342900">
              <a:buFont typeface="Arial" panose="020B0604020202020204" pitchFamily="34" charset="0"/>
              <a:buChar char="•"/>
            </a:pPr>
            <a:r>
              <a:rPr lang="pl-PL" sz="2000" dirty="0"/>
              <a:t>Wspiera spełnienie norm jakości i ciągłości dostaw ISO/IEC.</a:t>
            </a:r>
          </a:p>
          <a:p>
            <a:pPr marL="342900" indent="-342900">
              <a:buFont typeface="Arial" panose="020B0604020202020204" pitchFamily="34" charset="0"/>
              <a:buChar char="•"/>
            </a:pPr>
            <a:r>
              <a:rPr lang="pl-PL" sz="2000" dirty="0"/>
              <a:t>UPS-y przemysłowe mogą pracować w trudnych warunkach środowiskowych.</a:t>
            </a:r>
          </a:p>
          <a:p>
            <a:pPr marL="342900" indent="-342900">
              <a:buFont typeface="Arial" panose="020B0604020202020204" pitchFamily="34" charset="0"/>
              <a:buChar char="•"/>
            </a:pPr>
            <a:r>
              <a:rPr lang="pl-PL" sz="2000" dirty="0"/>
              <a:t>Redukują ryzyko awarii oprogramowania sterującego.</a:t>
            </a:r>
          </a:p>
          <a:p>
            <a:pPr marL="342900" indent="-342900">
              <a:buFont typeface="Arial" panose="020B0604020202020204" pitchFamily="34" charset="0"/>
              <a:buChar char="•"/>
            </a:pPr>
            <a:r>
              <a:rPr lang="pl-PL" sz="2000" dirty="0"/>
              <a:t>Zmniejszają zużycie komponentów mechanicznych dzięki łagodnemu wyłączaniu.</a:t>
            </a:r>
          </a:p>
        </p:txBody>
      </p:sp>
      <p:pic>
        <p:nvPicPr>
          <p:cNvPr id="11" name="Obraz 10">
            <a:extLst>
              <a:ext uri="{FF2B5EF4-FFF2-40B4-BE49-F238E27FC236}">
                <a16:creationId xmlns:a16="http://schemas.microsoft.com/office/drawing/2014/main" id="{7C78C0D6-DDEC-D151-6C6A-962465E08531}"/>
              </a:ext>
            </a:extLst>
          </p:cNvPr>
          <p:cNvPicPr>
            <a:picLocks noChangeAspect="1"/>
          </p:cNvPicPr>
          <p:nvPr/>
        </p:nvPicPr>
        <p:blipFill>
          <a:blip r:embed="rId2"/>
          <a:stretch>
            <a:fillRect/>
          </a:stretch>
        </p:blipFill>
        <p:spPr>
          <a:xfrm>
            <a:off x="7558374" y="417915"/>
            <a:ext cx="4420217" cy="4915586"/>
          </a:xfrm>
          <a:prstGeom prst="rect">
            <a:avLst/>
          </a:prstGeom>
        </p:spPr>
      </p:pic>
      <p:pic>
        <p:nvPicPr>
          <p:cNvPr id="13" name="Obraz 12">
            <a:extLst>
              <a:ext uri="{FF2B5EF4-FFF2-40B4-BE49-F238E27FC236}">
                <a16:creationId xmlns:a16="http://schemas.microsoft.com/office/drawing/2014/main" id="{9A069737-99CC-1518-2BE2-C94DD7A85DF4}"/>
              </a:ext>
            </a:extLst>
          </p:cNvPr>
          <p:cNvPicPr>
            <a:picLocks noChangeAspect="1"/>
          </p:cNvPicPr>
          <p:nvPr/>
        </p:nvPicPr>
        <p:blipFill>
          <a:blip r:embed="rId3"/>
          <a:srcRect t="7285" r="2498" b="4205"/>
          <a:stretch/>
        </p:blipFill>
        <p:spPr>
          <a:xfrm>
            <a:off x="5072157" y="4700135"/>
            <a:ext cx="4441026" cy="2021340"/>
          </a:xfrm>
          <a:prstGeom prst="rect">
            <a:avLst/>
          </a:prstGeom>
        </p:spPr>
      </p:pic>
    </p:spTree>
    <p:extLst>
      <p:ext uri="{BB962C8B-B14F-4D97-AF65-F5344CB8AC3E}">
        <p14:creationId xmlns:p14="http://schemas.microsoft.com/office/powerpoint/2010/main" val="1729242353"/>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384E429-BC11-4A99-6833-3B2A241DB708}"/>
              </a:ext>
            </a:extLst>
          </p:cNvPr>
          <p:cNvSpPr>
            <a:spLocks noGrp="1"/>
          </p:cNvSpPr>
          <p:nvPr>
            <p:ph type="sldNum" sz="quarter" idx="12"/>
          </p:nvPr>
        </p:nvSpPr>
        <p:spPr/>
        <p:txBody>
          <a:bodyPr/>
          <a:lstStyle/>
          <a:p>
            <a:fld id="{B13EF961-FCAC-4A9A-A9A0-C51400629BF4}" type="slidenum">
              <a:rPr lang="pl-PL" smtClean="0"/>
              <a:t>229</a:t>
            </a:fld>
            <a:endParaRPr lang="pl-PL"/>
          </a:p>
        </p:txBody>
      </p:sp>
      <p:sp>
        <p:nvSpPr>
          <p:cNvPr id="7" name="pole tekstowe 6">
            <a:extLst>
              <a:ext uri="{FF2B5EF4-FFF2-40B4-BE49-F238E27FC236}">
                <a16:creationId xmlns:a16="http://schemas.microsoft.com/office/drawing/2014/main" id="{954D5CBB-FDAC-BBA3-ACDE-6564F6C01322}"/>
              </a:ext>
            </a:extLst>
          </p:cNvPr>
          <p:cNvSpPr txBox="1"/>
          <p:nvPr/>
        </p:nvSpPr>
        <p:spPr>
          <a:xfrm>
            <a:off x="593725" y="301946"/>
            <a:ext cx="5703381" cy="5632311"/>
          </a:xfrm>
          <a:prstGeom prst="rect">
            <a:avLst/>
          </a:prstGeom>
          <a:noFill/>
        </p:spPr>
        <p:txBody>
          <a:bodyPr wrap="square">
            <a:spAutoFit/>
          </a:bodyPr>
          <a:lstStyle/>
          <a:p>
            <a:r>
              <a:rPr lang="pl-PL" sz="2400" b="1" dirty="0"/>
              <a:t>Zastosowania przemysłowe UPS:</a:t>
            </a:r>
          </a:p>
          <a:p>
            <a:endParaRPr lang="pl-PL" sz="2400" b="1" dirty="0"/>
          </a:p>
          <a:p>
            <a:pPr marL="342900" indent="-342900">
              <a:buFont typeface="Arial" panose="020B0604020202020204" pitchFamily="34" charset="0"/>
              <a:buChar char="•"/>
            </a:pPr>
            <a:r>
              <a:rPr lang="pl-PL" sz="2400" dirty="0"/>
              <a:t>Linie technologiczne i automatyki (PLC, falowniki).</a:t>
            </a:r>
          </a:p>
          <a:p>
            <a:pPr marL="342900" indent="-342900">
              <a:buFont typeface="Arial" panose="020B0604020202020204" pitchFamily="34" charset="0"/>
              <a:buChar char="•"/>
            </a:pPr>
            <a:r>
              <a:rPr lang="pl-PL" sz="2400" dirty="0"/>
              <a:t>Serwery, komputery przemysłowe, systemy SCADA i MES.</a:t>
            </a:r>
          </a:p>
          <a:p>
            <a:pPr marL="342900" indent="-342900">
              <a:buFont typeface="Arial" panose="020B0604020202020204" pitchFamily="34" charset="0"/>
              <a:buChar char="•"/>
            </a:pPr>
            <a:r>
              <a:rPr lang="pl-PL" sz="2400" dirty="0"/>
              <a:t>Systemy bezpieczeństwa</a:t>
            </a:r>
          </a:p>
          <a:p>
            <a:pPr marL="342900" indent="-342900">
              <a:buFont typeface="Arial" panose="020B0604020202020204" pitchFamily="34" charset="0"/>
              <a:buChar char="•"/>
            </a:pPr>
            <a:r>
              <a:rPr lang="pl-PL" sz="2400" dirty="0"/>
              <a:t>Przemysł spożywczy – urządzenia chłodnicze i pakujące.</a:t>
            </a:r>
          </a:p>
          <a:p>
            <a:pPr marL="342900" indent="-342900">
              <a:buFont typeface="Arial" panose="020B0604020202020204" pitchFamily="34" charset="0"/>
              <a:buChar char="•"/>
            </a:pPr>
            <a:r>
              <a:rPr lang="pl-PL" sz="2400" dirty="0"/>
              <a:t>Przemysł chemiczny – czujniki, sterowniki, systemy pomiarowe.</a:t>
            </a:r>
          </a:p>
          <a:p>
            <a:pPr marL="342900" indent="-342900">
              <a:buFont typeface="Arial" panose="020B0604020202020204" pitchFamily="34" charset="0"/>
              <a:buChar char="•"/>
            </a:pPr>
            <a:r>
              <a:rPr lang="pl-PL" sz="2400" dirty="0"/>
              <a:t>Elektrownie i rozdzielnie – zasilanie zabezpieczeń i pomiarów.</a:t>
            </a:r>
          </a:p>
          <a:p>
            <a:pPr marL="342900" indent="-342900">
              <a:buFont typeface="Arial" panose="020B0604020202020204" pitchFamily="34" charset="0"/>
              <a:buChar char="•"/>
            </a:pPr>
            <a:r>
              <a:rPr lang="pl-PL" sz="2400" dirty="0"/>
              <a:t>Stacje ładowania, magazyny energii i instalacje OZE.</a:t>
            </a:r>
          </a:p>
        </p:txBody>
      </p:sp>
      <p:sp>
        <p:nvSpPr>
          <p:cNvPr id="9" name="pole tekstowe 8">
            <a:extLst>
              <a:ext uri="{FF2B5EF4-FFF2-40B4-BE49-F238E27FC236}">
                <a16:creationId xmlns:a16="http://schemas.microsoft.com/office/drawing/2014/main" id="{B4669B47-FF4B-3BC7-25FF-36FBEB404266}"/>
              </a:ext>
            </a:extLst>
          </p:cNvPr>
          <p:cNvSpPr txBox="1"/>
          <p:nvPr/>
        </p:nvSpPr>
        <p:spPr>
          <a:xfrm>
            <a:off x="6714461" y="301946"/>
            <a:ext cx="5210446" cy="5262979"/>
          </a:xfrm>
          <a:prstGeom prst="rect">
            <a:avLst/>
          </a:prstGeom>
          <a:noFill/>
        </p:spPr>
        <p:txBody>
          <a:bodyPr wrap="square">
            <a:spAutoFit/>
          </a:bodyPr>
          <a:lstStyle/>
          <a:p>
            <a:r>
              <a:rPr lang="pl-PL" sz="2400" b="1" dirty="0"/>
              <a:t>Ograniczenia i wady UPS:</a:t>
            </a:r>
          </a:p>
          <a:p>
            <a:endParaRPr lang="pl-PL" sz="2400" b="1" dirty="0"/>
          </a:p>
          <a:p>
            <a:pPr marL="342900" indent="-342900">
              <a:buFont typeface="Arial" panose="020B0604020202020204" pitchFamily="34" charset="0"/>
              <a:buChar char="•"/>
            </a:pPr>
            <a:r>
              <a:rPr lang="pl-PL" sz="2400" dirty="0"/>
              <a:t>Ograniczony czas podtrzymania – zależny od pojemności akumulatorów.</a:t>
            </a:r>
          </a:p>
          <a:p>
            <a:pPr marL="342900" indent="-342900">
              <a:buFont typeface="Arial" panose="020B0604020202020204" pitchFamily="34" charset="0"/>
              <a:buChar char="•"/>
            </a:pPr>
            <a:r>
              <a:rPr lang="pl-PL" sz="2400" dirty="0"/>
              <a:t>Konieczność regularnej konserwacji i wymiany baterii.</a:t>
            </a:r>
          </a:p>
          <a:p>
            <a:pPr marL="342900" indent="-342900">
              <a:buFont typeface="Arial" panose="020B0604020202020204" pitchFamily="34" charset="0"/>
              <a:buChar char="•"/>
            </a:pPr>
            <a:r>
              <a:rPr lang="pl-PL" sz="2400" dirty="0"/>
              <a:t>Wyższy koszt inwestycyjny przy dużej mocy.</a:t>
            </a:r>
          </a:p>
          <a:p>
            <a:pPr marL="342900" indent="-342900">
              <a:buFont typeface="Arial" panose="020B0604020202020204" pitchFamily="34" charset="0"/>
              <a:buChar char="•"/>
            </a:pPr>
            <a:r>
              <a:rPr lang="pl-PL" sz="2400" dirty="0"/>
              <a:t>Wymaga chłodzenia i odpowiedniej wentylacji.</a:t>
            </a:r>
          </a:p>
          <a:p>
            <a:pPr marL="342900" indent="-342900">
              <a:buFont typeface="Arial" panose="020B0604020202020204" pitchFamily="34" charset="0"/>
              <a:buChar char="•"/>
            </a:pPr>
            <a:r>
              <a:rPr lang="pl-PL" sz="2400" dirty="0"/>
              <a:t>UPS może generować ciepło i hałas – szczególnie w wersjach przemysłowych.</a:t>
            </a:r>
          </a:p>
        </p:txBody>
      </p:sp>
    </p:spTree>
    <p:extLst>
      <p:ext uri="{BB962C8B-B14F-4D97-AF65-F5344CB8AC3E}">
        <p14:creationId xmlns:p14="http://schemas.microsoft.com/office/powerpoint/2010/main" val="1457302743"/>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8D8BC7A-7AC5-D112-92C9-7906EE17F37C}"/>
              </a:ext>
            </a:extLst>
          </p:cNvPr>
          <p:cNvSpPr>
            <a:spLocks noGrp="1"/>
          </p:cNvSpPr>
          <p:nvPr>
            <p:ph type="sldNum" sz="quarter" idx="12"/>
          </p:nvPr>
        </p:nvSpPr>
        <p:spPr/>
        <p:txBody>
          <a:bodyPr/>
          <a:lstStyle/>
          <a:p>
            <a:fld id="{B13EF961-FCAC-4A9A-A9A0-C51400629BF4}" type="slidenum">
              <a:rPr lang="pl-PL" smtClean="0"/>
              <a:t>230</a:t>
            </a:fld>
            <a:endParaRPr lang="pl-PL"/>
          </a:p>
        </p:txBody>
      </p:sp>
      <p:graphicFrame>
        <p:nvGraphicFramePr>
          <p:cNvPr id="3" name="Tabela 2">
            <a:extLst>
              <a:ext uri="{FF2B5EF4-FFF2-40B4-BE49-F238E27FC236}">
                <a16:creationId xmlns:a16="http://schemas.microsoft.com/office/drawing/2014/main" id="{037A1F6A-ACCC-24A7-9563-27C30356F82A}"/>
              </a:ext>
            </a:extLst>
          </p:cNvPr>
          <p:cNvGraphicFramePr>
            <a:graphicFrameLocks noGrp="1"/>
          </p:cNvGraphicFramePr>
          <p:nvPr>
            <p:extLst>
              <p:ext uri="{D42A27DB-BD31-4B8C-83A1-F6EECF244321}">
                <p14:modId xmlns:p14="http://schemas.microsoft.com/office/powerpoint/2010/main" val="2258706249"/>
              </p:ext>
            </p:extLst>
          </p:nvPr>
        </p:nvGraphicFramePr>
        <p:xfrm>
          <a:off x="3206798" y="68263"/>
          <a:ext cx="7436065" cy="6721474"/>
        </p:xfrm>
        <a:graphic>
          <a:graphicData uri="http://schemas.openxmlformats.org/drawingml/2006/table">
            <a:tbl>
              <a:tblPr firstRow="1" firstCol="1" bandRow="1">
                <a:tableStyleId>{5C22544A-7EE6-4342-B048-85BDC9FD1C3A}</a:tableStyleId>
              </a:tblPr>
              <a:tblGrid>
                <a:gridCol w="1327253">
                  <a:extLst>
                    <a:ext uri="{9D8B030D-6E8A-4147-A177-3AD203B41FA5}">
                      <a16:colId xmlns:a16="http://schemas.microsoft.com/office/drawing/2014/main" val="2559357106"/>
                    </a:ext>
                  </a:extLst>
                </a:gridCol>
                <a:gridCol w="1777097">
                  <a:extLst>
                    <a:ext uri="{9D8B030D-6E8A-4147-A177-3AD203B41FA5}">
                      <a16:colId xmlns:a16="http://schemas.microsoft.com/office/drawing/2014/main" val="1975971831"/>
                    </a:ext>
                  </a:extLst>
                </a:gridCol>
                <a:gridCol w="2088249">
                  <a:extLst>
                    <a:ext uri="{9D8B030D-6E8A-4147-A177-3AD203B41FA5}">
                      <a16:colId xmlns:a16="http://schemas.microsoft.com/office/drawing/2014/main" val="1783412460"/>
                    </a:ext>
                  </a:extLst>
                </a:gridCol>
                <a:gridCol w="2243466">
                  <a:extLst>
                    <a:ext uri="{9D8B030D-6E8A-4147-A177-3AD203B41FA5}">
                      <a16:colId xmlns:a16="http://schemas.microsoft.com/office/drawing/2014/main" val="4051891295"/>
                    </a:ext>
                  </a:extLst>
                </a:gridCol>
              </a:tblGrid>
              <a:tr h="659738">
                <a:tc>
                  <a:txBody>
                    <a:bodyPr/>
                    <a:lstStyle/>
                    <a:p>
                      <a:pPr algn="ctr">
                        <a:lnSpc>
                          <a:spcPct val="115000"/>
                        </a:lnSpc>
                        <a:spcAft>
                          <a:spcPts val="1000"/>
                        </a:spcAft>
                        <a:buNone/>
                      </a:pPr>
                      <a:r>
                        <a:rPr lang="en-US" sz="1200" b="1" dirty="0" err="1">
                          <a:effectLst/>
                        </a:rPr>
                        <a:t>Elementy</a:t>
                      </a:r>
                      <a:r>
                        <a:rPr lang="en-US" sz="1200" b="1" dirty="0">
                          <a:effectLst/>
                        </a:rPr>
                        <a:t> </a:t>
                      </a:r>
                      <a:r>
                        <a:rPr lang="en-US" sz="1200" b="1" dirty="0" err="1">
                          <a:effectLst/>
                        </a:rPr>
                        <a:t>składowe</a:t>
                      </a:r>
                      <a:endParaRPr lang="pl-PL" sz="1200" b="1"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gn="ctr">
                        <a:lnSpc>
                          <a:spcPct val="115000"/>
                        </a:lnSpc>
                        <a:spcAft>
                          <a:spcPts val="1000"/>
                        </a:spcAft>
                        <a:buNone/>
                      </a:pPr>
                      <a:r>
                        <a:rPr lang="en-US" sz="1200" b="1">
                          <a:effectLst/>
                        </a:rPr>
                        <a:t>UPS offline</a:t>
                      </a:r>
                      <a:endParaRPr lang="pl-PL" sz="1200" b="1">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gn="ctr">
                        <a:lnSpc>
                          <a:spcPct val="115000"/>
                        </a:lnSpc>
                        <a:spcAft>
                          <a:spcPts val="1000"/>
                        </a:spcAft>
                        <a:buNone/>
                      </a:pPr>
                      <a:r>
                        <a:rPr lang="en-US" sz="1200" b="1">
                          <a:effectLst/>
                        </a:rPr>
                        <a:t>UPS line-interactive</a:t>
                      </a:r>
                      <a:endParaRPr lang="pl-PL" sz="1200" b="1">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gn="ctr">
                        <a:lnSpc>
                          <a:spcPct val="115000"/>
                        </a:lnSpc>
                        <a:spcAft>
                          <a:spcPts val="1000"/>
                        </a:spcAft>
                        <a:buNone/>
                      </a:pPr>
                      <a:r>
                        <a:rPr lang="en-US" sz="1200" b="1" dirty="0">
                          <a:effectLst/>
                        </a:rPr>
                        <a:t>UPS online (VFI)</a:t>
                      </a:r>
                      <a:endParaRPr lang="pl-PL" sz="1200" b="1"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4145656410"/>
                  </a:ext>
                </a:extLst>
              </a:tr>
              <a:tr h="783038">
                <a:tc>
                  <a:txBody>
                    <a:bodyPr/>
                    <a:lstStyle/>
                    <a:p>
                      <a:pPr>
                        <a:lnSpc>
                          <a:spcPct val="115000"/>
                        </a:lnSpc>
                        <a:spcAft>
                          <a:spcPts val="1000"/>
                        </a:spcAft>
                        <a:buNone/>
                      </a:pPr>
                      <a:r>
                        <a:rPr lang="en-US" sz="1200" dirty="0" err="1">
                          <a:effectLst/>
                        </a:rPr>
                        <a:t>Prostownik</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Obecny</a:t>
                      </a:r>
                      <a:r>
                        <a:rPr lang="en-US" sz="1100" dirty="0">
                          <a:effectLst/>
                        </a:rPr>
                        <a:t> – </a:t>
                      </a:r>
                      <a:r>
                        <a:rPr lang="en-US" sz="1100" dirty="0" err="1">
                          <a:effectLst/>
                        </a:rPr>
                        <a:t>aktywuje</a:t>
                      </a:r>
                      <a:r>
                        <a:rPr lang="en-US" sz="1100" dirty="0">
                          <a:effectLst/>
                        </a:rPr>
                        <a:t> </a:t>
                      </a:r>
                      <a:r>
                        <a:rPr lang="en-US" sz="1100" dirty="0" err="1">
                          <a:effectLst/>
                        </a:rPr>
                        <a:t>się</a:t>
                      </a:r>
                      <a:r>
                        <a:rPr lang="en-US" sz="1100" dirty="0">
                          <a:effectLst/>
                        </a:rPr>
                        <a:t> </a:t>
                      </a:r>
                      <a:r>
                        <a:rPr lang="en-US" sz="1100" dirty="0" err="1">
                          <a:effectLst/>
                        </a:rPr>
                        <a:t>tylko</a:t>
                      </a:r>
                      <a:r>
                        <a:rPr lang="en-US" sz="1100" dirty="0">
                          <a:effectLst/>
                        </a:rPr>
                        <a:t> </a:t>
                      </a:r>
                      <a:r>
                        <a:rPr lang="en-US" sz="1100" dirty="0" err="1">
                          <a:effectLst/>
                        </a:rPr>
                        <a:t>przy</a:t>
                      </a:r>
                      <a:r>
                        <a:rPr lang="en-US" sz="1100" dirty="0">
                          <a:effectLst/>
                        </a:rPr>
                        <a:t> </a:t>
                      </a:r>
                      <a:r>
                        <a:rPr lang="en-US" sz="1100" dirty="0" err="1">
                          <a:effectLst/>
                        </a:rPr>
                        <a:t>zaniku</a:t>
                      </a:r>
                      <a:r>
                        <a:rPr lang="en-US" sz="1100" dirty="0">
                          <a:effectLst/>
                        </a:rPr>
                        <a:t> </a:t>
                      </a:r>
                      <a:r>
                        <a:rPr lang="en-US" sz="1100" dirty="0" err="1">
                          <a:effectLst/>
                        </a:rPr>
                        <a:t>napięcia</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Działa w trybie czuwania</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Pracuje stale – zamienia AC na DC</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3345159666"/>
                  </a:ext>
                </a:extLst>
              </a:tr>
              <a:tr h="783038">
                <a:tc>
                  <a:txBody>
                    <a:bodyPr/>
                    <a:lstStyle/>
                    <a:p>
                      <a:pPr>
                        <a:lnSpc>
                          <a:spcPct val="115000"/>
                        </a:lnSpc>
                        <a:spcAft>
                          <a:spcPts val="1000"/>
                        </a:spcAft>
                        <a:buNone/>
                      </a:pPr>
                      <a:r>
                        <a:rPr lang="en-US" sz="1200" dirty="0" err="1">
                          <a:effectLst/>
                        </a:rPr>
                        <a:t>Akumulator</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a:effectLst/>
                        </a:rPr>
                        <a:t>Tak – </a:t>
                      </a:r>
                      <a:r>
                        <a:rPr lang="en-US" sz="1100" dirty="0" err="1">
                          <a:effectLst/>
                        </a:rPr>
                        <a:t>podtrzymuje</a:t>
                      </a:r>
                      <a:r>
                        <a:rPr lang="en-US" sz="1100" dirty="0">
                          <a:effectLst/>
                        </a:rPr>
                        <a:t> </a:t>
                      </a:r>
                      <a:r>
                        <a:rPr lang="en-US" sz="1100" dirty="0" err="1">
                          <a:effectLst/>
                        </a:rPr>
                        <a:t>tylko</a:t>
                      </a:r>
                      <a:r>
                        <a:rPr lang="en-US" sz="1100" dirty="0">
                          <a:effectLst/>
                        </a:rPr>
                        <a:t> w </a:t>
                      </a:r>
                      <a:r>
                        <a:rPr lang="en-US" sz="1100" dirty="0" err="1">
                          <a:effectLst/>
                        </a:rPr>
                        <a:t>razie</a:t>
                      </a:r>
                      <a:r>
                        <a:rPr lang="en-US" sz="1100" dirty="0">
                          <a:effectLst/>
                        </a:rPr>
                        <a:t> </a:t>
                      </a:r>
                      <a:r>
                        <a:rPr lang="en-US" sz="1100" dirty="0" err="1">
                          <a:effectLst/>
                        </a:rPr>
                        <a:t>awarii</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Tak – ładowany podczas pracy sieci</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Tak – stale ładowany i wykorzystywany</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766967821"/>
                  </a:ext>
                </a:extLst>
              </a:tr>
              <a:tr h="782236">
                <a:tc>
                  <a:txBody>
                    <a:bodyPr/>
                    <a:lstStyle/>
                    <a:p>
                      <a:pPr>
                        <a:lnSpc>
                          <a:spcPct val="115000"/>
                        </a:lnSpc>
                        <a:spcAft>
                          <a:spcPts val="1000"/>
                        </a:spcAft>
                        <a:buNone/>
                      </a:pPr>
                      <a:r>
                        <a:rPr lang="en-US" sz="1200">
                          <a:effectLst/>
                        </a:rPr>
                        <a:t>Przetwornica DC/AC</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Aktywuje</a:t>
                      </a:r>
                      <a:r>
                        <a:rPr lang="en-US" sz="1100" dirty="0">
                          <a:effectLst/>
                        </a:rPr>
                        <a:t> </a:t>
                      </a:r>
                      <a:r>
                        <a:rPr lang="en-US" sz="1100" dirty="0" err="1">
                          <a:effectLst/>
                        </a:rPr>
                        <a:t>się</a:t>
                      </a:r>
                      <a:r>
                        <a:rPr lang="en-US" sz="1100" dirty="0">
                          <a:effectLst/>
                        </a:rPr>
                        <a:t> </a:t>
                      </a:r>
                      <a:r>
                        <a:rPr lang="en-US" sz="1100" dirty="0" err="1">
                          <a:effectLst/>
                        </a:rPr>
                        <a:t>tylko</a:t>
                      </a:r>
                      <a:r>
                        <a:rPr lang="en-US" sz="1100" dirty="0">
                          <a:effectLst/>
                        </a:rPr>
                        <a:t> w </a:t>
                      </a:r>
                      <a:r>
                        <a:rPr lang="en-US" sz="1100" dirty="0" err="1">
                          <a:effectLst/>
                        </a:rPr>
                        <a:t>trybie</a:t>
                      </a:r>
                      <a:r>
                        <a:rPr lang="en-US" sz="1100" dirty="0">
                          <a:effectLst/>
                        </a:rPr>
                        <a:t> </a:t>
                      </a:r>
                      <a:r>
                        <a:rPr lang="en-US" sz="1100" dirty="0" err="1">
                          <a:effectLst/>
                        </a:rPr>
                        <a:t>awaryjnym</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Działa</a:t>
                      </a:r>
                      <a:r>
                        <a:rPr lang="en-US" sz="1100" dirty="0">
                          <a:effectLst/>
                        </a:rPr>
                        <a:t> w </a:t>
                      </a:r>
                      <a:r>
                        <a:rPr lang="en-US" sz="1100" dirty="0" err="1">
                          <a:effectLst/>
                        </a:rPr>
                        <a:t>momencie</a:t>
                      </a:r>
                      <a:r>
                        <a:rPr lang="en-US" sz="1100" dirty="0">
                          <a:effectLst/>
                        </a:rPr>
                        <a:t> </a:t>
                      </a:r>
                      <a:r>
                        <a:rPr lang="en-US" sz="1100" dirty="0" err="1">
                          <a:effectLst/>
                        </a:rPr>
                        <a:t>awarii</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Pracuje</a:t>
                      </a:r>
                      <a:r>
                        <a:rPr lang="en-US" sz="1100" dirty="0">
                          <a:effectLst/>
                        </a:rPr>
                        <a:t> </a:t>
                      </a:r>
                      <a:r>
                        <a:rPr lang="en-US" sz="1100" dirty="0" err="1">
                          <a:effectLst/>
                        </a:rPr>
                        <a:t>cały</a:t>
                      </a:r>
                      <a:r>
                        <a:rPr lang="en-US" sz="1100" dirty="0">
                          <a:effectLst/>
                        </a:rPr>
                        <a:t> </a:t>
                      </a:r>
                      <a:r>
                        <a:rPr lang="en-US" sz="1100" dirty="0" err="1">
                          <a:effectLst/>
                        </a:rPr>
                        <a:t>czas</a:t>
                      </a:r>
                      <a:r>
                        <a:rPr lang="en-US" sz="1100" dirty="0">
                          <a:effectLst/>
                        </a:rPr>
                        <a:t> – </a:t>
                      </a:r>
                      <a:r>
                        <a:rPr lang="en-US" sz="1100" dirty="0" err="1">
                          <a:effectLst/>
                        </a:rPr>
                        <a:t>generuje</a:t>
                      </a:r>
                      <a:r>
                        <a:rPr lang="en-US" sz="1100" dirty="0">
                          <a:effectLst/>
                        </a:rPr>
                        <a:t> </a:t>
                      </a:r>
                      <a:r>
                        <a:rPr lang="en-US" sz="1100" dirty="0" err="1">
                          <a:effectLst/>
                        </a:rPr>
                        <a:t>napięcie</a:t>
                      </a:r>
                      <a:r>
                        <a:rPr lang="en-US" sz="1100" dirty="0">
                          <a:effectLst/>
                        </a:rPr>
                        <a:t> </a:t>
                      </a:r>
                      <a:r>
                        <a:rPr lang="en-US" sz="1100" dirty="0" err="1">
                          <a:effectLst/>
                        </a:rPr>
                        <a:t>wyjściowe</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4033723361"/>
                  </a:ext>
                </a:extLst>
              </a:tr>
              <a:tr h="794246">
                <a:tc>
                  <a:txBody>
                    <a:bodyPr/>
                    <a:lstStyle/>
                    <a:p>
                      <a:pPr>
                        <a:lnSpc>
                          <a:spcPct val="115000"/>
                        </a:lnSpc>
                        <a:spcAft>
                          <a:spcPts val="1000"/>
                        </a:spcAft>
                        <a:buNone/>
                      </a:pPr>
                      <a:r>
                        <a:rPr lang="en-US" sz="1200">
                          <a:effectLst/>
                        </a:rPr>
                        <a:t>Filtr EMI/RFI</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a:effectLst/>
                        </a:rPr>
                        <a:t>Brak </a:t>
                      </a:r>
                      <a:r>
                        <a:rPr lang="en-US" sz="1100" dirty="0" err="1">
                          <a:effectLst/>
                        </a:rPr>
                        <a:t>lub</a:t>
                      </a:r>
                      <a:r>
                        <a:rPr lang="en-US" sz="1100" dirty="0">
                          <a:effectLst/>
                        </a:rPr>
                        <a:t> </a:t>
                      </a:r>
                      <a:r>
                        <a:rPr lang="en-US" sz="1100" dirty="0" err="1">
                          <a:effectLst/>
                        </a:rPr>
                        <a:t>bardzo</a:t>
                      </a:r>
                      <a:r>
                        <a:rPr lang="en-US" sz="1100" dirty="0">
                          <a:effectLst/>
                        </a:rPr>
                        <a:t> </a:t>
                      </a:r>
                      <a:r>
                        <a:rPr lang="en-US" sz="1100" dirty="0" err="1">
                          <a:effectLst/>
                        </a:rPr>
                        <a:t>prosty</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Prosty</a:t>
                      </a:r>
                      <a:r>
                        <a:rPr lang="en-US" sz="1100" dirty="0">
                          <a:effectLst/>
                        </a:rPr>
                        <a:t> </a:t>
                      </a:r>
                      <a:r>
                        <a:rPr lang="en-US" sz="1100" dirty="0" err="1">
                          <a:effectLst/>
                        </a:rPr>
                        <a:t>filtr</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Zaawansowany</a:t>
                      </a:r>
                      <a:r>
                        <a:rPr lang="en-US" sz="1100" dirty="0">
                          <a:effectLst/>
                        </a:rPr>
                        <a:t> </a:t>
                      </a:r>
                      <a:r>
                        <a:rPr lang="en-US" sz="1100" dirty="0" err="1">
                          <a:effectLst/>
                        </a:rPr>
                        <a:t>filtr</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1253357695"/>
                  </a:ext>
                </a:extLst>
              </a:tr>
              <a:tr h="669346">
                <a:tc>
                  <a:txBody>
                    <a:bodyPr/>
                    <a:lstStyle/>
                    <a:p>
                      <a:pPr>
                        <a:lnSpc>
                          <a:spcPct val="115000"/>
                        </a:lnSpc>
                        <a:spcAft>
                          <a:spcPts val="1000"/>
                        </a:spcAft>
                        <a:buNone/>
                      </a:pPr>
                      <a:r>
                        <a:rPr lang="en-US" sz="1200">
                          <a:effectLst/>
                        </a:rPr>
                        <a:t>Bypass (obejście)</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Zazwyczaj brak</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Często</a:t>
                      </a:r>
                      <a:r>
                        <a:rPr lang="en-US" sz="1100" dirty="0">
                          <a:effectLst/>
                        </a:rPr>
                        <a:t> </a:t>
                      </a:r>
                      <a:r>
                        <a:rPr lang="en-US" sz="1100" dirty="0" err="1">
                          <a:effectLst/>
                        </a:rPr>
                        <a:t>obecny</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Zintegrowany</a:t>
                      </a:r>
                      <a:r>
                        <a:rPr lang="en-US" sz="1100" dirty="0">
                          <a:effectLst/>
                        </a:rPr>
                        <a:t> </a:t>
                      </a:r>
                      <a:r>
                        <a:rPr lang="en-US" sz="1100" dirty="0" err="1">
                          <a:effectLst/>
                        </a:rPr>
                        <a:t>automatyczny</a:t>
                      </a:r>
                      <a:r>
                        <a:rPr lang="en-US" sz="1100" dirty="0">
                          <a:effectLst/>
                        </a:rPr>
                        <a:t> </a:t>
                      </a:r>
                      <a:r>
                        <a:rPr lang="en-US" sz="1100" dirty="0" err="1">
                          <a:effectLst/>
                        </a:rPr>
                        <a:t>i</a:t>
                      </a:r>
                      <a:r>
                        <a:rPr lang="en-US" sz="1100" dirty="0">
                          <a:effectLst/>
                        </a:rPr>
                        <a:t> </a:t>
                      </a:r>
                      <a:r>
                        <a:rPr lang="en-US" sz="1100" dirty="0" err="1">
                          <a:effectLst/>
                        </a:rPr>
                        <a:t>ręczny</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4280196115"/>
                  </a:ext>
                </a:extLst>
              </a:tr>
              <a:tr h="678954">
                <a:tc>
                  <a:txBody>
                    <a:bodyPr/>
                    <a:lstStyle/>
                    <a:p>
                      <a:pPr>
                        <a:lnSpc>
                          <a:spcPct val="115000"/>
                        </a:lnSpc>
                        <a:spcAft>
                          <a:spcPts val="1000"/>
                        </a:spcAft>
                        <a:buNone/>
                      </a:pPr>
                      <a:r>
                        <a:rPr lang="en-US" sz="1200">
                          <a:effectLst/>
                        </a:rPr>
                        <a:t>Układ AVR</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Zazwyczaj brak</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Obecny</a:t>
                      </a:r>
                      <a:r>
                        <a:rPr lang="en-US" sz="1100" dirty="0">
                          <a:effectLst/>
                        </a:rPr>
                        <a:t> – </a:t>
                      </a:r>
                      <a:r>
                        <a:rPr lang="en-US" sz="1100" dirty="0" err="1">
                          <a:effectLst/>
                        </a:rPr>
                        <a:t>stabilizuje</a:t>
                      </a:r>
                      <a:r>
                        <a:rPr lang="en-US" sz="1100" dirty="0">
                          <a:effectLst/>
                        </a:rPr>
                        <a:t> </a:t>
                      </a:r>
                      <a:r>
                        <a:rPr lang="en-US" sz="1100" dirty="0" err="1">
                          <a:effectLst/>
                        </a:rPr>
                        <a:t>napięcie</a:t>
                      </a:r>
                      <a:r>
                        <a:rPr lang="en-US" sz="1100" dirty="0">
                          <a:effectLst/>
                        </a:rPr>
                        <a:t> </a:t>
                      </a:r>
                      <a:r>
                        <a:rPr lang="en-US" sz="1100" dirty="0" err="1">
                          <a:effectLst/>
                        </a:rPr>
                        <a:t>wejściowe</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Zazwyczaj</a:t>
                      </a:r>
                      <a:r>
                        <a:rPr lang="en-US" sz="1100" dirty="0">
                          <a:effectLst/>
                        </a:rPr>
                        <a:t> </a:t>
                      </a:r>
                      <a:r>
                        <a:rPr lang="en-US" sz="1100" dirty="0" err="1">
                          <a:effectLst/>
                        </a:rPr>
                        <a:t>niepotrzebny</a:t>
                      </a:r>
                      <a:r>
                        <a:rPr lang="en-US" sz="1100" dirty="0">
                          <a:effectLst/>
                        </a:rPr>
                        <a:t> – </a:t>
                      </a:r>
                      <a:r>
                        <a:rPr lang="en-US" sz="1100" dirty="0" err="1">
                          <a:effectLst/>
                        </a:rPr>
                        <a:t>napięcie</a:t>
                      </a:r>
                      <a:r>
                        <a:rPr lang="en-US" sz="1100" dirty="0">
                          <a:effectLst/>
                        </a:rPr>
                        <a:t> </a:t>
                      </a:r>
                      <a:r>
                        <a:rPr lang="en-US" sz="1100" dirty="0" err="1">
                          <a:effectLst/>
                        </a:rPr>
                        <a:t>stabilne</a:t>
                      </a:r>
                      <a:r>
                        <a:rPr lang="en-US" sz="1100" dirty="0">
                          <a:effectLst/>
                        </a:rPr>
                        <a:t> </a:t>
                      </a:r>
                      <a:r>
                        <a:rPr lang="en-US" sz="1100" dirty="0" err="1">
                          <a:effectLst/>
                        </a:rPr>
                        <a:t>przez</a:t>
                      </a:r>
                      <a:r>
                        <a:rPr lang="en-US" sz="1100" dirty="0">
                          <a:effectLst/>
                        </a:rPr>
                        <a:t> </a:t>
                      </a:r>
                      <a:r>
                        <a:rPr lang="en-US" sz="1100" dirty="0" err="1">
                          <a:effectLst/>
                        </a:rPr>
                        <a:t>podwójną</a:t>
                      </a:r>
                      <a:r>
                        <a:rPr lang="en-US" sz="1100" dirty="0">
                          <a:effectLst/>
                        </a:rPr>
                        <a:t> </a:t>
                      </a:r>
                      <a:r>
                        <a:rPr lang="en-US" sz="1100" dirty="0" err="1">
                          <a:effectLst/>
                        </a:rPr>
                        <a:t>konwersję</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698268474"/>
                  </a:ext>
                </a:extLst>
              </a:tr>
              <a:tr h="791044">
                <a:tc>
                  <a:txBody>
                    <a:bodyPr/>
                    <a:lstStyle/>
                    <a:p>
                      <a:pPr>
                        <a:lnSpc>
                          <a:spcPct val="115000"/>
                        </a:lnSpc>
                        <a:spcAft>
                          <a:spcPts val="1000"/>
                        </a:spcAft>
                        <a:buNone/>
                      </a:pPr>
                      <a:r>
                        <a:rPr lang="en-US" sz="1200">
                          <a:effectLst/>
                        </a:rPr>
                        <a:t>Sterownik mikroprocesorowy</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Podstawowy</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Standardowy</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Zaawansowany</a:t>
                      </a:r>
                      <a:r>
                        <a:rPr lang="en-US" sz="1100" dirty="0">
                          <a:effectLst/>
                        </a:rPr>
                        <a:t> z </a:t>
                      </a:r>
                      <a:r>
                        <a:rPr lang="en-US" sz="1100" dirty="0" err="1">
                          <a:effectLst/>
                        </a:rPr>
                        <a:t>diagnostyką</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3789751034"/>
                  </a:ext>
                </a:extLst>
              </a:tr>
              <a:tr h="779834">
                <a:tc>
                  <a:txBody>
                    <a:bodyPr/>
                    <a:lstStyle/>
                    <a:p>
                      <a:pPr>
                        <a:lnSpc>
                          <a:spcPct val="115000"/>
                        </a:lnSpc>
                        <a:spcAft>
                          <a:spcPts val="1000"/>
                        </a:spcAft>
                        <a:buNone/>
                      </a:pPr>
                      <a:r>
                        <a:rPr lang="en-US" sz="1200">
                          <a:effectLst/>
                        </a:rPr>
                        <a:t>Interfejs komunikacyjny</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Rzadko stosowany</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a:effectLst/>
                        </a:rPr>
                        <a:t>Często dostępny (USB/RS232)</a:t>
                      </a:r>
                      <a:endParaRPr lang="pl-PL" sz="120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tc>
                  <a:txBody>
                    <a:bodyPr/>
                    <a:lstStyle/>
                    <a:p>
                      <a:pPr>
                        <a:lnSpc>
                          <a:spcPct val="115000"/>
                        </a:lnSpc>
                        <a:spcAft>
                          <a:spcPts val="1000"/>
                        </a:spcAft>
                        <a:buNone/>
                      </a:pPr>
                      <a:r>
                        <a:rPr lang="en-US" sz="1100" dirty="0" err="1">
                          <a:effectLst/>
                        </a:rPr>
                        <a:t>Zaawansowany</a:t>
                      </a:r>
                      <a:r>
                        <a:rPr lang="en-US" sz="1100" dirty="0">
                          <a:effectLst/>
                        </a:rPr>
                        <a:t>, </a:t>
                      </a:r>
                      <a:r>
                        <a:rPr lang="en-US" sz="1100" dirty="0" err="1">
                          <a:effectLst/>
                        </a:rPr>
                        <a:t>sieciowy</a:t>
                      </a:r>
                      <a:r>
                        <a:rPr lang="en-US" sz="1100" dirty="0">
                          <a:effectLst/>
                        </a:rPr>
                        <a:t> (SNMP, MODBUS)</a:t>
                      </a:r>
                      <a:endParaRPr lang="pl-PL"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5979" marR="55979" marT="0" marB="0" anchor="ctr"/>
                </a:tc>
                <a:extLst>
                  <a:ext uri="{0D108BD9-81ED-4DB2-BD59-A6C34878D82A}">
                    <a16:rowId xmlns:a16="http://schemas.microsoft.com/office/drawing/2014/main" val="3403747181"/>
                  </a:ext>
                </a:extLst>
              </a:tr>
            </a:tbl>
          </a:graphicData>
        </a:graphic>
      </p:graphicFrame>
      <p:sp>
        <p:nvSpPr>
          <p:cNvPr id="4" name="Rectangle 1">
            <a:extLst>
              <a:ext uri="{FF2B5EF4-FFF2-40B4-BE49-F238E27FC236}">
                <a16:creationId xmlns:a16="http://schemas.microsoft.com/office/drawing/2014/main" id="{AE33315B-1AC4-4F5D-22E8-73A3AC962D28}"/>
              </a:ext>
            </a:extLst>
          </p:cNvPr>
          <p:cNvSpPr>
            <a:spLocks noChangeArrowheads="1"/>
          </p:cNvSpPr>
          <p:nvPr/>
        </p:nvSpPr>
        <p:spPr bwMode="auto">
          <a:xfrm>
            <a:off x="358218" y="1277094"/>
            <a:ext cx="2526384" cy="15849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pl-PL" sz="2400" b="1" i="0" u="none" strike="noStrike" cap="none" normalizeH="0" baseline="0" dirty="0" err="1">
                <a:ln>
                  <a:noFill/>
                </a:ln>
                <a:effectLst/>
                <a:latin typeface="Calibri" panose="020F0502020204030204" pitchFamily="34" charset="0"/>
                <a:ea typeface="MS Gothic" panose="020B0609070205080204" pitchFamily="49" charset="-128"/>
                <a:cs typeface="Times New Roman" panose="02020603050405020304" pitchFamily="18" charset="0"/>
              </a:rPr>
              <a:t>Budowa</a:t>
            </a:r>
            <a:r>
              <a:rPr kumimoji="0" lang="en-US" altLang="pl-PL" sz="2400" b="1" i="0" u="none" strike="noStrike" cap="none" normalizeH="0" baseline="0" dirty="0">
                <a:ln>
                  <a:noFill/>
                </a:ln>
                <a:effectLst/>
                <a:latin typeface="Calibri" panose="020F0502020204030204" pitchFamily="34" charset="0"/>
                <a:ea typeface="MS Gothic" panose="020B0609070205080204" pitchFamily="49" charset="-128"/>
                <a:cs typeface="Times New Roman" panose="02020603050405020304" pitchFamily="18" charset="0"/>
              </a:rPr>
              <a:t> UPS w </a:t>
            </a:r>
            <a:r>
              <a:rPr kumimoji="0" lang="en-US" altLang="pl-PL" sz="2400" b="1" i="0" u="none" strike="noStrike" cap="none" normalizeH="0" baseline="0" dirty="0" err="1">
                <a:ln>
                  <a:noFill/>
                </a:ln>
                <a:effectLst/>
                <a:latin typeface="Calibri" panose="020F0502020204030204" pitchFamily="34" charset="0"/>
                <a:ea typeface="MS Gothic" panose="020B0609070205080204" pitchFamily="49" charset="-128"/>
                <a:cs typeface="Times New Roman" panose="02020603050405020304" pitchFamily="18" charset="0"/>
              </a:rPr>
              <a:t>zależności</a:t>
            </a:r>
            <a:r>
              <a:rPr kumimoji="0" lang="en-US" altLang="pl-PL" sz="2400" b="1" i="0" u="none" strike="noStrike" cap="none" normalizeH="0" baseline="0" dirty="0">
                <a:ln>
                  <a:noFill/>
                </a:ln>
                <a:effectLst/>
                <a:latin typeface="Calibri" panose="020F0502020204030204" pitchFamily="34" charset="0"/>
                <a:ea typeface="MS Gothic" panose="020B0609070205080204" pitchFamily="49" charset="-128"/>
                <a:cs typeface="Times New Roman" panose="02020603050405020304" pitchFamily="18" charset="0"/>
              </a:rPr>
              <a:t> od </a:t>
            </a:r>
            <a:r>
              <a:rPr kumimoji="0" lang="en-US" altLang="pl-PL" sz="2400" b="1" i="0" u="none" strike="noStrike" cap="none" normalizeH="0" baseline="0" dirty="0" err="1">
                <a:ln>
                  <a:noFill/>
                </a:ln>
                <a:effectLst/>
                <a:latin typeface="Calibri" panose="020F0502020204030204" pitchFamily="34" charset="0"/>
                <a:ea typeface="MS Gothic" panose="020B0609070205080204" pitchFamily="49" charset="-128"/>
                <a:cs typeface="Times New Roman" panose="02020603050405020304" pitchFamily="18" charset="0"/>
              </a:rPr>
              <a:t>typu</a:t>
            </a:r>
            <a:endParaRPr kumimoji="0" lang="en-US" altLang="pl-PL" sz="2400" b="1" i="0" u="none" strike="noStrike" cap="none" normalizeH="0" baseline="0" dirty="0">
              <a:ln>
                <a:noFill/>
              </a:ln>
              <a:effectLst/>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pl-PL" sz="3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027204413"/>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FFEB23B-19A2-D52E-6D37-EF8146B80AA8}"/>
              </a:ext>
            </a:extLst>
          </p:cNvPr>
          <p:cNvSpPr>
            <a:spLocks noGrp="1"/>
          </p:cNvSpPr>
          <p:nvPr>
            <p:ph type="title"/>
          </p:nvPr>
        </p:nvSpPr>
        <p:spPr>
          <a:xfrm>
            <a:off x="577326" y="88327"/>
            <a:ext cx="10515600" cy="680023"/>
          </a:xfrm>
        </p:spPr>
        <p:txBody>
          <a:bodyPr>
            <a:noAutofit/>
          </a:bodyPr>
          <a:lstStyle/>
          <a:p>
            <a:r>
              <a:rPr lang="pl-PL" sz="4400" dirty="0"/>
              <a:t>Instalacje kablowe w zakładzie przemysłowym</a:t>
            </a:r>
          </a:p>
        </p:txBody>
      </p:sp>
      <p:sp>
        <p:nvSpPr>
          <p:cNvPr id="3" name="Symbol zastępczy tekstu 2">
            <a:extLst>
              <a:ext uri="{FF2B5EF4-FFF2-40B4-BE49-F238E27FC236}">
                <a16:creationId xmlns:a16="http://schemas.microsoft.com/office/drawing/2014/main" id="{A73BB806-6D76-CF8E-77F9-042D18C79831}"/>
              </a:ext>
            </a:extLst>
          </p:cNvPr>
          <p:cNvSpPr>
            <a:spLocks noGrp="1"/>
          </p:cNvSpPr>
          <p:nvPr>
            <p:ph type="body" idx="1"/>
          </p:nvPr>
        </p:nvSpPr>
        <p:spPr>
          <a:xfrm>
            <a:off x="8678968" y="6553200"/>
            <a:ext cx="2413958" cy="304800"/>
          </a:xfrm>
        </p:spPr>
        <p:txBody>
          <a:bodyPr>
            <a:normAutofit/>
          </a:bodyPr>
          <a:lstStyle/>
          <a:p>
            <a:r>
              <a:rPr lang="pl-PL" sz="1050" dirty="0">
                <a:solidFill>
                  <a:schemeClr val="tx1"/>
                </a:solidFill>
              </a:rPr>
              <a:t>Źródło: Zdjęcie autora Ludwik Osmólski</a:t>
            </a:r>
          </a:p>
        </p:txBody>
      </p:sp>
      <p:pic>
        <p:nvPicPr>
          <p:cNvPr id="7" name="Obraz 6">
            <a:extLst>
              <a:ext uri="{FF2B5EF4-FFF2-40B4-BE49-F238E27FC236}">
                <a16:creationId xmlns:a16="http://schemas.microsoft.com/office/drawing/2014/main" id="{5E735EF7-C9A9-E22F-9FAB-EB41F72EC293}"/>
              </a:ext>
            </a:extLst>
          </p:cNvPr>
          <p:cNvPicPr>
            <a:picLocks noChangeAspect="1"/>
          </p:cNvPicPr>
          <p:nvPr/>
        </p:nvPicPr>
        <p:blipFill>
          <a:blip r:embed="rId2"/>
          <a:stretch>
            <a:fillRect/>
          </a:stretch>
        </p:blipFill>
        <p:spPr>
          <a:xfrm>
            <a:off x="726791" y="1023218"/>
            <a:ext cx="7849625" cy="5834782"/>
          </a:xfrm>
          <a:prstGeom prst="rect">
            <a:avLst/>
          </a:prstGeom>
        </p:spPr>
      </p:pic>
      <p:sp>
        <p:nvSpPr>
          <p:cNvPr id="4" name="Symbol zastępczy numeru slajdu 3">
            <a:extLst>
              <a:ext uri="{FF2B5EF4-FFF2-40B4-BE49-F238E27FC236}">
                <a16:creationId xmlns:a16="http://schemas.microsoft.com/office/drawing/2014/main" id="{F09B7531-9397-3B8B-13FE-51558321BFC6}"/>
              </a:ext>
            </a:extLst>
          </p:cNvPr>
          <p:cNvSpPr>
            <a:spLocks noGrp="1"/>
          </p:cNvSpPr>
          <p:nvPr>
            <p:ph type="sldNum" sz="quarter" idx="12"/>
          </p:nvPr>
        </p:nvSpPr>
        <p:spPr>
          <a:xfrm>
            <a:off x="8610600" y="6356350"/>
            <a:ext cx="2743200" cy="413323"/>
          </a:xfrm>
        </p:spPr>
        <p:txBody>
          <a:bodyPr/>
          <a:lstStyle/>
          <a:p>
            <a:fld id="{B13EF961-FCAC-4A9A-A9A0-C51400629BF4}" type="slidenum">
              <a:rPr lang="pl-PL" smtClean="0">
                <a:solidFill>
                  <a:schemeClr val="tx1"/>
                </a:solidFill>
              </a:rPr>
              <a:t>231</a:t>
            </a:fld>
            <a:endParaRPr lang="pl-PL" dirty="0">
              <a:solidFill>
                <a:schemeClr val="tx1"/>
              </a:solidFill>
            </a:endParaRPr>
          </a:p>
        </p:txBody>
      </p:sp>
    </p:spTree>
    <p:extLst>
      <p:ext uri="{BB962C8B-B14F-4D97-AF65-F5344CB8AC3E}">
        <p14:creationId xmlns:p14="http://schemas.microsoft.com/office/powerpoint/2010/main" val="1379162401"/>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B16C8A0F-3C19-8F55-0462-26BCCFD2EF90}"/>
              </a:ext>
            </a:extLst>
          </p:cNvPr>
          <p:cNvSpPr txBox="1"/>
          <p:nvPr/>
        </p:nvSpPr>
        <p:spPr>
          <a:xfrm>
            <a:off x="665018" y="540326"/>
            <a:ext cx="11066907" cy="5925340"/>
          </a:xfrm>
          <a:prstGeom prst="rect">
            <a:avLst/>
          </a:prstGeom>
          <a:noFill/>
        </p:spPr>
        <p:txBody>
          <a:bodyPr wrap="square">
            <a:spAutoFit/>
          </a:bodyPr>
          <a:lstStyle/>
          <a:p>
            <a:pPr algn="just">
              <a:lnSpc>
                <a:spcPct val="150000"/>
              </a:lnSpc>
              <a:buNone/>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3200" b="1" dirty="0">
                <a:solidFill>
                  <a:srgbClr val="000000"/>
                </a:solidFill>
                <a:effectLst/>
                <a:ea typeface="ヒラギノ角ゴ Pro W3"/>
                <a:cs typeface="Times New Roman" panose="02020603050405020304" pitchFamily="18" charset="0"/>
              </a:rPr>
              <a:t>Instalacje przemysłowe niskiego napięcia.</a:t>
            </a:r>
            <a:endParaRPr lang="pl-PL" sz="3200" dirty="0">
              <a:solidFill>
                <a:srgbClr val="000000"/>
              </a:solidFill>
              <a:effectLst/>
              <a:ea typeface="ヒラギノ角ゴ Pro W3"/>
              <a:cs typeface="Times New Roman" panose="02020603050405020304" pitchFamily="18" charset="0"/>
            </a:endParaRPr>
          </a:p>
          <a:p>
            <a:pPr algn="just">
              <a:lnSpc>
                <a:spcPct val="150000"/>
              </a:lnSpc>
              <a:tabLst>
                <a:tab pos="450215" algn="l"/>
                <a:tab pos="899795" algn="l"/>
                <a:tab pos="1350010" algn="l"/>
                <a:tab pos="2249805" algn="l"/>
                <a:tab pos="2700020" algn="l"/>
                <a:tab pos="3150235" algn="l"/>
                <a:tab pos="3599815" algn="l"/>
                <a:tab pos="4050030" algn="l"/>
                <a:tab pos="4500245" algn="l"/>
                <a:tab pos="4949825" algn="l"/>
                <a:tab pos="5400040" algn="l"/>
              </a:tabLst>
            </a:pPr>
            <a:r>
              <a:rPr lang="pl-PL" sz="3200" dirty="0">
                <a:solidFill>
                  <a:srgbClr val="000000"/>
                </a:solidFill>
                <a:effectLst/>
                <a:ea typeface="ヒラギノ角ゴ Pro W3"/>
                <a:cs typeface="Times New Roman" panose="02020603050405020304" pitchFamily="18" charset="0"/>
              </a:rPr>
              <a:t>Instalacja przemysłowa niskiego napięcia jest to część niskonapięciowej sieci przemysłowej, która służy do rozprowadzania energii elektrycznej oraz zasilania odbiorników. Zapewnia możliwość modernizacji, rozbudowy i jednoczesnej eksploatacji poprzez zasilanie odbiorników o dużej mocy takich jak silniki, oświetlenie, urządzenia spawalnicze, prostownikowe i energoelektroniczne.</a:t>
            </a:r>
          </a:p>
        </p:txBody>
      </p:sp>
      <p:sp>
        <p:nvSpPr>
          <p:cNvPr id="2" name="Symbol zastępczy numeru slajdu 1">
            <a:extLst>
              <a:ext uri="{FF2B5EF4-FFF2-40B4-BE49-F238E27FC236}">
                <a16:creationId xmlns:a16="http://schemas.microsoft.com/office/drawing/2014/main" id="{8A3A1556-47A9-589C-20B3-D1DBCC352145}"/>
              </a:ext>
            </a:extLst>
          </p:cNvPr>
          <p:cNvSpPr>
            <a:spLocks noGrp="1"/>
          </p:cNvSpPr>
          <p:nvPr>
            <p:ph type="sldNum" sz="quarter" idx="12"/>
          </p:nvPr>
        </p:nvSpPr>
        <p:spPr/>
        <p:txBody>
          <a:bodyPr/>
          <a:lstStyle/>
          <a:p>
            <a:fld id="{B13EF961-FCAC-4A9A-A9A0-C51400629BF4}" type="slidenum">
              <a:rPr lang="pl-PL" smtClean="0"/>
              <a:t>232</a:t>
            </a:fld>
            <a:endParaRPr lang="pl-PL"/>
          </a:p>
        </p:txBody>
      </p:sp>
    </p:spTree>
    <p:extLst>
      <p:ext uri="{BB962C8B-B14F-4D97-AF65-F5344CB8AC3E}">
        <p14:creationId xmlns:p14="http://schemas.microsoft.com/office/powerpoint/2010/main" val="864504666"/>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ACFBFD9C-A51E-4489-8026-28FC8BB96438}"/>
              </a:ext>
            </a:extLst>
          </p:cNvPr>
          <p:cNvPicPr>
            <a:picLocks noChangeAspect="1"/>
          </p:cNvPicPr>
          <p:nvPr/>
        </p:nvPicPr>
        <p:blipFill>
          <a:blip r:embed="rId2"/>
          <a:stretch>
            <a:fillRect/>
          </a:stretch>
        </p:blipFill>
        <p:spPr>
          <a:xfrm>
            <a:off x="458322" y="0"/>
            <a:ext cx="7531369" cy="6858000"/>
          </a:xfrm>
          <a:prstGeom prst="rect">
            <a:avLst/>
          </a:prstGeom>
        </p:spPr>
      </p:pic>
      <p:sp>
        <p:nvSpPr>
          <p:cNvPr id="5" name="pole tekstowe 4">
            <a:extLst>
              <a:ext uri="{FF2B5EF4-FFF2-40B4-BE49-F238E27FC236}">
                <a16:creationId xmlns:a16="http://schemas.microsoft.com/office/drawing/2014/main" id="{94815F2F-5C0A-A9FE-A0DD-45A2896574B6}"/>
              </a:ext>
            </a:extLst>
          </p:cNvPr>
          <p:cNvSpPr txBox="1"/>
          <p:nvPr/>
        </p:nvSpPr>
        <p:spPr>
          <a:xfrm>
            <a:off x="7988840" y="5833130"/>
            <a:ext cx="3986719" cy="523220"/>
          </a:xfrm>
          <a:prstGeom prst="rect">
            <a:avLst/>
          </a:prstGeom>
          <a:noFill/>
        </p:spPr>
        <p:txBody>
          <a:bodyPr wrap="square">
            <a:spAutoFit/>
          </a:bodyPr>
          <a:lstStyle/>
          <a:p>
            <a:r>
              <a:rPr lang="pl-PL" sz="1400" dirty="0"/>
              <a:t>https://bitner.com.pl/data/t5txt_photos/08541022072p0_Wlasnosci_materialow_izolacyjnych.pdf</a:t>
            </a:r>
          </a:p>
        </p:txBody>
      </p:sp>
      <p:sp>
        <p:nvSpPr>
          <p:cNvPr id="7" name="pole tekstowe 6">
            <a:extLst>
              <a:ext uri="{FF2B5EF4-FFF2-40B4-BE49-F238E27FC236}">
                <a16:creationId xmlns:a16="http://schemas.microsoft.com/office/drawing/2014/main" id="{5AAD3365-35FD-768D-3936-1564F10F3DCB}"/>
              </a:ext>
            </a:extLst>
          </p:cNvPr>
          <p:cNvSpPr txBox="1"/>
          <p:nvPr/>
        </p:nvSpPr>
        <p:spPr>
          <a:xfrm>
            <a:off x="7989691" y="1465713"/>
            <a:ext cx="3578195" cy="1200329"/>
          </a:xfrm>
          <a:prstGeom prst="rect">
            <a:avLst/>
          </a:prstGeom>
          <a:noFill/>
        </p:spPr>
        <p:txBody>
          <a:bodyPr wrap="square">
            <a:spAutoFit/>
          </a:bodyPr>
          <a:lstStyle/>
          <a:p>
            <a:r>
              <a:rPr lang="pl-PL" dirty="0"/>
              <a:t>+   odporny </a:t>
            </a:r>
          </a:p>
          <a:p>
            <a:r>
              <a:rPr lang="pl-PL" dirty="0"/>
              <a:t>O  odporny pod pewnymi </a:t>
            </a:r>
          </a:p>
          <a:p>
            <a:r>
              <a:rPr lang="pl-PL" dirty="0"/>
              <a:t>      warunkami </a:t>
            </a:r>
          </a:p>
          <a:p>
            <a:r>
              <a:rPr lang="pl-PL" dirty="0"/>
              <a:t>-    nieodporny</a:t>
            </a:r>
          </a:p>
        </p:txBody>
      </p:sp>
      <p:pic>
        <p:nvPicPr>
          <p:cNvPr id="13" name="Obraz 12">
            <a:extLst>
              <a:ext uri="{FF2B5EF4-FFF2-40B4-BE49-F238E27FC236}">
                <a16:creationId xmlns:a16="http://schemas.microsoft.com/office/drawing/2014/main" id="{478C38A6-5BD0-9D2C-7267-4386A1595131}"/>
              </a:ext>
            </a:extLst>
          </p:cNvPr>
          <p:cNvPicPr>
            <a:picLocks noChangeAspect="1"/>
          </p:cNvPicPr>
          <p:nvPr/>
        </p:nvPicPr>
        <p:blipFill>
          <a:blip r:embed="rId3"/>
          <a:stretch>
            <a:fillRect/>
          </a:stretch>
        </p:blipFill>
        <p:spPr>
          <a:xfrm>
            <a:off x="10323781" y="189855"/>
            <a:ext cx="1409897" cy="362001"/>
          </a:xfrm>
          <a:prstGeom prst="rect">
            <a:avLst/>
          </a:prstGeom>
        </p:spPr>
      </p:pic>
      <p:sp>
        <p:nvSpPr>
          <p:cNvPr id="2" name="Symbol zastępczy numeru slajdu 1">
            <a:extLst>
              <a:ext uri="{FF2B5EF4-FFF2-40B4-BE49-F238E27FC236}">
                <a16:creationId xmlns:a16="http://schemas.microsoft.com/office/drawing/2014/main" id="{33468A8C-12CD-7050-000F-65CA36694053}"/>
              </a:ext>
            </a:extLst>
          </p:cNvPr>
          <p:cNvSpPr>
            <a:spLocks noGrp="1"/>
          </p:cNvSpPr>
          <p:nvPr>
            <p:ph type="sldNum" sz="quarter" idx="12"/>
          </p:nvPr>
        </p:nvSpPr>
        <p:spPr/>
        <p:txBody>
          <a:bodyPr/>
          <a:lstStyle/>
          <a:p>
            <a:fld id="{B13EF961-FCAC-4A9A-A9A0-C51400629BF4}" type="slidenum">
              <a:rPr lang="pl-PL" smtClean="0"/>
              <a:t>233</a:t>
            </a:fld>
            <a:endParaRPr lang="pl-PL"/>
          </a:p>
        </p:txBody>
      </p:sp>
    </p:spTree>
    <p:extLst>
      <p:ext uri="{BB962C8B-B14F-4D97-AF65-F5344CB8AC3E}">
        <p14:creationId xmlns:p14="http://schemas.microsoft.com/office/powerpoint/2010/main" val="4041875933"/>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9C72F8C7-2AD6-EA7B-78FF-A6D806CB5D9C}"/>
              </a:ext>
            </a:extLst>
          </p:cNvPr>
          <p:cNvPicPr>
            <a:picLocks noChangeAspect="1"/>
          </p:cNvPicPr>
          <p:nvPr/>
        </p:nvPicPr>
        <p:blipFill>
          <a:blip r:embed="rId2"/>
          <a:stretch>
            <a:fillRect/>
          </a:stretch>
        </p:blipFill>
        <p:spPr>
          <a:xfrm>
            <a:off x="1023229" y="518706"/>
            <a:ext cx="10145541" cy="5820587"/>
          </a:xfrm>
          <a:prstGeom prst="rect">
            <a:avLst/>
          </a:prstGeom>
        </p:spPr>
      </p:pic>
      <p:sp>
        <p:nvSpPr>
          <p:cNvPr id="5" name="pole tekstowe 4">
            <a:extLst>
              <a:ext uri="{FF2B5EF4-FFF2-40B4-BE49-F238E27FC236}">
                <a16:creationId xmlns:a16="http://schemas.microsoft.com/office/drawing/2014/main" id="{3B29D070-E33F-AE29-BE61-F161812F222A}"/>
              </a:ext>
            </a:extLst>
          </p:cNvPr>
          <p:cNvSpPr txBox="1"/>
          <p:nvPr/>
        </p:nvSpPr>
        <p:spPr>
          <a:xfrm>
            <a:off x="1828800" y="6211669"/>
            <a:ext cx="9723863" cy="400110"/>
          </a:xfrm>
          <a:prstGeom prst="rect">
            <a:avLst/>
          </a:prstGeom>
          <a:noFill/>
        </p:spPr>
        <p:txBody>
          <a:bodyPr wrap="square">
            <a:spAutoFit/>
          </a:bodyPr>
          <a:lstStyle/>
          <a:p>
            <a:pPr algn="r"/>
            <a:r>
              <a:rPr lang="pl-PL" sz="2000" dirty="0"/>
              <a:t>https://bitner.com.pl/data/t5txt_photos/050709150915_obciazalnosci1.pdf</a:t>
            </a:r>
          </a:p>
        </p:txBody>
      </p:sp>
      <p:sp>
        <p:nvSpPr>
          <p:cNvPr id="2" name="Symbol zastępczy numeru slajdu 1">
            <a:extLst>
              <a:ext uri="{FF2B5EF4-FFF2-40B4-BE49-F238E27FC236}">
                <a16:creationId xmlns:a16="http://schemas.microsoft.com/office/drawing/2014/main" id="{B53B36E4-B5D2-ECE8-8D0C-3F02AE327E77}"/>
              </a:ext>
            </a:extLst>
          </p:cNvPr>
          <p:cNvSpPr>
            <a:spLocks noGrp="1"/>
          </p:cNvSpPr>
          <p:nvPr>
            <p:ph type="sldNum" sz="quarter" idx="12"/>
          </p:nvPr>
        </p:nvSpPr>
        <p:spPr/>
        <p:txBody>
          <a:bodyPr/>
          <a:lstStyle/>
          <a:p>
            <a:fld id="{B13EF961-FCAC-4A9A-A9A0-C51400629BF4}" type="slidenum">
              <a:rPr lang="pl-PL" smtClean="0"/>
              <a:t>234</a:t>
            </a:fld>
            <a:endParaRPr lang="pl-PL"/>
          </a:p>
        </p:txBody>
      </p:sp>
    </p:spTree>
    <p:extLst>
      <p:ext uri="{BB962C8B-B14F-4D97-AF65-F5344CB8AC3E}">
        <p14:creationId xmlns:p14="http://schemas.microsoft.com/office/powerpoint/2010/main" val="2852391074"/>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F0668D02-15C6-A56F-A66C-5CC42ABC3FB6}"/>
              </a:ext>
            </a:extLst>
          </p:cNvPr>
          <p:cNvSpPr txBox="1"/>
          <p:nvPr/>
        </p:nvSpPr>
        <p:spPr>
          <a:xfrm>
            <a:off x="4588726" y="6211669"/>
            <a:ext cx="7603273" cy="369332"/>
          </a:xfrm>
          <a:prstGeom prst="rect">
            <a:avLst/>
          </a:prstGeom>
          <a:noFill/>
        </p:spPr>
        <p:txBody>
          <a:bodyPr wrap="square">
            <a:spAutoFit/>
          </a:bodyPr>
          <a:lstStyle/>
          <a:p>
            <a:r>
              <a:rPr lang="pl-PL" dirty="0"/>
              <a:t>https://bitner.com.pl/data/t5txt_photos/050709150915_obciazalnosci1.pdf</a:t>
            </a:r>
          </a:p>
        </p:txBody>
      </p:sp>
      <p:pic>
        <p:nvPicPr>
          <p:cNvPr id="5" name="Obraz 4">
            <a:extLst>
              <a:ext uri="{FF2B5EF4-FFF2-40B4-BE49-F238E27FC236}">
                <a16:creationId xmlns:a16="http://schemas.microsoft.com/office/drawing/2014/main" id="{2360074D-A807-AE7D-5DC4-61ABC2AB64F6}"/>
              </a:ext>
            </a:extLst>
          </p:cNvPr>
          <p:cNvPicPr>
            <a:picLocks noChangeAspect="1"/>
          </p:cNvPicPr>
          <p:nvPr/>
        </p:nvPicPr>
        <p:blipFill>
          <a:blip r:embed="rId2"/>
          <a:stretch>
            <a:fillRect/>
          </a:stretch>
        </p:blipFill>
        <p:spPr>
          <a:xfrm>
            <a:off x="1342453" y="276999"/>
            <a:ext cx="10259192" cy="5843189"/>
          </a:xfrm>
          <a:prstGeom prst="rect">
            <a:avLst/>
          </a:prstGeom>
        </p:spPr>
      </p:pic>
      <p:sp>
        <p:nvSpPr>
          <p:cNvPr id="2" name="Symbol zastępczy numeru slajdu 1">
            <a:extLst>
              <a:ext uri="{FF2B5EF4-FFF2-40B4-BE49-F238E27FC236}">
                <a16:creationId xmlns:a16="http://schemas.microsoft.com/office/drawing/2014/main" id="{C9EB6F23-81C6-63C4-FB98-85EB992E5326}"/>
              </a:ext>
            </a:extLst>
          </p:cNvPr>
          <p:cNvSpPr>
            <a:spLocks noGrp="1"/>
          </p:cNvSpPr>
          <p:nvPr>
            <p:ph type="sldNum" sz="quarter" idx="12"/>
          </p:nvPr>
        </p:nvSpPr>
        <p:spPr/>
        <p:txBody>
          <a:bodyPr/>
          <a:lstStyle/>
          <a:p>
            <a:fld id="{B13EF961-FCAC-4A9A-A9A0-C51400629BF4}" type="slidenum">
              <a:rPr lang="pl-PL" smtClean="0"/>
              <a:t>235</a:t>
            </a:fld>
            <a:endParaRPr lang="pl-PL"/>
          </a:p>
        </p:txBody>
      </p:sp>
    </p:spTree>
    <p:extLst>
      <p:ext uri="{BB962C8B-B14F-4D97-AF65-F5344CB8AC3E}">
        <p14:creationId xmlns:p14="http://schemas.microsoft.com/office/powerpoint/2010/main" val="930983250"/>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09160EDC-C77B-BB53-5C2A-E5E7487F1A57}"/>
              </a:ext>
            </a:extLst>
          </p:cNvPr>
          <p:cNvPicPr>
            <a:picLocks noChangeAspect="1"/>
          </p:cNvPicPr>
          <p:nvPr/>
        </p:nvPicPr>
        <p:blipFill>
          <a:blip r:embed="rId2"/>
          <a:stretch>
            <a:fillRect/>
          </a:stretch>
        </p:blipFill>
        <p:spPr>
          <a:xfrm>
            <a:off x="76019" y="657437"/>
            <a:ext cx="6430272" cy="3858163"/>
          </a:xfrm>
          <a:prstGeom prst="rect">
            <a:avLst/>
          </a:prstGeom>
        </p:spPr>
      </p:pic>
      <p:sp>
        <p:nvSpPr>
          <p:cNvPr id="4" name="Symbol zastępczy numeru slajdu 3">
            <a:extLst>
              <a:ext uri="{FF2B5EF4-FFF2-40B4-BE49-F238E27FC236}">
                <a16:creationId xmlns:a16="http://schemas.microsoft.com/office/drawing/2014/main" id="{48987CFA-912A-6215-FB39-469F9992E4BD}"/>
              </a:ext>
            </a:extLst>
          </p:cNvPr>
          <p:cNvSpPr>
            <a:spLocks noGrp="1"/>
          </p:cNvSpPr>
          <p:nvPr>
            <p:ph type="sldNum" sz="quarter" idx="12"/>
          </p:nvPr>
        </p:nvSpPr>
        <p:spPr/>
        <p:txBody>
          <a:bodyPr/>
          <a:lstStyle/>
          <a:p>
            <a:fld id="{B13EF961-FCAC-4A9A-A9A0-C51400629BF4}" type="slidenum">
              <a:rPr lang="pl-PL" smtClean="0"/>
              <a:t>236</a:t>
            </a:fld>
            <a:endParaRPr lang="pl-PL"/>
          </a:p>
        </p:txBody>
      </p:sp>
      <p:pic>
        <p:nvPicPr>
          <p:cNvPr id="6" name="Obraz 5">
            <a:extLst>
              <a:ext uri="{FF2B5EF4-FFF2-40B4-BE49-F238E27FC236}">
                <a16:creationId xmlns:a16="http://schemas.microsoft.com/office/drawing/2014/main" id="{C5BF92D1-3E4C-2C3E-4A6F-2252F709936C}"/>
              </a:ext>
            </a:extLst>
          </p:cNvPr>
          <p:cNvPicPr>
            <a:picLocks noChangeAspect="1"/>
          </p:cNvPicPr>
          <p:nvPr/>
        </p:nvPicPr>
        <p:blipFill>
          <a:blip r:embed="rId3"/>
          <a:stretch>
            <a:fillRect/>
          </a:stretch>
        </p:blipFill>
        <p:spPr>
          <a:xfrm>
            <a:off x="6096000" y="865483"/>
            <a:ext cx="6101605" cy="4551680"/>
          </a:xfrm>
          <a:prstGeom prst="rect">
            <a:avLst/>
          </a:prstGeom>
        </p:spPr>
      </p:pic>
    </p:spTree>
    <p:extLst>
      <p:ext uri="{BB962C8B-B14F-4D97-AF65-F5344CB8AC3E}">
        <p14:creationId xmlns:p14="http://schemas.microsoft.com/office/powerpoint/2010/main" val="976949813"/>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BE4B3F6D-FED4-5904-ECE7-52D614C2AE0C}"/>
              </a:ext>
            </a:extLst>
          </p:cNvPr>
          <p:cNvPicPr>
            <a:picLocks noChangeAspect="1"/>
          </p:cNvPicPr>
          <p:nvPr/>
        </p:nvPicPr>
        <p:blipFill>
          <a:blip r:embed="rId2"/>
          <a:stretch>
            <a:fillRect/>
          </a:stretch>
        </p:blipFill>
        <p:spPr>
          <a:xfrm>
            <a:off x="947019" y="471074"/>
            <a:ext cx="10297962" cy="5915851"/>
          </a:xfrm>
          <a:prstGeom prst="rect">
            <a:avLst/>
          </a:prstGeom>
        </p:spPr>
      </p:pic>
      <p:sp>
        <p:nvSpPr>
          <p:cNvPr id="10" name="pole tekstowe 9">
            <a:extLst>
              <a:ext uri="{FF2B5EF4-FFF2-40B4-BE49-F238E27FC236}">
                <a16:creationId xmlns:a16="http://schemas.microsoft.com/office/drawing/2014/main" id="{3E7443C3-E213-2703-D437-88AD65879648}"/>
              </a:ext>
            </a:extLst>
          </p:cNvPr>
          <p:cNvSpPr txBox="1"/>
          <p:nvPr/>
        </p:nvSpPr>
        <p:spPr>
          <a:xfrm>
            <a:off x="4588726" y="6211669"/>
            <a:ext cx="7603273" cy="369332"/>
          </a:xfrm>
          <a:prstGeom prst="rect">
            <a:avLst/>
          </a:prstGeom>
          <a:noFill/>
        </p:spPr>
        <p:txBody>
          <a:bodyPr wrap="square">
            <a:spAutoFit/>
          </a:bodyPr>
          <a:lstStyle/>
          <a:p>
            <a:r>
              <a:rPr lang="pl-PL" dirty="0"/>
              <a:t>https://bitner.com.pl/data/t5txt_photos/050709150915_obciazalnosci1.pdf</a:t>
            </a:r>
          </a:p>
        </p:txBody>
      </p:sp>
      <p:sp>
        <p:nvSpPr>
          <p:cNvPr id="2" name="Symbol zastępczy numeru slajdu 1">
            <a:extLst>
              <a:ext uri="{FF2B5EF4-FFF2-40B4-BE49-F238E27FC236}">
                <a16:creationId xmlns:a16="http://schemas.microsoft.com/office/drawing/2014/main" id="{F1B3C093-FA6D-BF9C-5921-1E4629B573DC}"/>
              </a:ext>
            </a:extLst>
          </p:cNvPr>
          <p:cNvSpPr>
            <a:spLocks noGrp="1"/>
          </p:cNvSpPr>
          <p:nvPr>
            <p:ph type="sldNum" sz="quarter" idx="12"/>
          </p:nvPr>
        </p:nvSpPr>
        <p:spPr/>
        <p:txBody>
          <a:bodyPr/>
          <a:lstStyle/>
          <a:p>
            <a:fld id="{B13EF961-FCAC-4A9A-A9A0-C51400629BF4}" type="slidenum">
              <a:rPr lang="pl-PL" smtClean="0"/>
              <a:t>237</a:t>
            </a:fld>
            <a:endParaRPr lang="pl-PL"/>
          </a:p>
        </p:txBody>
      </p:sp>
    </p:spTree>
    <p:extLst>
      <p:ext uri="{BB962C8B-B14F-4D97-AF65-F5344CB8AC3E}">
        <p14:creationId xmlns:p14="http://schemas.microsoft.com/office/powerpoint/2010/main" val="3446874669"/>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ole tekstowe 5">
            <a:extLst>
              <a:ext uri="{FF2B5EF4-FFF2-40B4-BE49-F238E27FC236}">
                <a16:creationId xmlns:a16="http://schemas.microsoft.com/office/drawing/2014/main" id="{F1EA7090-9D22-042A-6D8F-D07C4C31A4D0}"/>
              </a:ext>
            </a:extLst>
          </p:cNvPr>
          <p:cNvSpPr txBox="1"/>
          <p:nvPr/>
        </p:nvSpPr>
        <p:spPr>
          <a:xfrm>
            <a:off x="4588726" y="6211669"/>
            <a:ext cx="7603273" cy="369332"/>
          </a:xfrm>
          <a:prstGeom prst="rect">
            <a:avLst/>
          </a:prstGeom>
          <a:noFill/>
        </p:spPr>
        <p:txBody>
          <a:bodyPr wrap="square">
            <a:spAutoFit/>
          </a:bodyPr>
          <a:lstStyle/>
          <a:p>
            <a:r>
              <a:rPr lang="pl-PL" dirty="0"/>
              <a:t>https://bitner.com.pl/data/t5txt_photos/050709150915_obciazalnosci1.pdf</a:t>
            </a:r>
          </a:p>
        </p:txBody>
      </p:sp>
      <p:pic>
        <p:nvPicPr>
          <p:cNvPr id="8" name="Obraz 7">
            <a:extLst>
              <a:ext uri="{FF2B5EF4-FFF2-40B4-BE49-F238E27FC236}">
                <a16:creationId xmlns:a16="http://schemas.microsoft.com/office/drawing/2014/main" id="{B1170D8C-6D97-3A4D-C79E-6DAF34C84CDC}"/>
              </a:ext>
            </a:extLst>
          </p:cNvPr>
          <p:cNvPicPr>
            <a:picLocks noChangeAspect="1"/>
          </p:cNvPicPr>
          <p:nvPr/>
        </p:nvPicPr>
        <p:blipFill>
          <a:blip r:embed="rId2"/>
          <a:stretch>
            <a:fillRect/>
          </a:stretch>
        </p:blipFill>
        <p:spPr>
          <a:xfrm>
            <a:off x="1294730" y="985496"/>
            <a:ext cx="9602540" cy="4887007"/>
          </a:xfrm>
          <a:prstGeom prst="rect">
            <a:avLst/>
          </a:prstGeom>
        </p:spPr>
      </p:pic>
      <p:sp>
        <p:nvSpPr>
          <p:cNvPr id="2" name="Symbol zastępczy numeru slajdu 1">
            <a:extLst>
              <a:ext uri="{FF2B5EF4-FFF2-40B4-BE49-F238E27FC236}">
                <a16:creationId xmlns:a16="http://schemas.microsoft.com/office/drawing/2014/main" id="{841093BF-6299-E39F-3FAA-D95DF19819DF}"/>
              </a:ext>
            </a:extLst>
          </p:cNvPr>
          <p:cNvSpPr>
            <a:spLocks noGrp="1"/>
          </p:cNvSpPr>
          <p:nvPr>
            <p:ph type="sldNum" sz="quarter" idx="12"/>
          </p:nvPr>
        </p:nvSpPr>
        <p:spPr/>
        <p:txBody>
          <a:bodyPr/>
          <a:lstStyle/>
          <a:p>
            <a:fld id="{B13EF961-FCAC-4A9A-A9A0-C51400629BF4}" type="slidenum">
              <a:rPr lang="pl-PL" smtClean="0"/>
              <a:t>238</a:t>
            </a:fld>
            <a:endParaRPr lang="pl-PL"/>
          </a:p>
        </p:txBody>
      </p:sp>
    </p:spTree>
    <p:extLst>
      <p:ext uri="{BB962C8B-B14F-4D97-AF65-F5344CB8AC3E}">
        <p14:creationId xmlns:p14="http://schemas.microsoft.com/office/powerpoint/2010/main" val="2803398592"/>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az 6">
            <a:extLst>
              <a:ext uri="{FF2B5EF4-FFF2-40B4-BE49-F238E27FC236}">
                <a16:creationId xmlns:a16="http://schemas.microsoft.com/office/drawing/2014/main" id="{A79B8EEE-96A0-7491-C6C7-FE818380A451}"/>
              </a:ext>
            </a:extLst>
          </p:cNvPr>
          <p:cNvPicPr>
            <a:picLocks noChangeAspect="1"/>
          </p:cNvPicPr>
          <p:nvPr/>
        </p:nvPicPr>
        <p:blipFill>
          <a:blip r:embed="rId2"/>
          <a:stretch>
            <a:fillRect/>
          </a:stretch>
        </p:blipFill>
        <p:spPr>
          <a:xfrm>
            <a:off x="2155288" y="0"/>
            <a:ext cx="7498796" cy="6525057"/>
          </a:xfrm>
          <a:prstGeom prst="rect">
            <a:avLst/>
          </a:prstGeom>
        </p:spPr>
      </p:pic>
      <p:sp>
        <p:nvSpPr>
          <p:cNvPr id="9" name="pole tekstowe 8">
            <a:extLst>
              <a:ext uri="{FF2B5EF4-FFF2-40B4-BE49-F238E27FC236}">
                <a16:creationId xmlns:a16="http://schemas.microsoft.com/office/drawing/2014/main" id="{BB29834A-040C-1127-5010-9C6B3307829F}"/>
              </a:ext>
            </a:extLst>
          </p:cNvPr>
          <p:cNvSpPr txBox="1"/>
          <p:nvPr/>
        </p:nvSpPr>
        <p:spPr>
          <a:xfrm>
            <a:off x="0" y="6525057"/>
            <a:ext cx="12192000" cy="400110"/>
          </a:xfrm>
          <a:prstGeom prst="rect">
            <a:avLst/>
          </a:prstGeom>
          <a:noFill/>
        </p:spPr>
        <p:txBody>
          <a:bodyPr wrap="square">
            <a:spAutoFit/>
          </a:bodyPr>
          <a:lstStyle/>
          <a:p>
            <a:r>
              <a:rPr lang="pl-PL" sz="2000" dirty="0"/>
              <a:t>https://bitner.com.pl/data/t5txt_photos/03444081216_dobor_kabla_do_polaczenia%20przeksztaltnik_silnik.pdf</a:t>
            </a:r>
          </a:p>
        </p:txBody>
      </p:sp>
      <p:sp>
        <p:nvSpPr>
          <p:cNvPr id="2" name="Symbol zastępczy numeru slajdu 1">
            <a:extLst>
              <a:ext uri="{FF2B5EF4-FFF2-40B4-BE49-F238E27FC236}">
                <a16:creationId xmlns:a16="http://schemas.microsoft.com/office/drawing/2014/main" id="{EF31D2E3-F736-4F5B-8954-6CCF0B1C403F}"/>
              </a:ext>
            </a:extLst>
          </p:cNvPr>
          <p:cNvSpPr>
            <a:spLocks noGrp="1"/>
          </p:cNvSpPr>
          <p:nvPr>
            <p:ph type="sldNum" sz="quarter" idx="12"/>
          </p:nvPr>
        </p:nvSpPr>
        <p:spPr/>
        <p:txBody>
          <a:bodyPr/>
          <a:lstStyle/>
          <a:p>
            <a:fld id="{B13EF961-FCAC-4A9A-A9A0-C51400629BF4}" type="slidenum">
              <a:rPr lang="pl-PL" smtClean="0"/>
              <a:t>239</a:t>
            </a:fld>
            <a:endParaRPr lang="pl-PL"/>
          </a:p>
        </p:txBody>
      </p:sp>
    </p:spTree>
    <p:extLst>
      <p:ext uri="{BB962C8B-B14F-4D97-AF65-F5344CB8AC3E}">
        <p14:creationId xmlns:p14="http://schemas.microsoft.com/office/powerpoint/2010/main" val="4070382953"/>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3D728BE4-6446-3948-6AE8-EBC5A1BAA61F}"/>
              </a:ext>
            </a:extLst>
          </p:cNvPr>
          <p:cNvPicPr>
            <a:picLocks noChangeAspect="1"/>
          </p:cNvPicPr>
          <p:nvPr/>
        </p:nvPicPr>
        <p:blipFill>
          <a:blip r:embed="rId2"/>
          <a:stretch>
            <a:fillRect/>
          </a:stretch>
        </p:blipFill>
        <p:spPr>
          <a:xfrm>
            <a:off x="765676" y="304800"/>
            <a:ext cx="10931024" cy="6406872"/>
          </a:xfrm>
          <a:prstGeom prst="rect">
            <a:avLst/>
          </a:prstGeom>
        </p:spPr>
      </p:pic>
      <p:sp>
        <p:nvSpPr>
          <p:cNvPr id="2" name="Symbol zastępczy numeru slajdu 1">
            <a:extLst>
              <a:ext uri="{FF2B5EF4-FFF2-40B4-BE49-F238E27FC236}">
                <a16:creationId xmlns:a16="http://schemas.microsoft.com/office/drawing/2014/main" id="{3016351B-6F05-2D55-BFC4-32B0EF416322}"/>
              </a:ext>
            </a:extLst>
          </p:cNvPr>
          <p:cNvSpPr>
            <a:spLocks noGrp="1"/>
          </p:cNvSpPr>
          <p:nvPr>
            <p:ph type="sldNum" sz="quarter" idx="12"/>
          </p:nvPr>
        </p:nvSpPr>
        <p:spPr/>
        <p:txBody>
          <a:bodyPr/>
          <a:lstStyle/>
          <a:p>
            <a:fld id="{B13EF961-FCAC-4A9A-A9A0-C51400629BF4}" type="slidenum">
              <a:rPr lang="pl-PL" smtClean="0"/>
              <a:t>240</a:t>
            </a:fld>
            <a:endParaRPr lang="pl-PL"/>
          </a:p>
        </p:txBody>
      </p:sp>
    </p:spTree>
    <p:extLst>
      <p:ext uri="{BB962C8B-B14F-4D97-AF65-F5344CB8AC3E}">
        <p14:creationId xmlns:p14="http://schemas.microsoft.com/office/powerpoint/2010/main" val="56658679"/>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ole tekstowe 6">
            <a:extLst>
              <a:ext uri="{FF2B5EF4-FFF2-40B4-BE49-F238E27FC236}">
                <a16:creationId xmlns:a16="http://schemas.microsoft.com/office/drawing/2014/main" id="{EC2FBE76-7940-3B9B-D414-E9C6FFAB1250}"/>
              </a:ext>
            </a:extLst>
          </p:cNvPr>
          <p:cNvSpPr txBox="1"/>
          <p:nvPr/>
        </p:nvSpPr>
        <p:spPr>
          <a:xfrm>
            <a:off x="7687668" y="5272333"/>
            <a:ext cx="4273485" cy="1200329"/>
          </a:xfrm>
          <a:prstGeom prst="rect">
            <a:avLst/>
          </a:prstGeom>
          <a:noFill/>
        </p:spPr>
        <p:txBody>
          <a:bodyPr wrap="square">
            <a:spAutoFit/>
          </a:bodyPr>
          <a:lstStyle/>
          <a:p>
            <a:r>
              <a:rPr lang="pl-PL" dirty="0"/>
              <a:t>https://bitner.com.pl/data/t5txt_photos/103250250924_BiTinstal%20H(p)%20-%20obci%C4%85%C5%BCalno%C5%9B%C4%87%20pr%C4%85dowa.pdf</a:t>
            </a:r>
          </a:p>
        </p:txBody>
      </p:sp>
      <p:pic>
        <p:nvPicPr>
          <p:cNvPr id="9" name="Obraz 8">
            <a:extLst>
              <a:ext uri="{FF2B5EF4-FFF2-40B4-BE49-F238E27FC236}">
                <a16:creationId xmlns:a16="http://schemas.microsoft.com/office/drawing/2014/main" id="{308EF120-9111-2F32-99A1-D76FD367E758}"/>
              </a:ext>
            </a:extLst>
          </p:cNvPr>
          <p:cNvPicPr>
            <a:picLocks noChangeAspect="1"/>
          </p:cNvPicPr>
          <p:nvPr/>
        </p:nvPicPr>
        <p:blipFill>
          <a:blip r:embed="rId2"/>
          <a:stretch>
            <a:fillRect/>
          </a:stretch>
        </p:blipFill>
        <p:spPr>
          <a:xfrm>
            <a:off x="571500" y="385337"/>
            <a:ext cx="7116168" cy="6087325"/>
          </a:xfrm>
          <a:prstGeom prst="rect">
            <a:avLst/>
          </a:prstGeom>
        </p:spPr>
      </p:pic>
      <p:sp>
        <p:nvSpPr>
          <p:cNvPr id="2" name="Symbol zastępczy numeru slajdu 1">
            <a:extLst>
              <a:ext uri="{FF2B5EF4-FFF2-40B4-BE49-F238E27FC236}">
                <a16:creationId xmlns:a16="http://schemas.microsoft.com/office/drawing/2014/main" id="{31549BFD-3C6D-3462-676A-E7D045558246}"/>
              </a:ext>
            </a:extLst>
          </p:cNvPr>
          <p:cNvSpPr>
            <a:spLocks noGrp="1"/>
          </p:cNvSpPr>
          <p:nvPr>
            <p:ph type="sldNum" sz="quarter" idx="12"/>
          </p:nvPr>
        </p:nvSpPr>
        <p:spPr/>
        <p:txBody>
          <a:bodyPr/>
          <a:lstStyle/>
          <a:p>
            <a:fld id="{B13EF961-FCAC-4A9A-A9A0-C51400629BF4}" type="slidenum">
              <a:rPr lang="pl-PL" smtClean="0"/>
              <a:t>241</a:t>
            </a:fld>
            <a:endParaRPr lang="pl-PL"/>
          </a:p>
        </p:txBody>
      </p:sp>
    </p:spTree>
    <p:extLst>
      <p:ext uri="{BB962C8B-B14F-4D97-AF65-F5344CB8AC3E}">
        <p14:creationId xmlns:p14="http://schemas.microsoft.com/office/powerpoint/2010/main" val="3381682275"/>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C3CEECA0-B950-85E5-5FA1-CB31608BBC6B}"/>
              </a:ext>
            </a:extLst>
          </p:cNvPr>
          <p:cNvPicPr>
            <a:picLocks noChangeAspect="1"/>
          </p:cNvPicPr>
          <p:nvPr/>
        </p:nvPicPr>
        <p:blipFill>
          <a:blip r:embed="rId2"/>
          <a:stretch>
            <a:fillRect/>
          </a:stretch>
        </p:blipFill>
        <p:spPr>
          <a:xfrm>
            <a:off x="0" y="0"/>
            <a:ext cx="9419079" cy="6858000"/>
          </a:xfrm>
          <a:prstGeom prst="rect">
            <a:avLst/>
          </a:prstGeom>
        </p:spPr>
      </p:pic>
      <p:sp>
        <p:nvSpPr>
          <p:cNvPr id="7" name="pole tekstowe 6">
            <a:extLst>
              <a:ext uri="{FF2B5EF4-FFF2-40B4-BE49-F238E27FC236}">
                <a16:creationId xmlns:a16="http://schemas.microsoft.com/office/drawing/2014/main" id="{B4C89A86-2557-C0A4-43B9-EF81359EEBF1}"/>
              </a:ext>
            </a:extLst>
          </p:cNvPr>
          <p:cNvSpPr txBox="1"/>
          <p:nvPr/>
        </p:nvSpPr>
        <p:spPr>
          <a:xfrm>
            <a:off x="9077325" y="5220385"/>
            <a:ext cx="2543175" cy="1323439"/>
          </a:xfrm>
          <a:prstGeom prst="rect">
            <a:avLst/>
          </a:prstGeom>
          <a:noFill/>
        </p:spPr>
        <p:txBody>
          <a:bodyPr wrap="square">
            <a:spAutoFit/>
          </a:bodyPr>
          <a:lstStyle/>
          <a:p>
            <a:r>
              <a:rPr lang="pl-PL" sz="2000" dirty="0"/>
              <a:t>https://bitner.com.pl/data/t5txt_photos/050751150915_obciazalnosc_nhxh.pdf</a:t>
            </a:r>
          </a:p>
        </p:txBody>
      </p:sp>
      <p:sp>
        <p:nvSpPr>
          <p:cNvPr id="2" name="Symbol zastępczy numeru slajdu 1">
            <a:extLst>
              <a:ext uri="{FF2B5EF4-FFF2-40B4-BE49-F238E27FC236}">
                <a16:creationId xmlns:a16="http://schemas.microsoft.com/office/drawing/2014/main" id="{51FD58E5-77F0-9453-0532-52B8586A6CD2}"/>
              </a:ext>
            </a:extLst>
          </p:cNvPr>
          <p:cNvSpPr>
            <a:spLocks noGrp="1"/>
          </p:cNvSpPr>
          <p:nvPr>
            <p:ph type="sldNum" sz="quarter" idx="12"/>
          </p:nvPr>
        </p:nvSpPr>
        <p:spPr/>
        <p:txBody>
          <a:bodyPr/>
          <a:lstStyle/>
          <a:p>
            <a:fld id="{B13EF961-FCAC-4A9A-A9A0-C51400629BF4}" type="slidenum">
              <a:rPr lang="pl-PL" smtClean="0"/>
              <a:t>242</a:t>
            </a:fld>
            <a:endParaRPr lang="pl-PL"/>
          </a:p>
        </p:txBody>
      </p:sp>
    </p:spTree>
    <p:extLst>
      <p:ext uri="{BB962C8B-B14F-4D97-AF65-F5344CB8AC3E}">
        <p14:creationId xmlns:p14="http://schemas.microsoft.com/office/powerpoint/2010/main" val="3566087715"/>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C448F59F-F62F-732C-1459-A036FAEAD5A8}"/>
              </a:ext>
            </a:extLst>
          </p:cNvPr>
          <p:cNvPicPr>
            <a:picLocks noChangeAspect="1"/>
          </p:cNvPicPr>
          <p:nvPr/>
        </p:nvPicPr>
        <p:blipFill>
          <a:blip r:embed="rId2"/>
          <a:stretch>
            <a:fillRect/>
          </a:stretch>
        </p:blipFill>
        <p:spPr>
          <a:xfrm>
            <a:off x="304801" y="1087292"/>
            <a:ext cx="9630358" cy="5637818"/>
          </a:xfrm>
          <a:prstGeom prst="rect">
            <a:avLst/>
          </a:prstGeom>
        </p:spPr>
      </p:pic>
      <p:pic>
        <p:nvPicPr>
          <p:cNvPr id="7" name="Obraz 6">
            <a:extLst>
              <a:ext uri="{FF2B5EF4-FFF2-40B4-BE49-F238E27FC236}">
                <a16:creationId xmlns:a16="http://schemas.microsoft.com/office/drawing/2014/main" id="{C12BFF03-CEB4-1CA2-F5C7-9CDE86AA5C5B}"/>
              </a:ext>
            </a:extLst>
          </p:cNvPr>
          <p:cNvPicPr>
            <a:picLocks noChangeAspect="1"/>
          </p:cNvPicPr>
          <p:nvPr/>
        </p:nvPicPr>
        <p:blipFill>
          <a:blip r:embed="rId3"/>
          <a:stretch>
            <a:fillRect/>
          </a:stretch>
        </p:blipFill>
        <p:spPr>
          <a:xfrm>
            <a:off x="0" y="132890"/>
            <a:ext cx="2953162" cy="847843"/>
          </a:xfrm>
          <a:prstGeom prst="rect">
            <a:avLst/>
          </a:prstGeom>
        </p:spPr>
      </p:pic>
      <p:sp>
        <p:nvSpPr>
          <p:cNvPr id="10" name="pole tekstowe 9">
            <a:extLst>
              <a:ext uri="{FF2B5EF4-FFF2-40B4-BE49-F238E27FC236}">
                <a16:creationId xmlns:a16="http://schemas.microsoft.com/office/drawing/2014/main" id="{3321AAE4-A076-AC16-4C6A-CBFDB563EDFE}"/>
              </a:ext>
            </a:extLst>
          </p:cNvPr>
          <p:cNvSpPr txBox="1"/>
          <p:nvPr/>
        </p:nvSpPr>
        <p:spPr>
          <a:xfrm>
            <a:off x="9648825" y="5108988"/>
            <a:ext cx="2543175" cy="1323439"/>
          </a:xfrm>
          <a:prstGeom prst="rect">
            <a:avLst/>
          </a:prstGeom>
          <a:noFill/>
        </p:spPr>
        <p:txBody>
          <a:bodyPr wrap="square">
            <a:spAutoFit/>
          </a:bodyPr>
          <a:lstStyle/>
          <a:p>
            <a:r>
              <a:rPr lang="pl-PL" sz="2000" dirty="0"/>
              <a:t>https://bitner.com.pl/data/t5txt_photos/050751150915_obciazalnosc_nhxh.pdf</a:t>
            </a:r>
          </a:p>
        </p:txBody>
      </p:sp>
      <p:sp>
        <p:nvSpPr>
          <p:cNvPr id="2" name="Symbol zastępczy numeru slajdu 1">
            <a:extLst>
              <a:ext uri="{FF2B5EF4-FFF2-40B4-BE49-F238E27FC236}">
                <a16:creationId xmlns:a16="http://schemas.microsoft.com/office/drawing/2014/main" id="{7ADCD612-E2F7-F356-228E-D97ABD0424C6}"/>
              </a:ext>
            </a:extLst>
          </p:cNvPr>
          <p:cNvSpPr>
            <a:spLocks noGrp="1"/>
          </p:cNvSpPr>
          <p:nvPr>
            <p:ph type="sldNum" sz="quarter" idx="12"/>
          </p:nvPr>
        </p:nvSpPr>
        <p:spPr/>
        <p:txBody>
          <a:bodyPr/>
          <a:lstStyle/>
          <a:p>
            <a:fld id="{B13EF961-FCAC-4A9A-A9A0-C51400629BF4}" type="slidenum">
              <a:rPr lang="pl-PL" smtClean="0"/>
              <a:t>243</a:t>
            </a:fld>
            <a:endParaRPr lang="pl-PL"/>
          </a:p>
        </p:txBody>
      </p:sp>
    </p:spTree>
    <p:extLst>
      <p:ext uri="{BB962C8B-B14F-4D97-AF65-F5344CB8AC3E}">
        <p14:creationId xmlns:p14="http://schemas.microsoft.com/office/powerpoint/2010/main" val="1246914292"/>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97B817EF-463A-C71A-746E-C95799B32ED4}"/>
              </a:ext>
            </a:extLst>
          </p:cNvPr>
          <p:cNvPicPr>
            <a:picLocks noChangeAspect="1"/>
          </p:cNvPicPr>
          <p:nvPr/>
        </p:nvPicPr>
        <p:blipFill>
          <a:blip r:embed="rId2"/>
          <a:stretch>
            <a:fillRect/>
          </a:stretch>
        </p:blipFill>
        <p:spPr>
          <a:xfrm>
            <a:off x="332757" y="447259"/>
            <a:ext cx="8859486" cy="5963482"/>
          </a:xfrm>
          <a:prstGeom prst="rect">
            <a:avLst/>
          </a:prstGeom>
        </p:spPr>
      </p:pic>
      <p:sp>
        <p:nvSpPr>
          <p:cNvPr id="5" name="pole tekstowe 4">
            <a:extLst>
              <a:ext uri="{FF2B5EF4-FFF2-40B4-BE49-F238E27FC236}">
                <a16:creationId xmlns:a16="http://schemas.microsoft.com/office/drawing/2014/main" id="{057C8D13-796E-A160-F9B1-640C42DFEB39}"/>
              </a:ext>
            </a:extLst>
          </p:cNvPr>
          <p:cNvSpPr txBox="1"/>
          <p:nvPr/>
        </p:nvSpPr>
        <p:spPr>
          <a:xfrm>
            <a:off x="9192243" y="5087035"/>
            <a:ext cx="3048000" cy="1015663"/>
          </a:xfrm>
          <a:prstGeom prst="rect">
            <a:avLst/>
          </a:prstGeom>
          <a:noFill/>
        </p:spPr>
        <p:txBody>
          <a:bodyPr wrap="square">
            <a:spAutoFit/>
          </a:bodyPr>
          <a:lstStyle/>
          <a:p>
            <a:r>
              <a:rPr lang="pl-PL" sz="2000" dirty="0"/>
              <a:t>https://bitner.com.pl/data/t5txt_photos/050751150915_obciazalnosc_nhxh.pdf</a:t>
            </a:r>
          </a:p>
        </p:txBody>
      </p:sp>
      <p:sp>
        <p:nvSpPr>
          <p:cNvPr id="2" name="Symbol zastępczy numeru slajdu 1">
            <a:extLst>
              <a:ext uri="{FF2B5EF4-FFF2-40B4-BE49-F238E27FC236}">
                <a16:creationId xmlns:a16="http://schemas.microsoft.com/office/drawing/2014/main" id="{43F2FFB9-F3DB-5334-3203-8766286C674E}"/>
              </a:ext>
            </a:extLst>
          </p:cNvPr>
          <p:cNvSpPr>
            <a:spLocks noGrp="1"/>
          </p:cNvSpPr>
          <p:nvPr>
            <p:ph type="sldNum" sz="quarter" idx="12"/>
          </p:nvPr>
        </p:nvSpPr>
        <p:spPr/>
        <p:txBody>
          <a:bodyPr/>
          <a:lstStyle/>
          <a:p>
            <a:fld id="{B13EF961-FCAC-4A9A-A9A0-C51400629BF4}" type="slidenum">
              <a:rPr lang="pl-PL" smtClean="0"/>
              <a:t>244</a:t>
            </a:fld>
            <a:endParaRPr lang="pl-PL"/>
          </a:p>
        </p:txBody>
      </p:sp>
    </p:spTree>
    <p:extLst>
      <p:ext uri="{BB962C8B-B14F-4D97-AF65-F5344CB8AC3E}">
        <p14:creationId xmlns:p14="http://schemas.microsoft.com/office/powerpoint/2010/main" val="2824036374"/>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8CFC4796-005A-978A-5334-076B9DF6379A}"/>
              </a:ext>
            </a:extLst>
          </p:cNvPr>
          <p:cNvPicPr>
            <a:picLocks noChangeAspect="1"/>
          </p:cNvPicPr>
          <p:nvPr/>
        </p:nvPicPr>
        <p:blipFill>
          <a:blip r:embed="rId2"/>
          <a:stretch>
            <a:fillRect/>
          </a:stretch>
        </p:blipFill>
        <p:spPr>
          <a:xfrm>
            <a:off x="217599" y="3915159"/>
            <a:ext cx="3750897" cy="2806316"/>
          </a:xfrm>
          <a:prstGeom prst="rect">
            <a:avLst/>
          </a:prstGeom>
        </p:spPr>
      </p:pic>
      <p:sp>
        <p:nvSpPr>
          <p:cNvPr id="2" name="Symbol zastępczy numeru slajdu 1">
            <a:extLst>
              <a:ext uri="{FF2B5EF4-FFF2-40B4-BE49-F238E27FC236}">
                <a16:creationId xmlns:a16="http://schemas.microsoft.com/office/drawing/2014/main" id="{4174145E-DCA9-9A43-94B4-5703BD6E30EE}"/>
              </a:ext>
            </a:extLst>
          </p:cNvPr>
          <p:cNvSpPr>
            <a:spLocks noGrp="1"/>
          </p:cNvSpPr>
          <p:nvPr>
            <p:ph type="sldNum" sz="quarter" idx="12"/>
          </p:nvPr>
        </p:nvSpPr>
        <p:spPr/>
        <p:txBody>
          <a:bodyPr/>
          <a:lstStyle/>
          <a:p>
            <a:fld id="{B13EF961-FCAC-4A9A-A9A0-C51400629BF4}" type="slidenum">
              <a:rPr lang="pl-PL" smtClean="0"/>
              <a:t>245</a:t>
            </a:fld>
            <a:endParaRPr lang="pl-PL"/>
          </a:p>
        </p:txBody>
      </p:sp>
      <p:pic>
        <p:nvPicPr>
          <p:cNvPr id="5" name="Obraz 4">
            <a:extLst>
              <a:ext uri="{FF2B5EF4-FFF2-40B4-BE49-F238E27FC236}">
                <a16:creationId xmlns:a16="http://schemas.microsoft.com/office/drawing/2014/main" id="{255E71D2-B5DD-2F40-C9CB-B79F63FBADA1}"/>
              </a:ext>
            </a:extLst>
          </p:cNvPr>
          <p:cNvPicPr>
            <a:picLocks noChangeAspect="1"/>
          </p:cNvPicPr>
          <p:nvPr/>
        </p:nvPicPr>
        <p:blipFill>
          <a:blip r:embed="rId3"/>
          <a:stretch>
            <a:fillRect/>
          </a:stretch>
        </p:blipFill>
        <p:spPr>
          <a:xfrm>
            <a:off x="282544" y="64008"/>
            <a:ext cx="2634392" cy="3668901"/>
          </a:xfrm>
          <a:prstGeom prst="rect">
            <a:avLst/>
          </a:prstGeom>
        </p:spPr>
      </p:pic>
      <p:pic>
        <p:nvPicPr>
          <p:cNvPr id="7" name="Obraz 6">
            <a:extLst>
              <a:ext uri="{FF2B5EF4-FFF2-40B4-BE49-F238E27FC236}">
                <a16:creationId xmlns:a16="http://schemas.microsoft.com/office/drawing/2014/main" id="{F7E3E459-362F-74F6-30EB-0E3264712428}"/>
              </a:ext>
            </a:extLst>
          </p:cNvPr>
          <p:cNvPicPr>
            <a:picLocks noChangeAspect="1"/>
          </p:cNvPicPr>
          <p:nvPr/>
        </p:nvPicPr>
        <p:blipFill>
          <a:blip r:embed="rId4"/>
          <a:stretch>
            <a:fillRect/>
          </a:stretch>
        </p:blipFill>
        <p:spPr>
          <a:xfrm>
            <a:off x="7349322" y="3182020"/>
            <a:ext cx="4842678" cy="3675980"/>
          </a:xfrm>
          <a:prstGeom prst="rect">
            <a:avLst/>
          </a:prstGeom>
        </p:spPr>
      </p:pic>
      <p:pic>
        <p:nvPicPr>
          <p:cNvPr id="9" name="Obraz 8">
            <a:extLst>
              <a:ext uri="{FF2B5EF4-FFF2-40B4-BE49-F238E27FC236}">
                <a16:creationId xmlns:a16="http://schemas.microsoft.com/office/drawing/2014/main" id="{5038BDC5-33CC-2356-2217-3E378DDEB0FF}"/>
              </a:ext>
            </a:extLst>
          </p:cNvPr>
          <p:cNvPicPr>
            <a:picLocks noChangeAspect="1"/>
          </p:cNvPicPr>
          <p:nvPr/>
        </p:nvPicPr>
        <p:blipFill>
          <a:blip r:embed="rId5"/>
          <a:srcRect r="20653"/>
          <a:stretch/>
        </p:blipFill>
        <p:spPr>
          <a:xfrm>
            <a:off x="4152949" y="64008"/>
            <a:ext cx="3011919" cy="5080098"/>
          </a:xfrm>
          <a:prstGeom prst="rect">
            <a:avLst/>
          </a:prstGeom>
        </p:spPr>
      </p:pic>
      <p:sp>
        <p:nvSpPr>
          <p:cNvPr id="4" name="pole tekstowe 3">
            <a:extLst>
              <a:ext uri="{FF2B5EF4-FFF2-40B4-BE49-F238E27FC236}">
                <a16:creationId xmlns:a16="http://schemas.microsoft.com/office/drawing/2014/main" id="{9C3ABE31-D791-C91A-59B9-57355C5F82EB}"/>
              </a:ext>
            </a:extLst>
          </p:cNvPr>
          <p:cNvSpPr txBox="1"/>
          <p:nvPr/>
        </p:nvSpPr>
        <p:spPr>
          <a:xfrm>
            <a:off x="4628073" y="6528535"/>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pole tekstowe 5">
            <a:extLst>
              <a:ext uri="{FF2B5EF4-FFF2-40B4-BE49-F238E27FC236}">
                <a16:creationId xmlns:a16="http://schemas.microsoft.com/office/drawing/2014/main" id="{4341F1DF-E745-76EC-636C-A3E1A527996E}"/>
              </a:ext>
            </a:extLst>
          </p:cNvPr>
          <p:cNvSpPr txBox="1"/>
          <p:nvPr/>
        </p:nvSpPr>
        <p:spPr>
          <a:xfrm>
            <a:off x="9018354" y="658526"/>
            <a:ext cx="2472309" cy="470000"/>
          </a:xfrm>
          <a:prstGeom prst="rect">
            <a:avLst/>
          </a:prstGeom>
          <a:noFill/>
        </p:spPr>
        <p:txBody>
          <a:bodyPr wrap="square">
            <a:spAutoFit/>
          </a:bodyPr>
          <a:lstStyle/>
          <a:p>
            <a:pPr algn="just">
              <a:lnSpc>
                <a:spcPct val="107000"/>
              </a:lnSpc>
              <a:spcAft>
                <a:spcPts val="800"/>
              </a:spcAft>
            </a:pPr>
            <a:r>
              <a:rPr lang="pl-PL" sz="2400" b="1" i="1" kern="100" dirty="0">
                <a:effectLst/>
                <a:latin typeface="Calibri" panose="020F0502020204030204" pitchFamily="34" charset="0"/>
                <a:ea typeface="Calibri" panose="020F0502020204030204" pitchFamily="34" charset="0"/>
                <a:cs typeface="Times New Roman" panose="02020603050405020304" pitchFamily="18" charset="0"/>
              </a:rPr>
              <a:t>T</a:t>
            </a:r>
            <a:r>
              <a:rPr lang="pl-PL" sz="2400" b="1" i="1" kern="100" dirty="0">
                <a:latin typeface="Calibri" panose="020F0502020204030204" pitchFamily="34" charset="0"/>
                <a:ea typeface="Calibri" panose="020F0502020204030204" pitchFamily="34" charset="0"/>
                <a:cs typeface="Times New Roman" panose="02020603050405020304" pitchFamily="18" charset="0"/>
              </a:rPr>
              <a:t>RASY KABLOWE</a:t>
            </a:r>
            <a:endParaRPr lang="pl-PL" sz="2400" b="1"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0516370"/>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ymbol zastępczy zawartości 6" descr="Obraz zawierający tekst, diagram, Plan, Równolegle&#10;&#10;Opis wygenerowany automatycznie">
            <a:extLst>
              <a:ext uri="{FF2B5EF4-FFF2-40B4-BE49-F238E27FC236}">
                <a16:creationId xmlns:a16="http://schemas.microsoft.com/office/drawing/2014/main" id="{85C555E4-3542-78FD-4047-10AD183D61CC}"/>
              </a:ext>
            </a:extLst>
          </p:cNvPr>
          <p:cNvPicPr>
            <a:picLocks noChangeAspect="1"/>
          </p:cNvPicPr>
          <p:nvPr/>
        </p:nvPicPr>
        <p:blipFill>
          <a:blip r:embed="rId2"/>
          <a:stretch>
            <a:fillRect/>
          </a:stretch>
        </p:blipFill>
        <p:spPr>
          <a:xfrm>
            <a:off x="301753" y="713232"/>
            <a:ext cx="10452230" cy="6144768"/>
          </a:xfrm>
          <a:prstGeom prst="rect">
            <a:avLst/>
          </a:prstGeom>
        </p:spPr>
      </p:pic>
      <p:sp>
        <p:nvSpPr>
          <p:cNvPr id="3" name="Symbol zastępczy numeru slajdu 2">
            <a:extLst>
              <a:ext uri="{FF2B5EF4-FFF2-40B4-BE49-F238E27FC236}">
                <a16:creationId xmlns:a16="http://schemas.microsoft.com/office/drawing/2014/main" id="{977E7A44-60C3-3BE7-E957-C698345EB563}"/>
              </a:ext>
            </a:extLst>
          </p:cNvPr>
          <p:cNvSpPr>
            <a:spLocks noGrp="1"/>
          </p:cNvSpPr>
          <p:nvPr>
            <p:ph type="sldNum" sz="quarter" idx="12"/>
          </p:nvPr>
        </p:nvSpPr>
        <p:spPr/>
        <p:txBody>
          <a:bodyPr/>
          <a:lstStyle/>
          <a:p>
            <a:fld id="{B13EF961-FCAC-4A9A-A9A0-C51400629BF4}" type="slidenum">
              <a:rPr lang="pl-PL" smtClean="0"/>
              <a:t>246</a:t>
            </a:fld>
            <a:endParaRPr lang="pl-PL"/>
          </a:p>
        </p:txBody>
      </p:sp>
      <p:pic>
        <p:nvPicPr>
          <p:cNvPr id="5" name="Obraz 4">
            <a:extLst>
              <a:ext uri="{FF2B5EF4-FFF2-40B4-BE49-F238E27FC236}">
                <a16:creationId xmlns:a16="http://schemas.microsoft.com/office/drawing/2014/main" id="{4B943BEF-D298-2B65-7A21-60236D0997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756648" y="3280660"/>
            <a:ext cx="2334768" cy="2334768"/>
          </a:xfrm>
          <a:prstGeom prst="rect">
            <a:avLst/>
          </a:prstGeom>
        </p:spPr>
      </p:pic>
      <p:sp>
        <p:nvSpPr>
          <p:cNvPr id="4" name="pole tekstowe 3">
            <a:extLst>
              <a:ext uri="{FF2B5EF4-FFF2-40B4-BE49-F238E27FC236}">
                <a16:creationId xmlns:a16="http://schemas.microsoft.com/office/drawing/2014/main" id="{77493723-A0CD-E22C-CCE0-18C22D7F4F1B}"/>
              </a:ext>
            </a:extLst>
          </p:cNvPr>
          <p:cNvSpPr txBox="1"/>
          <p:nvPr/>
        </p:nvSpPr>
        <p:spPr>
          <a:xfrm>
            <a:off x="4821174" y="6475856"/>
            <a:ext cx="6094476" cy="246221"/>
          </a:xfrm>
          <a:prstGeom prst="rect">
            <a:avLst/>
          </a:prstGeom>
          <a:noFill/>
        </p:spPr>
        <p:txBody>
          <a:bodyPr wrap="square">
            <a:spAutoFit/>
          </a:bodyPr>
          <a:lstStyle/>
          <a:p>
            <a:pPr algn="r"/>
            <a:r>
              <a:rPr lang="pl-PL" sz="1000" dirty="0"/>
              <a:t>https://www.napiecie.salama.pl/lps-instalacja-odgromowa/</a:t>
            </a:r>
          </a:p>
        </p:txBody>
      </p:sp>
      <p:sp>
        <p:nvSpPr>
          <p:cNvPr id="6" name="pole tekstowe 5">
            <a:extLst>
              <a:ext uri="{FF2B5EF4-FFF2-40B4-BE49-F238E27FC236}">
                <a16:creationId xmlns:a16="http://schemas.microsoft.com/office/drawing/2014/main" id="{543E1627-BD9A-758E-089D-05EFE0437B5D}"/>
              </a:ext>
            </a:extLst>
          </p:cNvPr>
          <p:cNvSpPr txBox="1"/>
          <p:nvPr/>
        </p:nvSpPr>
        <p:spPr>
          <a:xfrm>
            <a:off x="137160" y="235426"/>
            <a:ext cx="11216640" cy="338554"/>
          </a:xfrm>
          <a:prstGeom prst="rect">
            <a:avLst/>
          </a:prstGeom>
          <a:noFill/>
        </p:spPr>
        <p:txBody>
          <a:bodyPr wrap="square">
            <a:spAutoFit/>
          </a:bodyPr>
          <a:lstStyle/>
          <a:p>
            <a:pPr algn="ctr"/>
            <a:r>
              <a:rPr lang="pl-PL" sz="1600" dirty="0"/>
              <a:t>GSU – zasady wykonywania połączeń wyrównawczych i podłączenia do głównej szyny uziemień</a:t>
            </a:r>
          </a:p>
        </p:txBody>
      </p:sp>
    </p:spTree>
    <p:extLst>
      <p:ext uri="{BB962C8B-B14F-4D97-AF65-F5344CB8AC3E}">
        <p14:creationId xmlns:p14="http://schemas.microsoft.com/office/powerpoint/2010/main" val="3595122512"/>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F533B69-06A8-2A62-B90C-88336EB3E9AF}"/>
              </a:ext>
            </a:extLst>
          </p:cNvPr>
          <p:cNvSpPr>
            <a:spLocks noGrp="1"/>
          </p:cNvSpPr>
          <p:nvPr>
            <p:ph type="sldNum" sz="quarter" idx="12"/>
          </p:nvPr>
        </p:nvSpPr>
        <p:spPr/>
        <p:txBody>
          <a:bodyPr/>
          <a:lstStyle/>
          <a:p>
            <a:fld id="{B13EF961-FCAC-4A9A-A9A0-C51400629BF4}" type="slidenum">
              <a:rPr lang="pl-PL" smtClean="0"/>
              <a:t>247</a:t>
            </a:fld>
            <a:endParaRPr lang="pl-PL"/>
          </a:p>
        </p:txBody>
      </p:sp>
      <p:pic>
        <p:nvPicPr>
          <p:cNvPr id="4" name="Obraz 3">
            <a:extLst>
              <a:ext uri="{FF2B5EF4-FFF2-40B4-BE49-F238E27FC236}">
                <a16:creationId xmlns:a16="http://schemas.microsoft.com/office/drawing/2014/main" id="{0231EC84-ADE5-0B06-8664-A15398F097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6096000" cy="4727510"/>
          </a:xfrm>
          <a:prstGeom prst="rect">
            <a:avLst/>
          </a:prstGeom>
        </p:spPr>
      </p:pic>
      <p:pic>
        <p:nvPicPr>
          <p:cNvPr id="6" name="Obraz 5">
            <a:extLst>
              <a:ext uri="{FF2B5EF4-FFF2-40B4-BE49-F238E27FC236}">
                <a16:creationId xmlns:a16="http://schemas.microsoft.com/office/drawing/2014/main" id="{6B8F6ACF-D920-4811-D3A4-E1B0FDF7D902}"/>
              </a:ext>
            </a:extLst>
          </p:cNvPr>
          <p:cNvPicPr>
            <a:picLocks noChangeAspect="1"/>
          </p:cNvPicPr>
          <p:nvPr/>
        </p:nvPicPr>
        <p:blipFill>
          <a:blip r:embed="rId3"/>
          <a:stretch>
            <a:fillRect/>
          </a:stretch>
        </p:blipFill>
        <p:spPr>
          <a:xfrm>
            <a:off x="5927820" y="453223"/>
            <a:ext cx="6264180" cy="4274288"/>
          </a:xfrm>
          <a:prstGeom prst="rect">
            <a:avLst/>
          </a:prstGeom>
        </p:spPr>
      </p:pic>
    </p:spTree>
    <p:extLst>
      <p:ext uri="{BB962C8B-B14F-4D97-AF65-F5344CB8AC3E}">
        <p14:creationId xmlns:p14="http://schemas.microsoft.com/office/powerpoint/2010/main" val="3140866966"/>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18DCF01-1936-96C3-DDAB-5829BD177125}"/>
              </a:ext>
            </a:extLst>
          </p:cNvPr>
          <p:cNvSpPr>
            <a:spLocks noGrp="1"/>
          </p:cNvSpPr>
          <p:nvPr>
            <p:ph type="sldNum" sz="quarter" idx="12"/>
          </p:nvPr>
        </p:nvSpPr>
        <p:spPr/>
        <p:txBody>
          <a:bodyPr/>
          <a:lstStyle/>
          <a:p>
            <a:fld id="{B13EF961-FCAC-4A9A-A9A0-C51400629BF4}" type="slidenum">
              <a:rPr lang="pl-PL" smtClean="0"/>
              <a:t>248</a:t>
            </a:fld>
            <a:endParaRPr lang="pl-PL"/>
          </a:p>
        </p:txBody>
      </p:sp>
      <p:pic>
        <p:nvPicPr>
          <p:cNvPr id="4" name="Obraz 3">
            <a:extLst>
              <a:ext uri="{FF2B5EF4-FFF2-40B4-BE49-F238E27FC236}">
                <a16:creationId xmlns:a16="http://schemas.microsoft.com/office/drawing/2014/main" id="{4847F842-6220-1E7D-B40E-7548E5AEF5D1}"/>
              </a:ext>
            </a:extLst>
          </p:cNvPr>
          <p:cNvPicPr>
            <a:picLocks noChangeAspect="1"/>
          </p:cNvPicPr>
          <p:nvPr/>
        </p:nvPicPr>
        <p:blipFill>
          <a:blip r:embed="rId2"/>
          <a:stretch>
            <a:fillRect/>
          </a:stretch>
        </p:blipFill>
        <p:spPr>
          <a:xfrm>
            <a:off x="4294981" y="211528"/>
            <a:ext cx="5687219" cy="6296904"/>
          </a:xfrm>
          <a:prstGeom prst="rect">
            <a:avLst/>
          </a:prstGeom>
        </p:spPr>
      </p:pic>
      <p:sp>
        <p:nvSpPr>
          <p:cNvPr id="6" name="pole tekstowe 5">
            <a:extLst>
              <a:ext uri="{FF2B5EF4-FFF2-40B4-BE49-F238E27FC236}">
                <a16:creationId xmlns:a16="http://schemas.microsoft.com/office/drawing/2014/main" id="{C34AF6F9-A116-EB98-081D-A8037F3F15EA}"/>
              </a:ext>
            </a:extLst>
          </p:cNvPr>
          <p:cNvSpPr txBox="1"/>
          <p:nvPr/>
        </p:nvSpPr>
        <p:spPr>
          <a:xfrm>
            <a:off x="198120" y="6185266"/>
            <a:ext cx="6096000" cy="646331"/>
          </a:xfrm>
          <a:prstGeom prst="rect">
            <a:avLst/>
          </a:prstGeom>
          <a:noFill/>
        </p:spPr>
        <p:txBody>
          <a:bodyPr wrap="square">
            <a:spAutoFit/>
          </a:bodyPr>
          <a:lstStyle/>
          <a:p>
            <a:r>
              <a:rPr lang="pl-PL" dirty="0"/>
              <a:t>PORADNIK TECHNICZNY PORADNIK TECHNICZNY Systemy rozdziału energii do 4000 A</a:t>
            </a:r>
          </a:p>
        </p:txBody>
      </p:sp>
    </p:spTree>
    <p:extLst>
      <p:ext uri="{BB962C8B-B14F-4D97-AF65-F5344CB8AC3E}">
        <p14:creationId xmlns:p14="http://schemas.microsoft.com/office/powerpoint/2010/main" val="3386808171"/>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FE39E170-F47F-D796-C854-164C687AE933}"/>
              </a:ext>
            </a:extLst>
          </p:cNvPr>
          <p:cNvSpPr>
            <a:spLocks noGrp="1"/>
          </p:cNvSpPr>
          <p:nvPr>
            <p:ph type="sldNum" sz="quarter" idx="12"/>
          </p:nvPr>
        </p:nvSpPr>
        <p:spPr/>
        <p:txBody>
          <a:bodyPr/>
          <a:lstStyle/>
          <a:p>
            <a:fld id="{B13EF961-FCAC-4A9A-A9A0-C51400629BF4}" type="slidenum">
              <a:rPr lang="pl-PL" smtClean="0"/>
              <a:t>249</a:t>
            </a:fld>
            <a:endParaRPr lang="pl-PL"/>
          </a:p>
        </p:txBody>
      </p:sp>
      <p:pic>
        <p:nvPicPr>
          <p:cNvPr id="4" name="Obraz 3">
            <a:extLst>
              <a:ext uri="{FF2B5EF4-FFF2-40B4-BE49-F238E27FC236}">
                <a16:creationId xmlns:a16="http://schemas.microsoft.com/office/drawing/2014/main" id="{4FAB7CA9-1ECC-AB10-2854-3076EBF13FA3}"/>
              </a:ext>
            </a:extLst>
          </p:cNvPr>
          <p:cNvPicPr>
            <a:picLocks noChangeAspect="1"/>
          </p:cNvPicPr>
          <p:nvPr/>
        </p:nvPicPr>
        <p:blipFill>
          <a:blip r:embed="rId2"/>
          <a:stretch>
            <a:fillRect/>
          </a:stretch>
        </p:blipFill>
        <p:spPr>
          <a:xfrm>
            <a:off x="0" y="0"/>
            <a:ext cx="3806410" cy="3657600"/>
          </a:xfrm>
          <a:prstGeom prst="rect">
            <a:avLst/>
          </a:prstGeom>
        </p:spPr>
      </p:pic>
      <p:pic>
        <p:nvPicPr>
          <p:cNvPr id="6" name="Obraz 5">
            <a:extLst>
              <a:ext uri="{FF2B5EF4-FFF2-40B4-BE49-F238E27FC236}">
                <a16:creationId xmlns:a16="http://schemas.microsoft.com/office/drawing/2014/main" id="{3CC47B0D-D24C-20DF-8ACA-4E33C3010500}"/>
              </a:ext>
            </a:extLst>
          </p:cNvPr>
          <p:cNvPicPr>
            <a:picLocks noChangeAspect="1"/>
          </p:cNvPicPr>
          <p:nvPr/>
        </p:nvPicPr>
        <p:blipFill>
          <a:blip r:embed="rId3"/>
          <a:stretch>
            <a:fillRect/>
          </a:stretch>
        </p:blipFill>
        <p:spPr>
          <a:xfrm>
            <a:off x="3806410" y="0"/>
            <a:ext cx="3299477" cy="4405801"/>
          </a:xfrm>
          <a:prstGeom prst="rect">
            <a:avLst/>
          </a:prstGeom>
        </p:spPr>
      </p:pic>
      <p:pic>
        <p:nvPicPr>
          <p:cNvPr id="8" name="Obraz 7">
            <a:extLst>
              <a:ext uri="{FF2B5EF4-FFF2-40B4-BE49-F238E27FC236}">
                <a16:creationId xmlns:a16="http://schemas.microsoft.com/office/drawing/2014/main" id="{3C6F0E60-9249-7FE9-BA14-9FA2A6239D12}"/>
              </a:ext>
            </a:extLst>
          </p:cNvPr>
          <p:cNvPicPr>
            <a:picLocks noChangeAspect="1"/>
          </p:cNvPicPr>
          <p:nvPr/>
        </p:nvPicPr>
        <p:blipFill>
          <a:blip r:embed="rId4"/>
          <a:stretch>
            <a:fillRect/>
          </a:stretch>
        </p:blipFill>
        <p:spPr>
          <a:xfrm>
            <a:off x="6899997" y="2680580"/>
            <a:ext cx="5292003" cy="4177420"/>
          </a:xfrm>
          <a:prstGeom prst="rect">
            <a:avLst/>
          </a:prstGeom>
        </p:spPr>
      </p:pic>
      <p:sp>
        <p:nvSpPr>
          <p:cNvPr id="3" name="pole tekstowe 2">
            <a:extLst>
              <a:ext uri="{FF2B5EF4-FFF2-40B4-BE49-F238E27FC236}">
                <a16:creationId xmlns:a16="http://schemas.microsoft.com/office/drawing/2014/main" id="{6E0C05BE-A3EF-68CF-BF74-E180FD84851A}"/>
              </a:ext>
            </a:extLst>
          </p:cNvPr>
          <p:cNvSpPr txBox="1"/>
          <p:nvPr/>
        </p:nvSpPr>
        <p:spPr>
          <a:xfrm>
            <a:off x="4591497" y="6517944"/>
            <a:ext cx="2472309" cy="257506"/>
          </a:xfrm>
          <a:prstGeom prst="rect">
            <a:avLst/>
          </a:prstGeom>
          <a:noFill/>
        </p:spPr>
        <p:txBody>
          <a:bodyPr wrap="square">
            <a:spAutoFit/>
          </a:bodyPr>
          <a:lstStyle/>
          <a:p>
            <a:pPr algn="just">
              <a:lnSpc>
                <a:spcPct val="107000"/>
              </a:lnSpc>
              <a:spcAft>
                <a:spcPts val="800"/>
              </a:spcAft>
            </a:pPr>
            <a:r>
              <a:rPr lang="pl-PL" sz="1050" i="1" kern="100" dirty="0">
                <a:latin typeface="Calibri" panose="020F0502020204030204" pitchFamily="34" charset="0"/>
                <a:ea typeface="Calibri" panose="020F0502020204030204" pitchFamily="34" charset="0"/>
                <a:cs typeface="Times New Roman" panose="02020603050405020304" pitchFamily="18" charset="0"/>
              </a:rPr>
              <a:t>Źródło: Zdjęcie autora Ludwik Osmólski</a:t>
            </a:r>
            <a:endParaRPr lang="pl-PL" sz="1050" i="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pole tekstowe 6">
            <a:extLst>
              <a:ext uri="{FF2B5EF4-FFF2-40B4-BE49-F238E27FC236}">
                <a16:creationId xmlns:a16="http://schemas.microsoft.com/office/drawing/2014/main" id="{3F1261A0-BADD-4A7A-FBA3-9F1A90C3C361}"/>
              </a:ext>
            </a:extLst>
          </p:cNvPr>
          <p:cNvSpPr txBox="1"/>
          <p:nvPr/>
        </p:nvSpPr>
        <p:spPr>
          <a:xfrm>
            <a:off x="548641" y="4636561"/>
            <a:ext cx="2944368" cy="375552"/>
          </a:xfrm>
          <a:prstGeom prst="rect">
            <a:avLst/>
          </a:prstGeom>
          <a:noFill/>
        </p:spPr>
        <p:txBody>
          <a:bodyPr wrap="square">
            <a:spAutoFit/>
          </a:bodyPr>
          <a:lstStyle/>
          <a:p>
            <a:pPr algn="just">
              <a:lnSpc>
                <a:spcPct val="107000"/>
              </a:lnSpc>
              <a:spcAft>
                <a:spcPts val="800"/>
              </a:spcAft>
            </a:pPr>
            <a:r>
              <a:rPr lang="pl-PL" b="1" i="1" kern="100" dirty="0">
                <a:effectLst/>
                <a:latin typeface="Calibri" panose="020F0502020204030204" pitchFamily="34" charset="0"/>
                <a:ea typeface="Calibri" panose="020F0502020204030204" pitchFamily="34" charset="0"/>
                <a:cs typeface="Times New Roman" panose="02020603050405020304" pitchFamily="18" charset="0"/>
              </a:rPr>
              <a:t>Połączenia wyrównawcze</a:t>
            </a:r>
          </a:p>
        </p:txBody>
      </p:sp>
    </p:spTree>
    <p:extLst>
      <p:ext uri="{BB962C8B-B14F-4D97-AF65-F5344CB8AC3E}">
        <p14:creationId xmlns:p14="http://schemas.microsoft.com/office/powerpoint/2010/main" val="1065626203"/>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8E215A9-AFFC-71E8-1AF5-E71EA78D7C98}"/>
              </a:ext>
            </a:extLst>
          </p:cNvPr>
          <p:cNvSpPr>
            <a:spLocks noGrp="1"/>
          </p:cNvSpPr>
          <p:nvPr>
            <p:ph type="sldNum" sz="quarter" idx="12"/>
          </p:nvPr>
        </p:nvSpPr>
        <p:spPr/>
        <p:txBody>
          <a:bodyPr/>
          <a:lstStyle/>
          <a:p>
            <a:fld id="{B13EF961-FCAC-4A9A-A9A0-C51400629BF4}" type="slidenum">
              <a:rPr lang="pl-PL" smtClean="0"/>
              <a:t>250</a:t>
            </a:fld>
            <a:endParaRPr lang="pl-PL"/>
          </a:p>
        </p:txBody>
      </p:sp>
      <p:sp>
        <p:nvSpPr>
          <p:cNvPr id="3" name="PlaceHolder 1">
            <a:extLst>
              <a:ext uri="{FF2B5EF4-FFF2-40B4-BE49-F238E27FC236}">
                <a16:creationId xmlns:a16="http://schemas.microsoft.com/office/drawing/2014/main" id="{CA166E39-8086-57B0-4151-1495888CC872}"/>
              </a:ext>
            </a:extLst>
          </p:cNvPr>
          <p:cNvSpPr txBox="1">
            <a:spLocks/>
          </p:cNvSpPr>
          <p:nvPr/>
        </p:nvSpPr>
        <p:spPr>
          <a:xfrm>
            <a:off x="604330" y="136525"/>
            <a:ext cx="10515240" cy="1325160"/>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pl-PL" sz="2400" b="1" spc="-1" dirty="0">
                <a:latin typeface="Times New Roman"/>
              </a:rPr>
              <a:t>Przekrój przewodu ochronnego PE</a:t>
            </a:r>
            <a:br>
              <a:rPr lang="pl-PL" sz="2400" dirty="0"/>
            </a:br>
            <a:endParaRPr lang="pl-PL" sz="2400" spc="-1" dirty="0">
              <a:latin typeface="Calibri"/>
            </a:endParaRPr>
          </a:p>
        </p:txBody>
      </p:sp>
      <p:pic>
        <p:nvPicPr>
          <p:cNvPr id="4" name="Symbol zastępczy zawartości 3">
            <a:extLst>
              <a:ext uri="{FF2B5EF4-FFF2-40B4-BE49-F238E27FC236}">
                <a16:creationId xmlns:a16="http://schemas.microsoft.com/office/drawing/2014/main" id="{54A06E14-5C1A-37D6-0AEE-51AF26EA0CA7}"/>
              </a:ext>
            </a:extLst>
          </p:cNvPr>
          <p:cNvPicPr/>
          <p:nvPr/>
        </p:nvPicPr>
        <p:blipFill>
          <a:blip r:embed="rId2"/>
          <a:stretch/>
        </p:blipFill>
        <p:spPr>
          <a:xfrm>
            <a:off x="604330" y="1306873"/>
            <a:ext cx="6654309" cy="1983082"/>
          </a:xfrm>
          <a:prstGeom prst="rect">
            <a:avLst/>
          </a:prstGeom>
          <a:ln w="0">
            <a:noFill/>
          </a:ln>
        </p:spPr>
      </p:pic>
      <p:pic>
        <p:nvPicPr>
          <p:cNvPr id="6" name="Obraz 5">
            <a:extLst>
              <a:ext uri="{FF2B5EF4-FFF2-40B4-BE49-F238E27FC236}">
                <a16:creationId xmlns:a16="http://schemas.microsoft.com/office/drawing/2014/main" id="{C78DEE33-477E-8425-9D17-1991E99036A6}"/>
              </a:ext>
            </a:extLst>
          </p:cNvPr>
          <p:cNvPicPr>
            <a:picLocks noChangeAspect="1"/>
          </p:cNvPicPr>
          <p:nvPr/>
        </p:nvPicPr>
        <p:blipFill>
          <a:blip r:embed="rId3"/>
          <a:stretch>
            <a:fillRect/>
          </a:stretch>
        </p:blipFill>
        <p:spPr>
          <a:xfrm>
            <a:off x="7361506" y="2121029"/>
            <a:ext cx="4699768" cy="4654650"/>
          </a:xfrm>
          <a:prstGeom prst="rect">
            <a:avLst/>
          </a:prstGeom>
        </p:spPr>
      </p:pic>
    </p:spTree>
    <p:extLst>
      <p:ext uri="{BB962C8B-B14F-4D97-AF65-F5344CB8AC3E}">
        <p14:creationId xmlns:p14="http://schemas.microsoft.com/office/powerpoint/2010/main" val="1887700586"/>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641D428-A3BC-026C-2073-46236015731A}"/>
              </a:ext>
            </a:extLst>
          </p:cNvPr>
          <p:cNvSpPr>
            <a:spLocks noGrp="1"/>
          </p:cNvSpPr>
          <p:nvPr>
            <p:ph type="sldNum" sz="quarter" idx="12"/>
          </p:nvPr>
        </p:nvSpPr>
        <p:spPr/>
        <p:txBody>
          <a:bodyPr/>
          <a:lstStyle/>
          <a:p>
            <a:fld id="{B13EF961-FCAC-4A9A-A9A0-C51400629BF4}" type="slidenum">
              <a:rPr lang="pl-PL" smtClean="0"/>
              <a:t>251</a:t>
            </a:fld>
            <a:endParaRPr lang="pl-PL"/>
          </a:p>
        </p:txBody>
      </p:sp>
      <p:pic>
        <p:nvPicPr>
          <p:cNvPr id="3" name="Obraz 2" descr="Obraz zawierający trawa, na wolnym powietrzu, roślina, sztuka&#10;&#10;Opis wygenerowany automatycznie">
            <a:extLst>
              <a:ext uri="{FF2B5EF4-FFF2-40B4-BE49-F238E27FC236}">
                <a16:creationId xmlns:a16="http://schemas.microsoft.com/office/drawing/2014/main" id="{9A069C21-59A4-E409-6087-0073A2B25B5E}"/>
              </a:ext>
            </a:extLst>
          </p:cNvPr>
          <p:cNvPicPr>
            <a:picLocks noChangeAspect="1"/>
          </p:cNvPicPr>
          <p:nvPr/>
        </p:nvPicPr>
        <p:blipFill>
          <a:blip r:embed="rId2"/>
          <a:srcRect b="21219"/>
          <a:stretch/>
        </p:blipFill>
        <p:spPr>
          <a:xfrm>
            <a:off x="4821174" y="1857828"/>
            <a:ext cx="5641772" cy="3142343"/>
          </a:xfrm>
          <a:prstGeom prst="rect">
            <a:avLst/>
          </a:prstGeom>
        </p:spPr>
      </p:pic>
      <p:sp>
        <p:nvSpPr>
          <p:cNvPr id="5" name="pole tekstowe 4">
            <a:extLst>
              <a:ext uri="{FF2B5EF4-FFF2-40B4-BE49-F238E27FC236}">
                <a16:creationId xmlns:a16="http://schemas.microsoft.com/office/drawing/2014/main" id="{3134465B-F9D3-FC0B-22F3-131C51761AC0}"/>
              </a:ext>
            </a:extLst>
          </p:cNvPr>
          <p:cNvSpPr txBox="1"/>
          <p:nvPr/>
        </p:nvSpPr>
        <p:spPr>
          <a:xfrm>
            <a:off x="4821174" y="6475856"/>
            <a:ext cx="6094476" cy="246221"/>
          </a:xfrm>
          <a:prstGeom prst="rect">
            <a:avLst/>
          </a:prstGeom>
          <a:noFill/>
        </p:spPr>
        <p:txBody>
          <a:bodyPr wrap="square">
            <a:spAutoFit/>
          </a:bodyPr>
          <a:lstStyle/>
          <a:p>
            <a:pPr algn="r"/>
            <a:r>
              <a:rPr lang="pl-PL" sz="1000" dirty="0"/>
              <a:t>https://www.napiecie.salama.pl/lps-instalacja-odgromowa/</a:t>
            </a:r>
          </a:p>
        </p:txBody>
      </p:sp>
      <p:sp>
        <p:nvSpPr>
          <p:cNvPr id="4" name="PlaceHolder 1">
            <a:extLst>
              <a:ext uri="{FF2B5EF4-FFF2-40B4-BE49-F238E27FC236}">
                <a16:creationId xmlns:a16="http://schemas.microsoft.com/office/drawing/2014/main" id="{A35B3EE7-83F1-2B52-BC3D-BD6B041F8F7C}"/>
              </a:ext>
            </a:extLst>
          </p:cNvPr>
          <p:cNvSpPr txBox="1">
            <a:spLocks/>
          </p:cNvSpPr>
          <p:nvPr/>
        </p:nvSpPr>
        <p:spPr>
          <a:xfrm>
            <a:off x="1151230" y="302410"/>
            <a:ext cx="10515240" cy="1325160"/>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pl-PL" sz="2400" b="1" spc="-1" dirty="0">
                <a:latin typeface="Times New Roman"/>
              </a:rPr>
              <a:t>Uziom fundamentowy i otokowy</a:t>
            </a:r>
            <a:br>
              <a:rPr lang="pl-PL" sz="2400" dirty="0"/>
            </a:br>
            <a:endParaRPr lang="pl-PL" sz="2400" spc="-1" dirty="0">
              <a:latin typeface="Calibri"/>
            </a:endParaRPr>
          </a:p>
        </p:txBody>
      </p:sp>
    </p:spTree>
    <p:extLst>
      <p:ext uri="{BB962C8B-B14F-4D97-AF65-F5344CB8AC3E}">
        <p14:creationId xmlns:p14="http://schemas.microsoft.com/office/powerpoint/2010/main" val="3711807636"/>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9" name="Obraz 3"/>
          <p:cNvPicPr/>
          <p:nvPr/>
        </p:nvPicPr>
        <p:blipFill>
          <a:blip r:embed="rId2"/>
          <a:stretch/>
        </p:blipFill>
        <p:spPr>
          <a:xfrm>
            <a:off x="655645" y="896112"/>
            <a:ext cx="9009563" cy="5540320"/>
          </a:xfrm>
          <a:prstGeom prst="rect">
            <a:avLst/>
          </a:prstGeom>
          <a:ln w="0">
            <a:noFill/>
          </a:ln>
        </p:spPr>
      </p:pic>
      <p:sp>
        <p:nvSpPr>
          <p:cNvPr id="2" name="pole tekstowe 1">
            <a:extLst>
              <a:ext uri="{FF2B5EF4-FFF2-40B4-BE49-F238E27FC236}">
                <a16:creationId xmlns:a16="http://schemas.microsoft.com/office/drawing/2014/main" id="{23EDC158-470B-15B0-F3B3-572286100DB5}"/>
              </a:ext>
            </a:extLst>
          </p:cNvPr>
          <p:cNvSpPr txBox="1"/>
          <p:nvPr/>
        </p:nvSpPr>
        <p:spPr>
          <a:xfrm>
            <a:off x="2057400" y="6575761"/>
            <a:ext cx="9626346" cy="230832"/>
          </a:xfrm>
          <a:prstGeom prst="rect">
            <a:avLst/>
          </a:prstGeom>
          <a:noFill/>
        </p:spPr>
        <p:txBody>
          <a:bodyPr wrap="square">
            <a:spAutoFit/>
          </a:bodyPr>
          <a:lstStyle/>
          <a:p>
            <a:pPr algn="r"/>
            <a:r>
              <a:rPr lang="pl-PL" sz="900" dirty="0"/>
              <a:t>https://www.elektro.info.pl/artykul/ochrona-odgromowa-i-przeciwprzepieciowa/164020,dlaczego-nalezy-chronic-instalacje-fotowoltaiczne-od-przepiec-zagrozenie-piorunowe</a:t>
            </a:r>
          </a:p>
        </p:txBody>
      </p:sp>
      <p:sp>
        <p:nvSpPr>
          <p:cNvPr id="4" name="pole tekstowe 3">
            <a:extLst>
              <a:ext uri="{FF2B5EF4-FFF2-40B4-BE49-F238E27FC236}">
                <a16:creationId xmlns:a16="http://schemas.microsoft.com/office/drawing/2014/main" id="{FD9C23F9-456F-31CD-DDA8-2D47CF3BA96E}"/>
              </a:ext>
            </a:extLst>
          </p:cNvPr>
          <p:cNvSpPr txBox="1"/>
          <p:nvPr/>
        </p:nvSpPr>
        <p:spPr>
          <a:xfrm>
            <a:off x="548640" y="110452"/>
            <a:ext cx="10771632" cy="646331"/>
          </a:xfrm>
          <a:prstGeom prst="rect">
            <a:avLst/>
          </a:prstGeom>
          <a:noFill/>
        </p:spPr>
        <p:txBody>
          <a:bodyPr wrap="square">
            <a:spAutoFit/>
          </a:bodyPr>
          <a:lstStyle/>
          <a:p>
            <a:r>
              <a:rPr lang="pl-PL" b="0" i="0" dirty="0">
                <a:effectLst/>
                <a:latin typeface="roboto" panose="02000000000000000000" pitchFamily="2" charset="0"/>
              </a:rPr>
              <a:t>Przykład opisujący zachowanie się uziomu i napięcie panujące na systemie </a:t>
            </a:r>
            <a:r>
              <a:rPr lang="pl-PL" b="0" i="0" dirty="0" err="1">
                <a:effectLst/>
                <a:latin typeface="roboto" panose="02000000000000000000" pitchFamily="2" charset="0"/>
              </a:rPr>
              <a:t>uziomowym</a:t>
            </a:r>
            <a:r>
              <a:rPr lang="pl-PL" b="0" i="0" dirty="0">
                <a:effectLst/>
                <a:latin typeface="roboto" panose="02000000000000000000" pitchFamily="2" charset="0"/>
              </a:rPr>
              <a:t> podczas przepływu prądu doziemnego wyładowania piorunowego o wartości 100 </a:t>
            </a:r>
            <a:r>
              <a:rPr lang="pl-PL" b="0" i="0" dirty="0" err="1">
                <a:effectLst/>
                <a:latin typeface="roboto" panose="02000000000000000000" pitchFamily="2" charset="0"/>
              </a:rPr>
              <a:t>kA</a:t>
            </a:r>
            <a:endParaRPr lang="pl-PL" dirty="0"/>
          </a:p>
        </p:txBody>
      </p:sp>
    </p:spTree>
    <p:extLst>
      <p:ext uri="{BB962C8B-B14F-4D97-AF65-F5344CB8AC3E}">
        <p14:creationId xmlns:p14="http://schemas.microsoft.com/office/powerpoint/2010/main" val="3861659128"/>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 name="PlaceHolder 1"/>
          <p:cNvSpPr>
            <a:spLocks noGrp="1"/>
          </p:cNvSpPr>
          <p:nvPr>
            <p:ph type="title"/>
          </p:nvPr>
        </p:nvSpPr>
        <p:spPr>
          <a:xfrm>
            <a:off x="9636274" y="6169594"/>
            <a:ext cx="2122560" cy="562320"/>
          </a:xfrm>
          <a:prstGeom prst="rect">
            <a:avLst/>
          </a:prstGeom>
          <a:noFill/>
          <a:ln w="0">
            <a:noFill/>
          </a:ln>
        </p:spPr>
        <p:txBody>
          <a:bodyPr lIns="91440" tIns="45720" rIns="91440" bIns="45720" anchor="ctr">
            <a:normAutofit/>
          </a:bodyPr>
          <a:lstStyle/>
          <a:p>
            <a:pPr indent="0" defTabSz="914400">
              <a:lnSpc>
                <a:spcPct val="90000"/>
              </a:lnSpc>
              <a:buNone/>
            </a:pPr>
            <a:r>
              <a:rPr lang="pl-PL" sz="1200" b="0" strike="noStrike" spc="-1" dirty="0">
                <a:solidFill>
                  <a:schemeClr val="dk1"/>
                </a:solidFill>
                <a:latin typeface="Calibri Light"/>
              </a:rPr>
              <a:t>Źródło: </a:t>
            </a:r>
            <a:r>
              <a:rPr lang="pl-PL" sz="1200" b="0" strike="noStrike" spc="-1" dirty="0" err="1">
                <a:solidFill>
                  <a:schemeClr val="dk1"/>
                </a:solidFill>
                <a:latin typeface="Calibri Light"/>
              </a:rPr>
              <a:t>Dehn</a:t>
            </a:r>
            <a:r>
              <a:rPr lang="pl-PL" sz="1200" b="0" strike="noStrike" spc="-1" dirty="0">
                <a:solidFill>
                  <a:schemeClr val="dk1"/>
                </a:solidFill>
                <a:latin typeface="Calibri Light"/>
              </a:rPr>
              <a:t> Polska </a:t>
            </a:r>
            <a:endParaRPr lang="pl-PL" sz="1200" b="0" strike="noStrike" spc="-1" dirty="0">
              <a:solidFill>
                <a:schemeClr val="dk1"/>
              </a:solidFill>
              <a:latin typeface="Calibri"/>
            </a:endParaRPr>
          </a:p>
        </p:txBody>
      </p:sp>
      <p:pic>
        <p:nvPicPr>
          <p:cNvPr id="520" name="Symbol zastępczy zawartości 3"/>
          <p:cNvPicPr/>
          <p:nvPr/>
        </p:nvPicPr>
        <p:blipFill>
          <a:blip r:embed="rId2"/>
          <a:stretch/>
        </p:blipFill>
        <p:spPr>
          <a:xfrm>
            <a:off x="1533435" y="1107325"/>
            <a:ext cx="8670960" cy="4931640"/>
          </a:xfrm>
          <a:prstGeom prst="rect">
            <a:avLst/>
          </a:prstGeom>
          <a:ln w="0">
            <a:noFill/>
          </a:ln>
        </p:spPr>
      </p:pic>
      <p:sp>
        <p:nvSpPr>
          <p:cNvPr id="2" name="PlaceHolder 1">
            <a:extLst>
              <a:ext uri="{FF2B5EF4-FFF2-40B4-BE49-F238E27FC236}">
                <a16:creationId xmlns:a16="http://schemas.microsoft.com/office/drawing/2014/main" id="{789BC0D8-845B-6B22-C2FD-DFDE81A3122E}"/>
              </a:ext>
            </a:extLst>
          </p:cNvPr>
          <p:cNvSpPr txBox="1">
            <a:spLocks/>
          </p:cNvSpPr>
          <p:nvPr/>
        </p:nvSpPr>
        <p:spPr>
          <a:xfrm>
            <a:off x="1520667" y="256715"/>
            <a:ext cx="4575333" cy="562320"/>
          </a:xfrm>
          <a:prstGeom prst="rect">
            <a:avLst/>
          </a:prstGeom>
          <a:noFill/>
          <a:ln w="0">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pl-PL" sz="2000" b="1" spc="-1" dirty="0">
                <a:solidFill>
                  <a:schemeClr val="dk1"/>
                </a:solidFill>
                <a:latin typeface="Calibri Light"/>
              </a:rPr>
              <a:t>Rozpływ prądów z wyładowania </a:t>
            </a:r>
            <a:endParaRPr lang="pl-PL" sz="2000" b="1" spc="-1" dirty="0">
              <a:solidFill>
                <a:schemeClr val="dk1"/>
              </a:solidFill>
              <a:latin typeface="Calibri"/>
            </a:endParaRPr>
          </a:p>
        </p:txBody>
      </p:sp>
    </p:spTree>
    <p:extLst>
      <p:ext uri="{BB962C8B-B14F-4D97-AF65-F5344CB8AC3E}">
        <p14:creationId xmlns:p14="http://schemas.microsoft.com/office/powerpoint/2010/main" val="3323478721"/>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059D8498-5662-E86F-7FB5-FB7541DEB751}"/>
              </a:ext>
            </a:extLst>
          </p:cNvPr>
          <p:cNvSpPr txBox="1"/>
          <p:nvPr/>
        </p:nvSpPr>
        <p:spPr>
          <a:xfrm>
            <a:off x="652111" y="4088928"/>
            <a:ext cx="6097604" cy="2308324"/>
          </a:xfrm>
          <a:prstGeom prst="rect">
            <a:avLst/>
          </a:prstGeom>
          <a:noFill/>
        </p:spPr>
        <p:txBody>
          <a:bodyPr wrap="square">
            <a:spAutoFit/>
          </a:bodyPr>
          <a:lstStyle/>
          <a:p>
            <a:pPr>
              <a:buNone/>
            </a:pPr>
            <a:r>
              <a:rPr lang="pl-PL" sz="1600" dirty="0"/>
              <a:t>Na wykresie widać, jak zmienia się prąd upływu w zależności od rezystancji izolacji:</a:t>
            </a:r>
          </a:p>
          <a:p>
            <a:pPr>
              <a:buFont typeface="Arial" panose="020B0604020202020204" pitchFamily="34" charset="0"/>
              <a:buChar char="•"/>
            </a:pPr>
            <a:r>
              <a:rPr lang="pl-PL" sz="1600" dirty="0"/>
              <a:t>Przy bardzo niskiej rezystancji (np. 1–100 Ω), prąd może sięgać nawet dziesiątek amperów — co </a:t>
            </a:r>
            <a:r>
              <a:rPr lang="pl-PL" sz="1400" dirty="0"/>
              <a:t>grozi</a:t>
            </a:r>
            <a:r>
              <a:rPr lang="pl-PL" sz="1600" dirty="0"/>
              <a:t> zwarciem.</a:t>
            </a:r>
          </a:p>
          <a:p>
            <a:pPr>
              <a:buFont typeface="Arial" panose="020B0604020202020204" pitchFamily="34" charset="0"/>
              <a:buChar char="•"/>
            </a:pPr>
            <a:r>
              <a:rPr lang="pl-PL" sz="1600" dirty="0"/>
              <a:t>Prąd upływu spada wykładniczo wraz ze wzrostem rezystancji izolacji.</a:t>
            </a:r>
          </a:p>
          <a:p>
            <a:pPr>
              <a:buFont typeface="Arial" panose="020B0604020202020204" pitchFamily="34" charset="0"/>
              <a:buChar char="•"/>
            </a:pPr>
            <a:r>
              <a:rPr lang="pl-PL" sz="1600" dirty="0"/>
              <a:t>Linia przerywana na poziomie </a:t>
            </a:r>
            <a:r>
              <a:rPr lang="pl-PL" sz="1600" b="1" dirty="0"/>
              <a:t>30 </a:t>
            </a:r>
            <a:r>
              <a:rPr lang="pl-PL" sz="1600" b="1" dirty="0" err="1"/>
              <a:t>mA</a:t>
            </a:r>
            <a:r>
              <a:rPr lang="pl-PL" sz="1600" dirty="0"/>
              <a:t> to typowy próg zadziałania wyłącznika różnicowoprądowego (RCD).</a:t>
            </a:r>
          </a:p>
          <a:p>
            <a:pPr>
              <a:buFont typeface="Arial" panose="020B0604020202020204" pitchFamily="34" charset="0"/>
              <a:buChar char="•"/>
            </a:pPr>
            <a:r>
              <a:rPr lang="pl-PL" sz="1600" dirty="0"/>
              <a:t>Zielona linia pionowa pokazuje </a:t>
            </a:r>
            <a:r>
              <a:rPr lang="pl-PL" sz="1600" b="1" dirty="0"/>
              <a:t>zalecane minimum 1 MΩ</a:t>
            </a:r>
            <a:r>
              <a:rPr lang="pl-PL" sz="1600" dirty="0"/>
              <a:t> — czyli bezpieczny poziom izolacji.</a:t>
            </a:r>
          </a:p>
        </p:txBody>
      </p:sp>
      <p:pic>
        <p:nvPicPr>
          <p:cNvPr id="7" name="Obraz 6" descr="Obraz zawierający tekst, linia, Wykres, diagram&#10;&#10;Zawartość wygenerowana przez sztuczną inteligencję może być niepoprawna.">
            <a:extLst>
              <a:ext uri="{FF2B5EF4-FFF2-40B4-BE49-F238E27FC236}">
                <a16:creationId xmlns:a16="http://schemas.microsoft.com/office/drawing/2014/main" id="{84CF1B83-7690-5165-81F0-8DD56ECD06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507" y="175535"/>
            <a:ext cx="7443666" cy="4434605"/>
          </a:xfrm>
          <a:prstGeom prst="rect">
            <a:avLst/>
          </a:prstGeom>
        </p:spPr>
      </p:pic>
      <p:sp>
        <p:nvSpPr>
          <p:cNvPr id="9" name="pole tekstowe 8">
            <a:extLst>
              <a:ext uri="{FF2B5EF4-FFF2-40B4-BE49-F238E27FC236}">
                <a16:creationId xmlns:a16="http://schemas.microsoft.com/office/drawing/2014/main" id="{48104986-72ED-5145-67DF-4D732D3E6F23}"/>
              </a:ext>
            </a:extLst>
          </p:cNvPr>
          <p:cNvSpPr txBox="1"/>
          <p:nvPr/>
        </p:nvSpPr>
        <p:spPr>
          <a:xfrm>
            <a:off x="6331017" y="4365927"/>
            <a:ext cx="6097604" cy="2308324"/>
          </a:xfrm>
          <a:prstGeom prst="rect">
            <a:avLst/>
          </a:prstGeom>
          <a:noFill/>
        </p:spPr>
        <p:txBody>
          <a:bodyPr wrap="square">
            <a:spAutoFit/>
          </a:bodyPr>
          <a:lstStyle/>
          <a:p>
            <a:pPr>
              <a:buNone/>
            </a:pPr>
            <a:r>
              <a:rPr lang="pl-PL" sz="1600" dirty="0"/>
              <a:t>Na </a:t>
            </a:r>
            <a:r>
              <a:rPr lang="pl-PL" sz="1400" dirty="0"/>
              <a:t>zaktualizowanym</a:t>
            </a:r>
            <a:r>
              <a:rPr lang="pl-PL" sz="1600" dirty="0"/>
              <a:t> wykresie widać, że przy napięciu </a:t>
            </a:r>
            <a:r>
              <a:rPr lang="pl-PL" sz="1600" b="1" dirty="0"/>
              <a:t>2500 V</a:t>
            </a:r>
            <a:r>
              <a:rPr lang="pl-PL" sz="1600" dirty="0"/>
              <a:t>, nawet stosunkowo wysoka rezystancja izolacji (np. 100 </a:t>
            </a:r>
            <a:r>
              <a:rPr lang="pl-PL" sz="1600" dirty="0" err="1"/>
              <a:t>kΩ</a:t>
            </a:r>
            <a:r>
              <a:rPr lang="pl-PL" sz="1600" dirty="0"/>
              <a:t>) może generować znaczny prąd upływu:</a:t>
            </a:r>
          </a:p>
          <a:p>
            <a:pPr>
              <a:buFont typeface="Arial" panose="020B0604020202020204" pitchFamily="34" charset="0"/>
              <a:buChar char="•"/>
            </a:pPr>
            <a:r>
              <a:rPr lang="pl-PL" sz="1600" dirty="0"/>
              <a:t>Przy </a:t>
            </a:r>
            <a:r>
              <a:rPr lang="pl-PL" sz="1600" b="1" dirty="0"/>
              <a:t>100 </a:t>
            </a:r>
            <a:r>
              <a:rPr lang="pl-PL" sz="1600" b="1" dirty="0" err="1"/>
              <a:t>kΩ</a:t>
            </a:r>
            <a:r>
              <a:rPr lang="pl-PL" sz="1600" dirty="0"/>
              <a:t> → prąd upływu to </a:t>
            </a:r>
            <a:r>
              <a:rPr lang="pl-PL" sz="1600" b="1" dirty="0"/>
              <a:t>25 </a:t>
            </a:r>
            <a:r>
              <a:rPr lang="pl-PL" sz="1600" b="1" dirty="0" err="1"/>
              <a:t>mA</a:t>
            </a:r>
            <a:r>
              <a:rPr lang="pl-PL" sz="1600" dirty="0"/>
              <a:t>,</a:t>
            </a:r>
          </a:p>
          <a:p>
            <a:pPr>
              <a:buFont typeface="Arial" panose="020B0604020202020204" pitchFamily="34" charset="0"/>
              <a:buChar char="•"/>
            </a:pPr>
            <a:r>
              <a:rPr lang="pl-PL" sz="1600" dirty="0"/>
              <a:t>Przy </a:t>
            </a:r>
            <a:r>
              <a:rPr lang="pl-PL" sz="1600" b="1" dirty="0"/>
              <a:t>10 </a:t>
            </a:r>
            <a:r>
              <a:rPr lang="pl-PL" sz="1600" b="1" dirty="0" err="1"/>
              <a:t>kΩ</a:t>
            </a:r>
            <a:r>
              <a:rPr lang="pl-PL" sz="1600" dirty="0"/>
              <a:t> → aż </a:t>
            </a:r>
            <a:r>
              <a:rPr lang="pl-PL" sz="1600" b="1" dirty="0"/>
              <a:t>250 </a:t>
            </a:r>
            <a:r>
              <a:rPr lang="pl-PL" sz="1600" b="1" dirty="0" err="1"/>
              <a:t>mA</a:t>
            </a:r>
            <a:r>
              <a:rPr lang="pl-PL" sz="1600" dirty="0"/>
              <a:t>,</a:t>
            </a:r>
          </a:p>
          <a:p>
            <a:pPr>
              <a:buFont typeface="Arial" panose="020B0604020202020204" pitchFamily="34" charset="0"/>
              <a:buChar char="•"/>
            </a:pPr>
            <a:r>
              <a:rPr lang="pl-PL" sz="1600" dirty="0"/>
              <a:t>Przy </a:t>
            </a:r>
            <a:r>
              <a:rPr lang="pl-PL" sz="1600" b="1" dirty="0"/>
              <a:t>1 MΩ</a:t>
            </a:r>
            <a:r>
              <a:rPr lang="pl-PL" sz="1600" dirty="0"/>
              <a:t> → </a:t>
            </a:r>
            <a:r>
              <a:rPr lang="pl-PL" sz="1600" b="1" dirty="0"/>
              <a:t>2,5 </a:t>
            </a:r>
            <a:r>
              <a:rPr lang="pl-PL" sz="1600" b="1" dirty="0" err="1"/>
              <a:t>mA</a:t>
            </a:r>
            <a:r>
              <a:rPr lang="pl-PL" sz="1600" dirty="0"/>
              <a:t>, czyli wciąż bezpiecznie.</a:t>
            </a:r>
          </a:p>
          <a:p>
            <a:r>
              <a:rPr lang="pl-PL" sz="1600" dirty="0"/>
              <a:t>To pokazuje, że w czasie prób napięciowych każdy spadek rezystancji izolacji ma </a:t>
            </a:r>
            <a:r>
              <a:rPr lang="pl-PL" sz="1600" b="1" dirty="0"/>
              <a:t>dużo większy efekt</a:t>
            </a:r>
            <a:r>
              <a:rPr lang="pl-PL" sz="1600" dirty="0"/>
              <a:t> niż przy standardowym napięciu sieciowym.</a:t>
            </a:r>
          </a:p>
        </p:txBody>
      </p:sp>
      <p:sp>
        <p:nvSpPr>
          <p:cNvPr id="2" name="Symbol zastępczy numeru slajdu 1">
            <a:extLst>
              <a:ext uri="{FF2B5EF4-FFF2-40B4-BE49-F238E27FC236}">
                <a16:creationId xmlns:a16="http://schemas.microsoft.com/office/drawing/2014/main" id="{9AA5E263-D1D4-5EB2-1975-30EC74B39A2E}"/>
              </a:ext>
            </a:extLst>
          </p:cNvPr>
          <p:cNvSpPr>
            <a:spLocks noGrp="1"/>
          </p:cNvSpPr>
          <p:nvPr>
            <p:ph type="sldNum" sz="quarter" idx="12"/>
          </p:nvPr>
        </p:nvSpPr>
        <p:spPr/>
        <p:txBody>
          <a:bodyPr/>
          <a:lstStyle/>
          <a:p>
            <a:fld id="{B13EF961-FCAC-4A9A-A9A0-C51400629BF4}" type="slidenum">
              <a:rPr lang="pl-PL" smtClean="0"/>
              <a:t>254</a:t>
            </a:fld>
            <a:endParaRPr lang="pl-PL"/>
          </a:p>
        </p:txBody>
      </p:sp>
    </p:spTree>
    <p:extLst>
      <p:ext uri="{BB962C8B-B14F-4D97-AF65-F5344CB8AC3E}">
        <p14:creationId xmlns:p14="http://schemas.microsoft.com/office/powerpoint/2010/main" val="2450019655"/>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05E5C551-123D-34FC-C159-417216ABD411}"/>
              </a:ext>
            </a:extLst>
          </p:cNvPr>
          <p:cNvPicPr>
            <a:picLocks noChangeAspect="1"/>
          </p:cNvPicPr>
          <p:nvPr/>
        </p:nvPicPr>
        <p:blipFill>
          <a:blip r:embed="rId2"/>
          <a:stretch>
            <a:fillRect/>
          </a:stretch>
        </p:blipFill>
        <p:spPr>
          <a:xfrm>
            <a:off x="345160" y="0"/>
            <a:ext cx="11501680" cy="6858000"/>
          </a:xfrm>
          <a:prstGeom prst="rect">
            <a:avLst/>
          </a:prstGeom>
        </p:spPr>
      </p:pic>
      <p:sp>
        <p:nvSpPr>
          <p:cNvPr id="3" name="Symbol zastępczy numeru slajdu 2">
            <a:extLst>
              <a:ext uri="{FF2B5EF4-FFF2-40B4-BE49-F238E27FC236}">
                <a16:creationId xmlns:a16="http://schemas.microsoft.com/office/drawing/2014/main" id="{AF094912-6B7A-C3E9-08F8-85C4A643CAB3}"/>
              </a:ext>
            </a:extLst>
          </p:cNvPr>
          <p:cNvSpPr>
            <a:spLocks noGrp="1"/>
          </p:cNvSpPr>
          <p:nvPr>
            <p:ph type="sldNum" sz="quarter" idx="12"/>
          </p:nvPr>
        </p:nvSpPr>
        <p:spPr/>
        <p:txBody>
          <a:bodyPr/>
          <a:lstStyle/>
          <a:p>
            <a:fld id="{B13EF961-FCAC-4A9A-A9A0-C51400629BF4}" type="slidenum">
              <a:rPr lang="pl-PL" smtClean="0"/>
              <a:t>255</a:t>
            </a:fld>
            <a:endParaRPr lang="pl-PL"/>
          </a:p>
        </p:txBody>
      </p:sp>
    </p:spTree>
    <p:extLst>
      <p:ext uri="{BB962C8B-B14F-4D97-AF65-F5344CB8AC3E}">
        <p14:creationId xmlns:p14="http://schemas.microsoft.com/office/powerpoint/2010/main" val="726317616"/>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4ECDCD69-C86A-72BB-C8ED-34D0349E4B93}"/>
              </a:ext>
            </a:extLst>
          </p:cNvPr>
          <p:cNvPicPr>
            <a:picLocks noChangeAspect="1"/>
          </p:cNvPicPr>
          <p:nvPr/>
        </p:nvPicPr>
        <p:blipFill>
          <a:blip r:embed="rId2"/>
          <a:stretch>
            <a:fillRect/>
          </a:stretch>
        </p:blipFill>
        <p:spPr>
          <a:xfrm>
            <a:off x="2475995" y="1623760"/>
            <a:ext cx="7240010" cy="3610479"/>
          </a:xfrm>
          <a:prstGeom prst="rect">
            <a:avLst/>
          </a:prstGeom>
        </p:spPr>
      </p:pic>
      <p:sp>
        <p:nvSpPr>
          <p:cNvPr id="2" name="Symbol zastępczy numeru slajdu 1">
            <a:extLst>
              <a:ext uri="{FF2B5EF4-FFF2-40B4-BE49-F238E27FC236}">
                <a16:creationId xmlns:a16="http://schemas.microsoft.com/office/drawing/2014/main" id="{7292EE5A-129C-BF55-52ED-09D35966302D}"/>
              </a:ext>
            </a:extLst>
          </p:cNvPr>
          <p:cNvSpPr>
            <a:spLocks noGrp="1"/>
          </p:cNvSpPr>
          <p:nvPr>
            <p:ph type="sldNum" sz="quarter" idx="12"/>
          </p:nvPr>
        </p:nvSpPr>
        <p:spPr/>
        <p:txBody>
          <a:bodyPr/>
          <a:lstStyle/>
          <a:p>
            <a:fld id="{B13EF961-FCAC-4A9A-A9A0-C51400629BF4}" type="slidenum">
              <a:rPr lang="pl-PL" smtClean="0"/>
              <a:t>256</a:t>
            </a:fld>
            <a:endParaRPr lang="pl-PL"/>
          </a:p>
        </p:txBody>
      </p:sp>
    </p:spTree>
    <p:extLst>
      <p:ext uri="{BB962C8B-B14F-4D97-AF65-F5344CB8AC3E}">
        <p14:creationId xmlns:p14="http://schemas.microsoft.com/office/powerpoint/2010/main" val="1237700562"/>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82DFEF7-3A94-D105-C121-7992CE3FB51D}"/>
              </a:ext>
            </a:extLst>
          </p:cNvPr>
          <p:cNvSpPr>
            <a:spLocks noGrp="1"/>
          </p:cNvSpPr>
          <p:nvPr>
            <p:ph type="title"/>
          </p:nvPr>
        </p:nvSpPr>
        <p:spPr>
          <a:xfrm>
            <a:off x="878984" y="1408081"/>
            <a:ext cx="5851754" cy="3842650"/>
          </a:xfrm>
        </p:spPr>
        <p:txBody>
          <a:bodyPr>
            <a:normAutofit fontScale="90000"/>
          </a:bodyPr>
          <a:lstStyle/>
          <a:p>
            <a:r>
              <a:rPr lang="pl-PL" b="1" dirty="0"/>
              <a:t>VII </a:t>
            </a:r>
            <a:br>
              <a:rPr lang="pl-PL" b="1" dirty="0"/>
            </a:br>
            <a:r>
              <a:rPr lang="pl-PL" b="1" dirty="0"/>
              <a:t>Elektryczne urządzenia napędowe </a:t>
            </a:r>
            <a:br>
              <a:rPr lang="pl-PL" dirty="0"/>
            </a:br>
            <a:endParaRPr lang="pl-PL" dirty="0"/>
          </a:p>
        </p:txBody>
      </p:sp>
      <p:sp>
        <p:nvSpPr>
          <p:cNvPr id="4" name="Symbol zastępczy numeru slajdu 3">
            <a:extLst>
              <a:ext uri="{FF2B5EF4-FFF2-40B4-BE49-F238E27FC236}">
                <a16:creationId xmlns:a16="http://schemas.microsoft.com/office/drawing/2014/main" id="{950B2416-1A83-628C-6A59-FAB0283F3D8F}"/>
              </a:ext>
            </a:extLst>
          </p:cNvPr>
          <p:cNvSpPr>
            <a:spLocks noGrp="1"/>
          </p:cNvSpPr>
          <p:nvPr>
            <p:ph type="sldNum" sz="quarter" idx="12"/>
          </p:nvPr>
        </p:nvSpPr>
        <p:spPr/>
        <p:txBody>
          <a:bodyPr/>
          <a:lstStyle/>
          <a:p>
            <a:fld id="{B13EF961-FCAC-4A9A-A9A0-C51400629BF4}" type="slidenum">
              <a:rPr lang="pl-PL" smtClean="0"/>
              <a:t>257</a:t>
            </a:fld>
            <a:endParaRPr lang="pl-PL"/>
          </a:p>
        </p:txBody>
      </p:sp>
      <p:pic>
        <p:nvPicPr>
          <p:cNvPr id="8" name="Obraz 7">
            <a:extLst>
              <a:ext uri="{FF2B5EF4-FFF2-40B4-BE49-F238E27FC236}">
                <a16:creationId xmlns:a16="http://schemas.microsoft.com/office/drawing/2014/main" id="{611FC639-992E-2E04-4700-C0B2F01D1898}"/>
              </a:ext>
            </a:extLst>
          </p:cNvPr>
          <p:cNvPicPr>
            <a:picLocks noChangeAspect="1"/>
          </p:cNvPicPr>
          <p:nvPr/>
        </p:nvPicPr>
        <p:blipFill>
          <a:blip r:embed="rId3"/>
          <a:stretch>
            <a:fillRect/>
          </a:stretch>
        </p:blipFill>
        <p:spPr>
          <a:xfrm>
            <a:off x="7598777" y="0"/>
            <a:ext cx="4593223" cy="6858000"/>
          </a:xfrm>
          <a:prstGeom prst="rect">
            <a:avLst/>
          </a:prstGeom>
        </p:spPr>
      </p:pic>
    </p:spTree>
    <p:extLst>
      <p:ext uri="{BB962C8B-B14F-4D97-AF65-F5344CB8AC3E}">
        <p14:creationId xmlns:p14="http://schemas.microsoft.com/office/powerpoint/2010/main" val="1730728790"/>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EDBC88B-0A88-8FE9-3BC0-0AD351DE434A}"/>
              </a:ext>
            </a:extLst>
          </p:cNvPr>
          <p:cNvSpPr>
            <a:spLocks noGrp="1"/>
          </p:cNvSpPr>
          <p:nvPr>
            <p:ph type="sldNum" sz="quarter" idx="12"/>
          </p:nvPr>
        </p:nvSpPr>
        <p:spPr/>
        <p:txBody>
          <a:bodyPr/>
          <a:lstStyle/>
          <a:p>
            <a:fld id="{B13EF961-FCAC-4A9A-A9A0-C51400629BF4}" type="slidenum">
              <a:rPr lang="pl-PL" smtClean="0"/>
              <a:t>258</a:t>
            </a:fld>
            <a:endParaRPr lang="pl-PL"/>
          </a:p>
        </p:txBody>
      </p:sp>
      <p:pic>
        <p:nvPicPr>
          <p:cNvPr id="4" name="Obraz 3">
            <a:extLst>
              <a:ext uri="{FF2B5EF4-FFF2-40B4-BE49-F238E27FC236}">
                <a16:creationId xmlns:a16="http://schemas.microsoft.com/office/drawing/2014/main" id="{AA220F03-9AC4-9461-CE6F-C1E3CF7DACAA}"/>
              </a:ext>
            </a:extLst>
          </p:cNvPr>
          <p:cNvPicPr>
            <a:picLocks noChangeAspect="1"/>
          </p:cNvPicPr>
          <p:nvPr/>
        </p:nvPicPr>
        <p:blipFill>
          <a:blip r:embed="rId2"/>
          <a:srcRect r="1246"/>
          <a:stretch/>
        </p:blipFill>
        <p:spPr>
          <a:xfrm>
            <a:off x="1193230" y="44194"/>
            <a:ext cx="8899676" cy="4734586"/>
          </a:xfrm>
          <a:prstGeom prst="rect">
            <a:avLst/>
          </a:prstGeom>
        </p:spPr>
      </p:pic>
      <p:sp>
        <p:nvSpPr>
          <p:cNvPr id="6" name="pole tekstowe 5">
            <a:extLst>
              <a:ext uri="{FF2B5EF4-FFF2-40B4-BE49-F238E27FC236}">
                <a16:creationId xmlns:a16="http://schemas.microsoft.com/office/drawing/2014/main" id="{6300E21F-39A9-D244-4A5D-42D785C522F4}"/>
              </a:ext>
            </a:extLst>
          </p:cNvPr>
          <p:cNvSpPr txBox="1"/>
          <p:nvPr/>
        </p:nvSpPr>
        <p:spPr>
          <a:xfrm>
            <a:off x="323490" y="5244146"/>
            <a:ext cx="11304917" cy="1569660"/>
          </a:xfrm>
          <a:prstGeom prst="rect">
            <a:avLst/>
          </a:prstGeom>
          <a:noFill/>
        </p:spPr>
        <p:txBody>
          <a:bodyPr wrap="square">
            <a:spAutoFit/>
          </a:bodyPr>
          <a:lstStyle/>
          <a:p>
            <a:pPr algn="just"/>
            <a:r>
              <a:rPr lang="pl-PL" sz="2400" b="1" dirty="0"/>
              <a:t>Silniki prądu stałego</a:t>
            </a:r>
            <a:r>
              <a:rPr lang="pl-PL" sz="2400" dirty="0"/>
              <a:t> mogą pracować zarówno jako silnik, jak i jako prądnica. W trybie prądnicowym wirnik maszyny napędzany jest energią mechaniczną z zewnątrz, a wytwarzana energia elektryczna jest odbierana z zacisków twornika (stojana – nieruchomej części maszyny).</a:t>
            </a:r>
          </a:p>
        </p:txBody>
      </p:sp>
    </p:spTree>
    <p:extLst>
      <p:ext uri="{BB962C8B-B14F-4D97-AF65-F5344CB8AC3E}">
        <p14:creationId xmlns:p14="http://schemas.microsoft.com/office/powerpoint/2010/main" val="1003999191"/>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ED535CC-643D-262C-19E9-ADB2735F7918}"/>
              </a:ext>
            </a:extLst>
          </p:cNvPr>
          <p:cNvSpPr>
            <a:spLocks noGrp="1"/>
          </p:cNvSpPr>
          <p:nvPr>
            <p:ph type="sldNum" sz="quarter" idx="12"/>
          </p:nvPr>
        </p:nvSpPr>
        <p:spPr/>
        <p:txBody>
          <a:bodyPr/>
          <a:lstStyle/>
          <a:p>
            <a:fld id="{B13EF961-FCAC-4A9A-A9A0-C51400629BF4}" type="slidenum">
              <a:rPr lang="pl-PL" smtClean="0"/>
              <a:t>259</a:t>
            </a:fld>
            <a:endParaRPr lang="pl-PL"/>
          </a:p>
        </p:txBody>
      </p:sp>
      <p:sp>
        <p:nvSpPr>
          <p:cNvPr id="4" name="pole tekstowe 3">
            <a:extLst>
              <a:ext uri="{FF2B5EF4-FFF2-40B4-BE49-F238E27FC236}">
                <a16:creationId xmlns:a16="http://schemas.microsoft.com/office/drawing/2014/main" id="{94AA65F1-C745-42B1-1B0F-3CCD0A117B56}"/>
              </a:ext>
            </a:extLst>
          </p:cNvPr>
          <p:cNvSpPr txBox="1"/>
          <p:nvPr/>
        </p:nvSpPr>
        <p:spPr>
          <a:xfrm>
            <a:off x="461913" y="431322"/>
            <a:ext cx="11378153" cy="5632311"/>
          </a:xfrm>
          <a:prstGeom prst="rect">
            <a:avLst/>
          </a:prstGeom>
          <a:noFill/>
        </p:spPr>
        <p:txBody>
          <a:bodyPr wrap="square">
            <a:spAutoFit/>
          </a:bodyPr>
          <a:lstStyle/>
          <a:p>
            <a:pPr algn="just"/>
            <a:r>
              <a:rPr lang="pl-PL" sz="2400" b="1" u="sng" dirty="0"/>
              <a:t>Silniki prądu stałego </a:t>
            </a:r>
          </a:p>
          <a:p>
            <a:pPr algn="just"/>
            <a:r>
              <a:rPr lang="pl-PL" sz="2400" dirty="0"/>
              <a:t>Większość silników prądu stałego to silniki komutatorowe – z komutacją mechaniczną lub elektroniczną. Występują również silniki prądu stałego bez komutacji, stosujące nowoczesne metody sterowania. Silniki prądu stałego mogą być:</a:t>
            </a:r>
          </a:p>
          <a:p>
            <a:pPr marL="342900" indent="-342900" algn="just">
              <a:buFont typeface="Wingdings" panose="05000000000000000000" pitchFamily="2" charset="2"/>
              <a:buChar char="Ø"/>
            </a:pPr>
            <a:r>
              <a:rPr lang="pl-PL" sz="2400" b="1" dirty="0"/>
              <a:t>Obcowzbudne</a:t>
            </a:r>
            <a:r>
              <a:rPr lang="pl-PL" sz="2400" dirty="0"/>
              <a:t> – z magnesami trwałymi lub z osobnym uzwojeniem wzbudzenia w stojanie, zasilanym z niezależnego źródła. Tego typu silniki są wykorzystywane tam, gdzie wymagana jest precyzyjna regulacja prędkości obrotowej w szerokim zakresie.</a:t>
            </a:r>
          </a:p>
          <a:p>
            <a:pPr marL="342900" indent="-342900" algn="just">
              <a:buFont typeface="Wingdings" panose="05000000000000000000" pitchFamily="2" charset="2"/>
              <a:buChar char="Ø"/>
            </a:pPr>
            <a:r>
              <a:rPr lang="pl-PL" sz="2400" b="1" dirty="0"/>
              <a:t>Samowzbudne</a:t>
            </a:r>
            <a:r>
              <a:rPr lang="pl-PL" sz="2400" dirty="0"/>
              <a:t> – posiadają uzwojenie elektromagnesu w stojanie. Uzwojenie to może być połączone z wirnikiem:</a:t>
            </a:r>
          </a:p>
          <a:p>
            <a:pPr marL="800100" lvl="1" indent="-342900" algn="just">
              <a:buFont typeface="Wingdings" panose="05000000000000000000" pitchFamily="2" charset="2"/>
              <a:buChar char="§"/>
            </a:pPr>
            <a:r>
              <a:rPr lang="pl-PL" sz="2400" b="1" dirty="0"/>
              <a:t>szeregowo,</a:t>
            </a:r>
          </a:p>
          <a:p>
            <a:pPr marL="800100" lvl="1" indent="-342900" algn="just">
              <a:buFont typeface="Wingdings" panose="05000000000000000000" pitchFamily="2" charset="2"/>
              <a:buChar char="§"/>
            </a:pPr>
            <a:r>
              <a:rPr lang="pl-PL" sz="2400" b="1" dirty="0"/>
              <a:t>równolegle (bocznikowo)</a:t>
            </a:r>
            <a:r>
              <a:rPr lang="pl-PL" sz="2400" dirty="0"/>
              <a:t>,</a:t>
            </a:r>
          </a:p>
          <a:p>
            <a:pPr marL="800100" lvl="1" indent="-342900" algn="just">
              <a:buFont typeface="Wingdings" panose="05000000000000000000" pitchFamily="2" charset="2"/>
              <a:buChar char="§"/>
            </a:pPr>
            <a:r>
              <a:rPr lang="pl-PL" sz="2400" dirty="0"/>
              <a:t>mieszanie.</a:t>
            </a:r>
          </a:p>
          <a:p>
            <a:pPr lvl="1" algn="just"/>
            <a:r>
              <a:rPr lang="pl-PL" sz="2400" dirty="0"/>
              <a:t>Sposób połączenia uzwojeń stojana i wirnika wpływa na właściwości dynamiczne i charakterystykę pracy silnika.</a:t>
            </a:r>
          </a:p>
          <a:p>
            <a:pPr lvl="1" algn="just"/>
            <a:r>
              <a:rPr lang="pl-PL" sz="2400" dirty="0"/>
              <a:t>Pole magnetyczne może być wytwarzane przez magnesy trwałe albo elektromagnesy.</a:t>
            </a:r>
          </a:p>
        </p:txBody>
      </p:sp>
    </p:spTree>
    <p:extLst>
      <p:ext uri="{BB962C8B-B14F-4D97-AF65-F5344CB8AC3E}">
        <p14:creationId xmlns:p14="http://schemas.microsoft.com/office/powerpoint/2010/main" val="1510672449"/>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F685785-F9F8-273E-F0F8-261225C58A6A}"/>
              </a:ext>
            </a:extLst>
          </p:cNvPr>
          <p:cNvSpPr>
            <a:spLocks noGrp="1"/>
          </p:cNvSpPr>
          <p:nvPr>
            <p:ph type="sldNum" sz="quarter" idx="12"/>
          </p:nvPr>
        </p:nvSpPr>
        <p:spPr/>
        <p:txBody>
          <a:bodyPr/>
          <a:lstStyle/>
          <a:p>
            <a:fld id="{B13EF961-FCAC-4A9A-A9A0-C51400629BF4}" type="slidenum">
              <a:rPr lang="pl-PL" smtClean="0"/>
              <a:t>260</a:t>
            </a:fld>
            <a:endParaRPr lang="pl-PL"/>
          </a:p>
        </p:txBody>
      </p:sp>
      <p:pic>
        <p:nvPicPr>
          <p:cNvPr id="2050" name="Picture 2" descr="Schemat pracy silnika elektrycznego prądu stałego">
            <a:extLst>
              <a:ext uri="{FF2B5EF4-FFF2-40B4-BE49-F238E27FC236}">
                <a16:creationId xmlns:a16="http://schemas.microsoft.com/office/drawing/2014/main" id="{E26576D4-4101-817C-9E0B-C522D7B063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7108" y="501650"/>
            <a:ext cx="3414742" cy="3414742"/>
          </a:xfrm>
          <a:prstGeom prst="rect">
            <a:avLst/>
          </a:prstGeom>
          <a:noFill/>
          <a:extLst>
            <a:ext uri="{909E8E84-426E-40DD-AFC4-6F175D3DCCD1}">
              <a14:hiddenFill xmlns:a14="http://schemas.microsoft.com/office/drawing/2010/main">
                <a:solidFill>
                  <a:srgbClr val="FFFFFF"/>
                </a:solidFill>
              </a14:hiddenFill>
            </a:ext>
          </a:extLst>
        </p:spPr>
      </p:pic>
      <p:sp>
        <p:nvSpPr>
          <p:cNvPr id="4" name="pole tekstowe 3">
            <a:extLst>
              <a:ext uri="{FF2B5EF4-FFF2-40B4-BE49-F238E27FC236}">
                <a16:creationId xmlns:a16="http://schemas.microsoft.com/office/drawing/2014/main" id="{CF60542D-D3CB-95A9-ED58-9CD8411B0344}"/>
              </a:ext>
            </a:extLst>
          </p:cNvPr>
          <p:cNvSpPr txBox="1"/>
          <p:nvPr/>
        </p:nvSpPr>
        <p:spPr>
          <a:xfrm>
            <a:off x="271731" y="132318"/>
            <a:ext cx="8164902" cy="461665"/>
          </a:xfrm>
          <a:prstGeom prst="rect">
            <a:avLst/>
          </a:prstGeom>
          <a:noFill/>
        </p:spPr>
        <p:txBody>
          <a:bodyPr wrap="square">
            <a:spAutoFit/>
          </a:bodyPr>
          <a:lstStyle/>
          <a:p>
            <a:r>
              <a:rPr lang="pl-PL" sz="2400" b="1" i="0" dirty="0">
                <a:solidFill>
                  <a:srgbClr val="202122"/>
                </a:solidFill>
                <a:effectLst/>
                <a:latin typeface="Arial" panose="020B0604020202020204" pitchFamily="34" charset="0"/>
              </a:rPr>
              <a:t>Schemat pracy silnika elektrycznego prądu stałego</a:t>
            </a:r>
            <a:endParaRPr lang="pl-PL" sz="2400" b="1" dirty="0"/>
          </a:p>
        </p:txBody>
      </p:sp>
      <p:sp>
        <p:nvSpPr>
          <p:cNvPr id="6" name="pole tekstowe 5">
            <a:extLst>
              <a:ext uri="{FF2B5EF4-FFF2-40B4-BE49-F238E27FC236}">
                <a16:creationId xmlns:a16="http://schemas.microsoft.com/office/drawing/2014/main" id="{3DE013AA-DC9B-98E3-6710-0ADCD155C9ED}"/>
              </a:ext>
            </a:extLst>
          </p:cNvPr>
          <p:cNvSpPr txBox="1"/>
          <p:nvPr/>
        </p:nvSpPr>
        <p:spPr>
          <a:xfrm>
            <a:off x="5382220" y="6506013"/>
            <a:ext cx="7127036" cy="338554"/>
          </a:xfrm>
          <a:prstGeom prst="rect">
            <a:avLst/>
          </a:prstGeom>
          <a:noFill/>
        </p:spPr>
        <p:txBody>
          <a:bodyPr wrap="square">
            <a:spAutoFit/>
          </a:bodyPr>
          <a:lstStyle/>
          <a:p>
            <a:r>
              <a:rPr lang="pl-PL" sz="1600" dirty="0"/>
              <a:t>https://pl.wikipedia.org/wiki/Silnik_pr%C4%85du_sta%C5%82ego</a:t>
            </a:r>
          </a:p>
        </p:txBody>
      </p:sp>
      <p:pic>
        <p:nvPicPr>
          <p:cNvPr id="2052" name="Picture 4" descr="undefined">
            <a:extLst>
              <a:ext uri="{FF2B5EF4-FFF2-40B4-BE49-F238E27FC236}">
                <a16:creationId xmlns:a16="http://schemas.microsoft.com/office/drawing/2014/main" id="{944271AB-F229-CA9A-2ADD-1506485835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436" y="690771"/>
            <a:ext cx="2294605" cy="1882354"/>
          </a:xfrm>
          <a:prstGeom prst="rect">
            <a:avLst/>
          </a:prstGeom>
          <a:noFill/>
          <a:extLst>
            <a:ext uri="{909E8E84-426E-40DD-AFC4-6F175D3DCCD1}">
              <a14:hiddenFill xmlns:a14="http://schemas.microsoft.com/office/drawing/2010/main">
                <a:solidFill>
                  <a:srgbClr val="FFFFFF"/>
                </a:solidFill>
              </a14:hiddenFill>
            </a:ext>
          </a:extLst>
        </p:spPr>
      </p:pic>
      <p:sp>
        <p:nvSpPr>
          <p:cNvPr id="8" name="pole tekstowe 7">
            <a:extLst>
              <a:ext uri="{FF2B5EF4-FFF2-40B4-BE49-F238E27FC236}">
                <a16:creationId xmlns:a16="http://schemas.microsoft.com/office/drawing/2014/main" id="{F4D20CFB-7256-F643-F842-4B7D66205486}"/>
              </a:ext>
            </a:extLst>
          </p:cNvPr>
          <p:cNvSpPr txBox="1"/>
          <p:nvPr/>
        </p:nvSpPr>
        <p:spPr>
          <a:xfrm>
            <a:off x="271731" y="2669913"/>
            <a:ext cx="8164902" cy="1477328"/>
          </a:xfrm>
          <a:prstGeom prst="rect">
            <a:avLst/>
          </a:prstGeom>
          <a:noFill/>
        </p:spPr>
        <p:txBody>
          <a:bodyPr wrap="square">
            <a:spAutoFit/>
          </a:bodyPr>
          <a:lstStyle/>
          <a:p>
            <a:r>
              <a:rPr lang="pl-PL" dirty="0"/>
              <a:t>1.stojan z magnesem trwałym;</a:t>
            </a:r>
          </a:p>
          <a:p>
            <a:r>
              <a:rPr lang="pl-PL" dirty="0"/>
              <a:t>2. wirnik z uzwojeniem twornika – prostokątna ramka z drutu;</a:t>
            </a:r>
          </a:p>
          <a:p>
            <a:r>
              <a:rPr lang="pl-PL" dirty="0"/>
              <a:t>3. szczotki – doprowadzające prąd do uzwojenia twornika;</a:t>
            </a:r>
          </a:p>
          <a:p>
            <a:r>
              <a:rPr lang="pl-PL" dirty="0"/>
              <a:t>4. komutator – pierścień ze stykami – wyprowadzenia z ramki (uzwojenia twornika);</a:t>
            </a:r>
          </a:p>
          <a:p>
            <a:r>
              <a:rPr lang="pl-PL" dirty="0"/>
              <a:t>5. wyjścia do zasilania.</a:t>
            </a:r>
          </a:p>
        </p:txBody>
      </p:sp>
      <p:sp>
        <p:nvSpPr>
          <p:cNvPr id="12" name="pole tekstowe 11">
            <a:extLst>
              <a:ext uri="{FF2B5EF4-FFF2-40B4-BE49-F238E27FC236}">
                <a16:creationId xmlns:a16="http://schemas.microsoft.com/office/drawing/2014/main" id="{E0F9F7E8-C2A5-4BA6-174B-01EDE57DB026}"/>
              </a:ext>
            </a:extLst>
          </p:cNvPr>
          <p:cNvSpPr txBox="1"/>
          <p:nvPr/>
        </p:nvSpPr>
        <p:spPr>
          <a:xfrm>
            <a:off x="271731" y="4242868"/>
            <a:ext cx="11356676" cy="2677656"/>
          </a:xfrm>
          <a:prstGeom prst="rect">
            <a:avLst/>
          </a:prstGeom>
          <a:noFill/>
        </p:spPr>
        <p:txBody>
          <a:bodyPr wrap="square">
            <a:spAutoFit/>
          </a:bodyPr>
          <a:lstStyle/>
          <a:p>
            <a:pPr algn="just"/>
            <a:r>
              <a:rPr lang="pl-PL" sz="2400" dirty="0"/>
              <a:t>Silnik elektryczny prądu stałego zbudowany jest z dwóch magnesów zwróconych do siebie biegunami różnoimiennymi tak, aby pomiędzy nimi znajdowało się pole magnetyczne. Pomiędzy magnesami znajduje się przewodnik w kształcie ramki podłączony do źródła prądu poprzez komutator i ślizgające się po nim szczotki. Przewodnik zawieszony jest na osi, aby mógł się swobodnie obracać.</a:t>
            </a:r>
          </a:p>
          <a:p>
            <a:pPr algn="just"/>
            <a:r>
              <a:rPr lang="pl-PL" sz="2400" dirty="0"/>
              <a:t>W uzwojeniu wirnika płynie prąd, wokół wirnika powstaje pole magnetyczne, które odpycha powodując obracanie</a:t>
            </a:r>
          </a:p>
        </p:txBody>
      </p:sp>
    </p:spTree>
    <p:extLst>
      <p:ext uri="{BB962C8B-B14F-4D97-AF65-F5344CB8AC3E}">
        <p14:creationId xmlns:p14="http://schemas.microsoft.com/office/powerpoint/2010/main" val="3285137991"/>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E499F0C-1B03-E5F4-BDF9-A824F5AF64AF}"/>
              </a:ext>
            </a:extLst>
          </p:cNvPr>
          <p:cNvSpPr>
            <a:spLocks noGrp="1"/>
          </p:cNvSpPr>
          <p:nvPr>
            <p:ph type="sldNum" sz="quarter" idx="12"/>
          </p:nvPr>
        </p:nvSpPr>
        <p:spPr/>
        <p:txBody>
          <a:bodyPr/>
          <a:lstStyle/>
          <a:p>
            <a:fld id="{B13EF961-FCAC-4A9A-A9A0-C51400629BF4}" type="slidenum">
              <a:rPr lang="pl-PL" smtClean="0"/>
              <a:t>261</a:t>
            </a:fld>
            <a:endParaRPr lang="pl-PL"/>
          </a:p>
        </p:txBody>
      </p:sp>
      <p:pic>
        <p:nvPicPr>
          <p:cNvPr id="4" name="Obraz 3">
            <a:extLst>
              <a:ext uri="{FF2B5EF4-FFF2-40B4-BE49-F238E27FC236}">
                <a16:creationId xmlns:a16="http://schemas.microsoft.com/office/drawing/2014/main" id="{AC21A0F2-D472-D472-945E-7EFC0F225A35}"/>
              </a:ext>
            </a:extLst>
          </p:cNvPr>
          <p:cNvPicPr>
            <a:picLocks noChangeAspect="1"/>
          </p:cNvPicPr>
          <p:nvPr/>
        </p:nvPicPr>
        <p:blipFill>
          <a:blip r:embed="rId2"/>
          <a:stretch>
            <a:fillRect/>
          </a:stretch>
        </p:blipFill>
        <p:spPr>
          <a:xfrm>
            <a:off x="5900468" y="136525"/>
            <a:ext cx="5928969" cy="4298501"/>
          </a:xfrm>
          <a:prstGeom prst="rect">
            <a:avLst/>
          </a:prstGeom>
        </p:spPr>
      </p:pic>
      <p:sp>
        <p:nvSpPr>
          <p:cNvPr id="6" name="pole tekstowe 5">
            <a:extLst>
              <a:ext uri="{FF2B5EF4-FFF2-40B4-BE49-F238E27FC236}">
                <a16:creationId xmlns:a16="http://schemas.microsoft.com/office/drawing/2014/main" id="{A2CAF9A4-38A4-26D8-AEEA-FCAB7D820E47}"/>
              </a:ext>
            </a:extLst>
          </p:cNvPr>
          <p:cNvSpPr txBox="1"/>
          <p:nvPr/>
        </p:nvSpPr>
        <p:spPr>
          <a:xfrm>
            <a:off x="133709" y="134422"/>
            <a:ext cx="6098874" cy="461665"/>
          </a:xfrm>
          <a:prstGeom prst="rect">
            <a:avLst/>
          </a:prstGeom>
          <a:noFill/>
        </p:spPr>
        <p:txBody>
          <a:bodyPr wrap="square">
            <a:spAutoFit/>
          </a:bodyPr>
          <a:lstStyle/>
          <a:p>
            <a:pPr algn="just"/>
            <a:r>
              <a:rPr lang="pl-PL" sz="2400" b="1" u="sng" dirty="0"/>
              <a:t>Silniki prądu stałego </a:t>
            </a:r>
          </a:p>
        </p:txBody>
      </p:sp>
      <p:pic>
        <p:nvPicPr>
          <p:cNvPr id="8" name="Obraz 7">
            <a:extLst>
              <a:ext uri="{FF2B5EF4-FFF2-40B4-BE49-F238E27FC236}">
                <a16:creationId xmlns:a16="http://schemas.microsoft.com/office/drawing/2014/main" id="{49FDD0E5-928A-A9FF-1372-2C3A49A35E2B}"/>
              </a:ext>
            </a:extLst>
          </p:cNvPr>
          <p:cNvPicPr>
            <a:picLocks noChangeAspect="1"/>
          </p:cNvPicPr>
          <p:nvPr/>
        </p:nvPicPr>
        <p:blipFill>
          <a:blip r:embed="rId3"/>
          <a:stretch>
            <a:fillRect/>
          </a:stretch>
        </p:blipFill>
        <p:spPr>
          <a:xfrm>
            <a:off x="86494" y="3669057"/>
            <a:ext cx="3494907" cy="3052418"/>
          </a:xfrm>
          <a:prstGeom prst="rect">
            <a:avLst/>
          </a:prstGeom>
        </p:spPr>
      </p:pic>
      <p:sp>
        <p:nvSpPr>
          <p:cNvPr id="10" name="pole tekstowe 9">
            <a:extLst>
              <a:ext uri="{FF2B5EF4-FFF2-40B4-BE49-F238E27FC236}">
                <a16:creationId xmlns:a16="http://schemas.microsoft.com/office/drawing/2014/main" id="{6154B4A8-47D7-9314-9416-741917D3AA9E}"/>
              </a:ext>
            </a:extLst>
          </p:cNvPr>
          <p:cNvSpPr txBox="1"/>
          <p:nvPr/>
        </p:nvSpPr>
        <p:spPr>
          <a:xfrm>
            <a:off x="6932763" y="6488668"/>
            <a:ext cx="6098874" cy="307777"/>
          </a:xfrm>
          <a:prstGeom prst="rect">
            <a:avLst/>
          </a:prstGeom>
          <a:noFill/>
        </p:spPr>
        <p:txBody>
          <a:bodyPr wrap="square">
            <a:spAutoFit/>
          </a:bodyPr>
          <a:lstStyle/>
          <a:p>
            <a:r>
              <a:rPr lang="pl-PL" sz="1400" dirty="0"/>
              <a:t>https://silnikielektryczne.prv.pl/html/silnik_dc.html</a:t>
            </a:r>
          </a:p>
        </p:txBody>
      </p:sp>
      <p:sp>
        <p:nvSpPr>
          <p:cNvPr id="12" name="pole tekstowe 11">
            <a:extLst>
              <a:ext uri="{FF2B5EF4-FFF2-40B4-BE49-F238E27FC236}">
                <a16:creationId xmlns:a16="http://schemas.microsoft.com/office/drawing/2014/main" id="{D8B2772D-EFDA-16B2-69B3-B3ECF89CA6B5}"/>
              </a:ext>
            </a:extLst>
          </p:cNvPr>
          <p:cNvSpPr txBox="1"/>
          <p:nvPr/>
        </p:nvSpPr>
        <p:spPr>
          <a:xfrm>
            <a:off x="2963174" y="6354246"/>
            <a:ext cx="6512942" cy="369332"/>
          </a:xfrm>
          <a:prstGeom prst="rect">
            <a:avLst/>
          </a:prstGeom>
          <a:noFill/>
        </p:spPr>
        <p:txBody>
          <a:bodyPr wrap="square">
            <a:spAutoFit/>
          </a:bodyPr>
          <a:lstStyle/>
          <a:p>
            <a:r>
              <a:rPr lang="pl-PL" b="0" i="0" dirty="0">
                <a:solidFill>
                  <a:srgbClr val="000000"/>
                </a:solidFill>
                <a:effectLst/>
                <a:latin typeface="Times New Roman" panose="02020603050405020304" pitchFamily="18" charset="0"/>
              </a:rPr>
              <a:t>Przekrój silnika prądu stałego</a:t>
            </a:r>
            <a:endParaRPr lang="pl-PL" dirty="0"/>
          </a:p>
        </p:txBody>
      </p:sp>
      <p:sp>
        <p:nvSpPr>
          <p:cNvPr id="14" name="pole tekstowe 13">
            <a:extLst>
              <a:ext uri="{FF2B5EF4-FFF2-40B4-BE49-F238E27FC236}">
                <a16:creationId xmlns:a16="http://schemas.microsoft.com/office/drawing/2014/main" id="{C96B25C4-BC3D-4CC7-FAEB-E1BB64CD8C6E}"/>
              </a:ext>
            </a:extLst>
          </p:cNvPr>
          <p:cNvSpPr txBox="1"/>
          <p:nvPr/>
        </p:nvSpPr>
        <p:spPr>
          <a:xfrm>
            <a:off x="133709" y="918534"/>
            <a:ext cx="6530196" cy="2677656"/>
          </a:xfrm>
          <a:prstGeom prst="rect">
            <a:avLst/>
          </a:prstGeom>
          <a:noFill/>
        </p:spPr>
        <p:txBody>
          <a:bodyPr wrap="square">
            <a:spAutoFit/>
          </a:bodyPr>
          <a:lstStyle/>
          <a:p>
            <a:r>
              <a:rPr lang="pl-PL" sz="2400" dirty="0"/>
              <a:t>Wirnik silnika prądu stałego ma kształt walca z żłobkami na swojej powierzchni, w których umieszczone jest uzwojenie. Żłobki zabezpieczone są specjalnymi klinami, aby zapobiec wypadnięciu uzwojenia podczas wirowania. Rdzeń wirnika wykonany jest z pakietowanych blach dla poprawy właściwości magnetycznych.</a:t>
            </a:r>
          </a:p>
        </p:txBody>
      </p:sp>
    </p:spTree>
    <p:extLst>
      <p:ext uri="{BB962C8B-B14F-4D97-AF65-F5344CB8AC3E}">
        <p14:creationId xmlns:p14="http://schemas.microsoft.com/office/powerpoint/2010/main" val="367988163"/>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braz 7">
            <a:extLst>
              <a:ext uri="{FF2B5EF4-FFF2-40B4-BE49-F238E27FC236}">
                <a16:creationId xmlns:a16="http://schemas.microsoft.com/office/drawing/2014/main" id="{85E648FA-E265-CBF9-9953-391DE0068F85}"/>
              </a:ext>
            </a:extLst>
          </p:cNvPr>
          <p:cNvPicPr>
            <a:picLocks noChangeAspect="1"/>
          </p:cNvPicPr>
          <p:nvPr/>
        </p:nvPicPr>
        <p:blipFill>
          <a:blip r:embed="rId2"/>
          <a:stretch>
            <a:fillRect/>
          </a:stretch>
        </p:blipFill>
        <p:spPr>
          <a:xfrm>
            <a:off x="4258491" y="2858234"/>
            <a:ext cx="3579059" cy="2910246"/>
          </a:xfrm>
          <a:prstGeom prst="rect">
            <a:avLst/>
          </a:prstGeom>
        </p:spPr>
      </p:pic>
      <p:sp>
        <p:nvSpPr>
          <p:cNvPr id="2" name="Symbol zastępczy numeru slajdu 1">
            <a:extLst>
              <a:ext uri="{FF2B5EF4-FFF2-40B4-BE49-F238E27FC236}">
                <a16:creationId xmlns:a16="http://schemas.microsoft.com/office/drawing/2014/main" id="{DFF3CC50-65B2-2359-64E6-FBD58110FD5B}"/>
              </a:ext>
            </a:extLst>
          </p:cNvPr>
          <p:cNvSpPr>
            <a:spLocks noGrp="1"/>
          </p:cNvSpPr>
          <p:nvPr>
            <p:ph type="sldNum" sz="quarter" idx="12"/>
          </p:nvPr>
        </p:nvSpPr>
        <p:spPr>
          <a:xfrm>
            <a:off x="7677509" y="6356350"/>
            <a:ext cx="3676291" cy="501650"/>
          </a:xfrm>
        </p:spPr>
        <p:txBody>
          <a:bodyPr/>
          <a:lstStyle/>
          <a:p>
            <a:r>
              <a:rPr lang="pl-PL" dirty="0">
                <a:solidFill>
                  <a:schemeClr val="tx1"/>
                </a:solidFill>
              </a:rPr>
              <a:t>https://elban.pl/oferta/komutatory/</a:t>
            </a:r>
          </a:p>
        </p:txBody>
      </p:sp>
      <p:sp>
        <p:nvSpPr>
          <p:cNvPr id="4" name="pole tekstowe 3">
            <a:extLst>
              <a:ext uri="{FF2B5EF4-FFF2-40B4-BE49-F238E27FC236}">
                <a16:creationId xmlns:a16="http://schemas.microsoft.com/office/drawing/2014/main" id="{3B0F5F16-DB09-3ED6-39FB-9556FA02994E}"/>
              </a:ext>
            </a:extLst>
          </p:cNvPr>
          <p:cNvSpPr txBox="1"/>
          <p:nvPr/>
        </p:nvSpPr>
        <p:spPr>
          <a:xfrm>
            <a:off x="271994" y="53171"/>
            <a:ext cx="11514555" cy="2251065"/>
          </a:xfrm>
          <a:prstGeom prst="rect">
            <a:avLst/>
          </a:prstGeom>
          <a:noFill/>
        </p:spPr>
        <p:txBody>
          <a:bodyPr wrap="square">
            <a:spAutoFit/>
          </a:bodyPr>
          <a:lstStyle/>
          <a:p>
            <a:pPr algn="just">
              <a:lnSpc>
                <a:spcPct val="150000"/>
              </a:lnSpc>
            </a:pPr>
            <a:r>
              <a:rPr lang="pl-PL" sz="2400" b="1" dirty="0"/>
              <a:t>Stojan silnika prądu </a:t>
            </a:r>
            <a:r>
              <a:rPr lang="pl-PL" sz="2400" dirty="0"/>
              <a:t>stałego ma formę wydrążonego walca, zwykle odlewanego z żeliwa lub staliwa ze względu na obecność stałego pola magnetycznego. Po jego wewnętrznej stronie znajdują się bieguny główne i pomocnicze z nawiniętym uzwojeniem. Część bieguna najbliższa osi, tzw. nabiegunnik, ma większą szerokość niż pozostała część bieguna.</a:t>
            </a:r>
          </a:p>
        </p:txBody>
      </p:sp>
      <p:pic>
        <p:nvPicPr>
          <p:cNvPr id="3074" name="Picture 2" descr="Komutator">
            <a:extLst>
              <a:ext uri="{FF2B5EF4-FFF2-40B4-BE49-F238E27FC236}">
                <a16:creationId xmlns:a16="http://schemas.microsoft.com/office/drawing/2014/main" id="{6E3626B8-5311-80AB-19A2-81AB8DC88E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549" y="2858234"/>
            <a:ext cx="3810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lektryczne szczotki silnikowe">
            <a:extLst>
              <a:ext uri="{FF2B5EF4-FFF2-40B4-BE49-F238E27FC236}">
                <a16:creationId xmlns:a16="http://schemas.microsoft.com/office/drawing/2014/main" id="{E7B0A56A-F26F-E563-960F-C0E01AB22B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994" y="2858234"/>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pole tekstowe 5">
            <a:extLst>
              <a:ext uri="{FF2B5EF4-FFF2-40B4-BE49-F238E27FC236}">
                <a16:creationId xmlns:a16="http://schemas.microsoft.com/office/drawing/2014/main" id="{E257B8E8-9A15-9994-5198-CF4F84DC2FD7}"/>
              </a:ext>
            </a:extLst>
          </p:cNvPr>
          <p:cNvSpPr txBox="1"/>
          <p:nvPr/>
        </p:nvSpPr>
        <p:spPr>
          <a:xfrm>
            <a:off x="179562" y="5698197"/>
            <a:ext cx="7804863" cy="1143070"/>
          </a:xfrm>
          <a:prstGeom prst="rect">
            <a:avLst/>
          </a:prstGeom>
          <a:noFill/>
        </p:spPr>
        <p:txBody>
          <a:bodyPr wrap="square">
            <a:spAutoFit/>
          </a:bodyPr>
          <a:lstStyle/>
          <a:p>
            <a:pPr>
              <a:lnSpc>
                <a:spcPct val="150000"/>
              </a:lnSpc>
            </a:pPr>
            <a:r>
              <a:rPr lang="pl-PL" sz="2400" b="0" i="0" dirty="0">
                <a:solidFill>
                  <a:srgbClr val="0A0A0A"/>
                </a:solidFill>
                <a:effectLst/>
              </a:rPr>
              <a:t>Szczotki grafitowe najczęściej współpracują z komutatorem lub pierścieniami ślizgowymi.</a:t>
            </a:r>
            <a:endParaRPr lang="pl-PL" sz="2400" dirty="0"/>
          </a:p>
        </p:txBody>
      </p:sp>
    </p:spTree>
    <p:extLst>
      <p:ext uri="{BB962C8B-B14F-4D97-AF65-F5344CB8AC3E}">
        <p14:creationId xmlns:p14="http://schemas.microsoft.com/office/powerpoint/2010/main" val="558126364"/>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C9D5B62-B5C5-8473-C50A-B5B6E58121FD}"/>
              </a:ext>
            </a:extLst>
          </p:cNvPr>
          <p:cNvSpPr>
            <a:spLocks noGrp="1"/>
          </p:cNvSpPr>
          <p:nvPr>
            <p:ph type="sldNum" sz="quarter" idx="12"/>
          </p:nvPr>
        </p:nvSpPr>
        <p:spPr/>
        <p:txBody>
          <a:bodyPr/>
          <a:lstStyle/>
          <a:p>
            <a:fld id="{B13EF961-FCAC-4A9A-A9A0-C51400629BF4}" type="slidenum">
              <a:rPr lang="pl-PL" smtClean="0"/>
              <a:t>263</a:t>
            </a:fld>
            <a:endParaRPr lang="pl-PL"/>
          </a:p>
        </p:txBody>
      </p:sp>
      <p:pic>
        <p:nvPicPr>
          <p:cNvPr id="4" name="Obraz 3">
            <a:extLst>
              <a:ext uri="{FF2B5EF4-FFF2-40B4-BE49-F238E27FC236}">
                <a16:creationId xmlns:a16="http://schemas.microsoft.com/office/drawing/2014/main" id="{9A31B954-178A-9458-0E42-6AAAC53BE1F7}"/>
              </a:ext>
            </a:extLst>
          </p:cNvPr>
          <p:cNvPicPr>
            <a:picLocks noChangeAspect="1"/>
          </p:cNvPicPr>
          <p:nvPr/>
        </p:nvPicPr>
        <p:blipFill>
          <a:blip r:embed="rId2"/>
          <a:stretch>
            <a:fillRect/>
          </a:stretch>
        </p:blipFill>
        <p:spPr>
          <a:xfrm>
            <a:off x="4390053" y="3240583"/>
            <a:ext cx="6963747" cy="3038899"/>
          </a:xfrm>
          <a:prstGeom prst="rect">
            <a:avLst/>
          </a:prstGeom>
        </p:spPr>
      </p:pic>
      <p:sp>
        <p:nvSpPr>
          <p:cNvPr id="8" name="pole tekstowe 7">
            <a:extLst>
              <a:ext uri="{FF2B5EF4-FFF2-40B4-BE49-F238E27FC236}">
                <a16:creationId xmlns:a16="http://schemas.microsoft.com/office/drawing/2014/main" id="{5A151560-FFA4-ACE3-7DEB-63B0B319C1F6}"/>
              </a:ext>
            </a:extLst>
          </p:cNvPr>
          <p:cNvSpPr txBox="1"/>
          <p:nvPr/>
        </p:nvSpPr>
        <p:spPr>
          <a:xfrm>
            <a:off x="2518914" y="6510086"/>
            <a:ext cx="8215761" cy="261610"/>
          </a:xfrm>
          <a:prstGeom prst="rect">
            <a:avLst/>
          </a:prstGeom>
          <a:noFill/>
        </p:spPr>
        <p:txBody>
          <a:bodyPr wrap="square">
            <a:spAutoFit/>
          </a:bodyPr>
          <a:lstStyle/>
          <a:p>
            <a:r>
              <a:rPr lang="pl-PL" sz="1100" dirty="0"/>
              <a:t>https://elportal.pl/kursy/podstawy-elektronikik/2256-silniki-pradu-stalego-budowa-zastosowanie-i-zasada-dzialania</a:t>
            </a:r>
          </a:p>
        </p:txBody>
      </p:sp>
      <p:pic>
        <p:nvPicPr>
          <p:cNvPr id="10" name="Obraz 9">
            <a:extLst>
              <a:ext uri="{FF2B5EF4-FFF2-40B4-BE49-F238E27FC236}">
                <a16:creationId xmlns:a16="http://schemas.microsoft.com/office/drawing/2014/main" id="{BF3FD8AB-7C36-3593-52A2-BFF8952D57A3}"/>
              </a:ext>
            </a:extLst>
          </p:cNvPr>
          <p:cNvPicPr>
            <a:picLocks noChangeAspect="1"/>
          </p:cNvPicPr>
          <p:nvPr/>
        </p:nvPicPr>
        <p:blipFill>
          <a:blip r:embed="rId3"/>
          <a:stretch>
            <a:fillRect/>
          </a:stretch>
        </p:blipFill>
        <p:spPr>
          <a:xfrm>
            <a:off x="7702925" y="441860"/>
            <a:ext cx="3424230" cy="2387605"/>
          </a:xfrm>
          <a:prstGeom prst="rect">
            <a:avLst/>
          </a:prstGeom>
        </p:spPr>
      </p:pic>
      <p:sp>
        <p:nvSpPr>
          <p:cNvPr id="12" name="pole tekstowe 11">
            <a:extLst>
              <a:ext uri="{FF2B5EF4-FFF2-40B4-BE49-F238E27FC236}">
                <a16:creationId xmlns:a16="http://schemas.microsoft.com/office/drawing/2014/main" id="{A57B6BC7-8FBB-2208-5988-53C6BE7726EE}"/>
              </a:ext>
            </a:extLst>
          </p:cNvPr>
          <p:cNvSpPr txBox="1"/>
          <p:nvPr/>
        </p:nvSpPr>
        <p:spPr>
          <a:xfrm>
            <a:off x="258792" y="441860"/>
            <a:ext cx="6607834" cy="2677656"/>
          </a:xfrm>
          <a:prstGeom prst="rect">
            <a:avLst/>
          </a:prstGeom>
          <a:noFill/>
        </p:spPr>
        <p:txBody>
          <a:bodyPr wrap="square">
            <a:spAutoFit/>
          </a:bodyPr>
          <a:lstStyle/>
          <a:p>
            <a:pPr algn="just"/>
            <a:r>
              <a:rPr lang="pl-PL" sz="2400" b="0" i="0" dirty="0">
                <a:solidFill>
                  <a:srgbClr val="1F1F1F"/>
                </a:solidFill>
                <a:effectLst/>
                <a:latin typeface="Public Sans"/>
              </a:rPr>
              <a:t>W silnikach, </a:t>
            </a:r>
            <a:r>
              <a:rPr lang="pl-PL" sz="2400" b="1" i="0" dirty="0">
                <a:solidFill>
                  <a:srgbClr val="1F1F1F"/>
                </a:solidFill>
                <a:effectLst/>
                <a:latin typeface="Public Sans"/>
              </a:rPr>
              <a:t>komutator</a:t>
            </a:r>
            <a:r>
              <a:rPr lang="pl-PL" sz="2400" b="0" i="0" dirty="0">
                <a:solidFill>
                  <a:srgbClr val="1F1F1F"/>
                </a:solidFill>
                <a:effectLst/>
                <a:latin typeface="Public Sans"/>
              </a:rPr>
              <a:t> składa się z trzech lub więcej sekcji. Sekcja oznacza płytkę, wygiętą na kształt fragmentu okręgu, która przewodzi prąd i jest odizolowana elektrycznie od innych. Szczotki, w czasie ruchu obrotowego wirnika, dotykają do różnych sekcji, powodując przepływ prądu przez inne uzwojenia.</a:t>
            </a:r>
            <a:endParaRPr lang="pl-PL" sz="2400" dirty="0"/>
          </a:p>
        </p:txBody>
      </p:sp>
      <p:sp>
        <p:nvSpPr>
          <p:cNvPr id="14" name="pole tekstowe 13">
            <a:extLst>
              <a:ext uri="{FF2B5EF4-FFF2-40B4-BE49-F238E27FC236}">
                <a16:creationId xmlns:a16="http://schemas.microsoft.com/office/drawing/2014/main" id="{BFADAE41-8637-A150-B35E-408C109E36C5}"/>
              </a:ext>
            </a:extLst>
          </p:cNvPr>
          <p:cNvSpPr txBox="1"/>
          <p:nvPr/>
        </p:nvSpPr>
        <p:spPr>
          <a:xfrm>
            <a:off x="258792" y="3568305"/>
            <a:ext cx="3976448" cy="830997"/>
          </a:xfrm>
          <a:prstGeom prst="rect">
            <a:avLst/>
          </a:prstGeom>
          <a:noFill/>
        </p:spPr>
        <p:txBody>
          <a:bodyPr wrap="square">
            <a:spAutoFit/>
          </a:bodyPr>
          <a:lstStyle/>
          <a:p>
            <a:r>
              <a:rPr lang="pl-PL" sz="2400" b="1" dirty="0">
                <a:solidFill>
                  <a:srgbClr val="1F1F1F"/>
                </a:solidFill>
                <a:latin typeface="Public Sans"/>
              </a:rPr>
              <a:t>Sposoby podłączenia silników prądu stałego</a:t>
            </a:r>
            <a:endParaRPr lang="pl-PL" sz="2400" b="1" dirty="0"/>
          </a:p>
        </p:txBody>
      </p:sp>
    </p:spTree>
    <p:extLst>
      <p:ext uri="{BB962C8B-B14F-4D97-AF65-F5344CB8AC3E}">
        <p14:creationId xmlns:p14="http://schemas.microsoft.com/office/powerpoint/2010/main" val="707918607"/>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E4E8584-CA61-564D-1DF0-AACE8063C36D}"/>
              </a:ext>
            </a:extLst>
          </p:cNvPr>
          <p:cNvSpPr>
            <a:spLocks noGrp="1"/>
          </p:cNvSpPr>
          <p:nvPr>
            <p:ph type="sldNum" sz="quarter" idx="12"/>
          </p:nvPr>
        </p:nvSpPr>
        <p:spPr/>
        <p:txBody>
          <a:bodyPr/>
          <a:lstStyle/>
          <a:p>
            <a:fld id="{B13EF961-FCAC-4A9A-A9A0-C51400629BF4}" type="slidenum">
              <a:rPr lang="pl-PL" smtClean="0"/>
              <a:t>264</a:t>
            </a:fld>
            <a:endParaRPr lang="pl-PL"/>
          </a:p>
        </p:txBody>
      </p:sp>
      <p:sp>
        <p:nvSpPr>
          <p:cNvPr id="4" name="pole tekstowe 3">
            <a:extLst>
              <a:ext uri="{FF2B5EF4-FFF2-40B4-BE49-F238E27FC236}">
                <a16:creationId xmlns:a16="http://schemas.microsoft.com/office/drawing/2014/main" id="{F018E7FF-9952-BE20-5AD4-ED257A847E78}"/>
              </a:ext>
            </a:extLst>
          </p:cNvPr>
          <p:cNvSpPr txBox="1"/>
          <p:nvPr/>
        </p:nvSpPr>
        <p:spPr>
          <a:xfrm>
            <a:off x="205180" y="136525"/>
            <a:ext cx="11490385" cy="5944384"/>
          </a:xfrm>
          <a:prstGeom prst="rect">
            <a:avLst/>
          </a:prstGeom>
          <a:noFill/>
        </p:spPr>
        <p:txBody>
          <a:bodyPr wrap="square">
            <a:spAutoFit/>
          </a:bodyPr>
          <a:lstStyle/>
          <a:p>
            <a:pPr algn="just"/>
            <a:r>
              <a:rPr lang="pl-PL" sz="2400" b="1" dirty="0"/>
              <a:t>Rozruch i regulacja silników prądu stałego</a:t>
            </a:r>
          </a:p>
          <a:p>
            <a:pPr algn="just">
              <a:lnSpc>
                <a:spcPct val="150000"/>
              </a:lnSpc>
            </a:pPr>
            <a:r>
              <a:rPr lang="pl-PL" sz="2400" dirty="0"/>
              <a:t> W układzie połączeń silnika </a:t>
            </a:r>
            <a:r>
              <a:rPr lang="pl-PL" sz="2400" u="sng" dirty="0"/>
              <a:t>szeregowego</a:t>
            </a:r>
            <a:r>
              <a:rPr lang="pl-PL" sz="2400" dirty="0"/>
              <a:t> opornik (dodatkowa rezystancja) służy do regulacji i prędkości obrotowej, opornik może  służyć zarówno do rozruchu oraz do regulacji prędkości obrotowej. W czasie rozruchu wyłącznik jest  otwarty, opornik jest nastawiony na taką wartość, aby  prąd nie przekroczył dwukrotnej wartości prądu znamionowego.</a:t>
            </a:r>
          </a:p>
          <a:p>
            <a:pPr algn="just">
              <a:lnSpc>
                <a:spcPct val="150000"/>
              </a:lnSpc>
            </a:pPr>
            <a:r>
              <a:rPr lang="pl-PL" sz="2400" dirty="0"/>
              <a:t>Prędkość obrotową silnika </a:t>
            </a:r>
            <a:r>
              <a:rPr lang="pl-PL" sz="2400" u="sng" dirty="0"/>
              <a:t>szeregowego</a:t>
            </a:r>
            <a:r>
              <a:rPr lang="pl-PL" sz="2400" dirty="0"/>
              <a:t> analogicznie jak  prędkość obrotową silnika </a:t>
            </a:r>
            <a:r>
              <a:rPr lang="pl-PL" sz="2400" u="sng" dirty="0"/>
              <a:t>bocznikowego</a:t>
            </a:r>
            <a:r>
              <a:rPr lang="pl-PL" sz="2400" dirty="0"/>
              <a:t> można regulować  dwoma sposobami: przez zmianę napięcia twornika oraz przez zmianę przepływu wzbudzenia.</a:t>
            </a:r>
          </a:p>
          <a:p>
            <a:pPr algn="just">
              <a:lnSpc>
                <a:spcPct val="150000"/>
              </a:lnSpc>
            </a:pPr>
            <a:r>
              <a:rPr lang="pl-PL" sz="2400" dirty="0"/>
              <a:t> Zmianę napięcia twornika można uzyskać np. przez  zmianę rezystancji w obwodzie twornika. Ten sposób powoduje powstanie dużych strat i zmniejszenie sprawności proporcjonalnie do zmniejszenia prędkości podobnie jak w silniku bocznikowym. </a:t>
            </a:r>
          </a:p>
        </p:txBody>
      </p:sp>
    </p:spTree>
    <p:extLst>
      <p:ext uri="{BB962C8B-B14F-4D97-AF65-F5344CB8AC3E}">
        <p14:creationId xmlns:p14="http://schemas.microsoft.com/office/powerpoint/2010/main" val="1408656085"/>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4A83BC6-B6F4-EF7B-78DC-11C11BFDD94C}"/>
              </a:ext>
            </a:extLst>
          </p:cNvPr>
          <p:cNvSpPr>
            <a:spLocks noGrp="1"/>
          </p:cNvSpPr>
          <p:nvPr>
            <p:ph type="sldNum" sz="quarter" idx="12"/>
          </p:nvPr>
        </p:nvSpPr>
        <p:spPr/>
        <p:txBody>
          <a:bodyPr/>
          <a:lstStyle/>
          <a:p>
            <a:fld id="{B13EF961-FCAC-4A9A-A9A0-C51400629BF4}" type="slidenum">
              <a:rPr lang="pl-PL" smtClean="0"/>
              <a:t>265</a:t>
            </a:fld>
            <a:endParaRPr lang="pl-PL"/>
          </a:p>
        </p:txBody>
      </p:sp>
      <p:sp>
        <p:nvSpPr>
          <p:cNvPr id="4" name="pole tekstowe 3">
            <a:extLst>
              <a:ext uri="{FF2B5EF4-FFF2-40B4-BE49-F238E27FC236}">
                <a16:creationId xmlns:a16="http://schemas.microsoft.com/office/drawing/2014/main" id="{0E7981EA-002C-4FD3-4A02-74F6EA2161B6}"/>
              </a:ext>
            </a:extLst>
          </p:cNvPr>
          <p:cNvSpPr txBox="1"/>
          <p:nvPr/>
        </p:nvSpPr>
        <p:spPr>
          <a:xfrm>
            <a:off x="571500" y="136525"/>
            <a:ext cx="11201400" cy="6683048"/>
          </a:xfrm>
          <a:prstGeom prst="rect">
            <a:avLst/>
          </a:prstGeom>
          <a:noFill/>
        </p:spPr>
        <p:txBody>
          <a:bodyPr wrap="square">
            <a:spAutoFit/>
          </a:bodyPr>
          <a:lstStyle/>
          <a:p>
            <a:pPr algn="just">
              <a:lnSpc>
                <a:spcPct val="150000"/>
              </a:lnSpc>
            </a:pPr>
            <a:r>
              <a:rPr lang="pl-PL" sz="2400" dirty="0"/>
              <a:t>Dlatego ten sposób regulacji jest dopuszczalny tylko w przypadku małych silników. Regulację prędkości praktycznie bez strat uzyskuje się przez zasilanie silnika z prostownika o regulowanej wartości napięcia wyprostowanego.</a:t>
            </a:r>
          </a:p>
          <a:p>
            <a:pPr algn="just">
              <a:lnSpc>
                <a:spcPct val="150000"/>
              </a:lnSpc>
            </a:pPr>
            <a:r>
              <a:rPr lang="pl-PL" sz="2400" b="1" dirty="0"/>
              <a:t>Prędkość obrotowa silnika prądu </a:t>
            </a:r>
            <a:r>
              <a:rPr lang="pl-PL" sz="2400" dirty="0"/>
              <a:t>stałego zależy od napięcia zasilającego oraz od strumienia pola magnetycznego. Na tej podstawie wyróżniamy dwa podstawowe sposoby regulacji:</a:t>
            </a:r>
          </a:p>
          <a:p>
            <a:pPr algn="just">
              <a:lnSpc>
                <a:spcPct val="150000"/>
              </a:lnSpc>
            </a:pPr>
            <a:r>
              <a:rPr lang="pl-PL" sz="2400" b="1" dirty="0"/>
              <a:t>1. Regulacja napięcia twornika(wirnika)</a:t>
            </a:r>
            <a:r>
              <a:rPr lang="pl-PL" sz="2400" dirty="0"/>
              <a:t>– najczęściej stosowana metoda, pozwala na płynną zmianę prędkości bez zmiany momentu obrotowego.</a:t>
            </a:r>
          </a:p>
          <a:p>
            <a:pPr algn="just">
              <a:lnSpc>
                <a:spcPct val="150000"/>
              </a:lnSpc>
            </a:pPr>
            <a:r>
              <a:rPr lang="pl-PL" sz="2400" dirty="0"/>
              <a:t>	– realizowana za pomocą:</a:t>
            </a:r>
          </a:p>
          <a:p>
            <a:pPr marL="1714500" lvl="3" indent="-342900" algn="just">
              <a:lnSpc>
                <a:spcPct val="150000"/>
              </a:lnSpc>
              <a:buFont typeface="Wingdings" panose="05000000000000000000" pitchFamily="2" charset="2"/>
              <a:buChar char="Ø"/>
            </a:pPr>
            <a:r>
              <a:rPr lang="pl-PL" sz="2400" dirty="0"/>
              <a:t>tyrystorowych przekształtników, </a:t>
            </a:r>
          </a:p>
          <a:p>
            <a:pPr marL="1714500" lvl="3" indent="-342900" algn="just">
              <a:lnSpc>
                <a:spcPct val="150000"/>
              </a:lnSpc>
              <a:buFont typeface="Wingdings" panose="05000000000000000000" pitchFamily="2" charset="2"/>
              <a:buChar char="Ø"/>
            </a:pPr>
            <a:r>
              <a:rPr lang="pl-PL" sz="2400" dirty="0"/>
              <a:t>regulatorów PWM (dla silników BLDC), </a:t>
            </a:r>
          </a:p>
          <a:p>
            <a:pPr marL="1714500" lvl="3" indent="-342900" algn="just">
              <a:lnSpc>
                <a:spcPct val="150000"/>
              </a:lnSpc>
              <a:buFont typeface="Wingdings" panose="05000000000000000000" pitchFamily="2" charset="2"/>
              <a:buChar char="Ø"/>
            </a:pPr>
            <a:r>
              <a:rPr lang="pl-PL" sz="2400" dirty="0"/>
              <a:t>autotransformatorów (rzadziej).</a:t>
            </a:r>
          </a:p>
        </p:txBody>
      </p:sp>
    </p:spTree>
    <p:extLst>
      <p:ext uri="{BB962C8B-B14F-4D97-AF65-F5344CB8AC3E}">
        <p14:creationId xmlns:p14="http://schemas.microsoft.com/office/powerpoint/2010/main" val="1520770906"/>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6A35E2B-104F-06E5-FB82-B3779CA0ACA2}"/>
              </a:ext>
            </a:extLst>
          </p:cNvPr>
          <p:cNvSpPr>
            <a:spLocks noGrp="1"/>
          </p:cNvSpPr>
          <p:nvPr>
            <p:ph type="sldNum" sz="quarter" idx="12"/>
          </p:nvPr>
        </p:nvSpPr>
        <p:spPr/>
        <p:txBody>
          <a:bodyPr/>
          <a:lstStyle/>
          <a:p>
            <a:fld id="{B13EF961-FCAC-4A9A-A9A0-C51400629BF4}" type="slidenum">
              <a:rPr lang="pl-PL" smtClean="0"/>
              <a:t>266</a:t>
            </a:fld>
            <a:endParaRPr lang="pl-PL"/>
          </a:p>
        </p:txBody>
      </p:sp>
      <p:sp>
        <p:nvSpPr>
          <p:cNvPr id="5" name="pole tekstowe 4">
            <a:extLst>
              <a:ext uri="{FF2B5EF4-FFF2-40B4-BE49-F238E27FC236}">
                <a16:creationId xmlns:a16="http://schemas.microsoft.com/office/drawing/2014/main" id="{B95A76A6-E449-6FA1-CF1E-BDFA00FA7F99}"/>
              </a:ext>
            </a:extLst>
          </p:cNvPr>
          <p:cNvSpPr txBox="1"/>
          <p:nvPr/>
        </p:nvSpPr>
        <p:spPr>
          <a:xfrm>
            <a:off x="1" y="46356"/>
            <a:ext cx="11957538" cy="2805063"/>
          </a:xfrm>
          <a:prstGeom prst="rect">
            <a:avLst/>
          </a:prstGeom>
          <a:noFill/>
        </p:spPr>
        <p:txBody>
          <a:bodyPr wrap="square">
            <a:spAutoFit/>
          </a:bodyPr>
          <a:lstStyle/>
          <a:p>
            <a:pPr lvl="3" algn="just">
              <a:lnSpc>
                <a:spcPct val="150000"/>
              </a:lnSpc>
            </a:pPr>
            <a:r>
              <a:rPr lang="pl-PL" sz="2400" b="1" dirty="0"/>
              <a:t>2. Regulacja strumienia wzbudzenia</a:t>
            </a:r>
            <a:r>
              <a:rPr lang="pl-PL" sz="2400" dirty="0"/>
              <a:t>– poprzez zmianę prądu wzbudzenia można zmniejszyć strumień magnetyczny, co zwiększa prędkość obrotową.– stosowana głównie powyżej prędkości znamionowej („regulacja osłabienia pola”). </a:t>
            </a:r>
          </a:p>
          <a:p>
            <a:pPr lvl="3" algn="just">
              <a:lnSpc>
                <a:spcPct val="150000"/>
              </a:lnSpc>
            </a:pPr>
            <a:endParaRPr lang="pl-PL" sz="2400" dirty="0"/>
          </a:p>
          <a:p>
            <a:pPr lvl="3" algn="just">
              <a:lnSpc>
                <a:spcPct val="150000"/>
              </a:lnSpc>
            </a:pPr>
            <a:endParaRPr lang="pl-PL" sz="2400" dirty="0"/>
          </a:p>
        </p:txBody>
      </p:sp>
      <p:sp>
        <p:nvSpPr>
          <p:cNvPr id="9" name="pole tekstowe 8">
            <a:extLst>
              <a:ext uri="{FF2B5EF4-FFF2-40B4-BE49-F238E27FC236}">
                <a16:creationId xmlns:a16="http://schemas.microsoft.com/office/drawing/2014/main" id="{E2211BAC-8C22-ED93-B9CC-FC5BD08F0E02}"/>
              </a:ext>
            </a:extLst>
          </p:cNvPr>
          <p:cNvSpPr txBox="1"/>
          <p:nvPr/>
        </p:nvSpPr>
        <p:spPr>
          <a:xfrm>
            <a:off x="709246" y="2352819"/>
            <a:ext cx="10773508"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pl-PL" sz="2400" b="1" dirty="0"/>
              <a:t>Silniki BLDC </a:t>
            </a:r>
            <a:r>
              <a:rPr lang="pl-PL" sz="2400" dirty="0"/>
              <a:t>i </a:t>
            </a:r>
            <a:r>
              <a:rPr lang="pl-PL" sz="2400" dirty="0" err="1"/>
              <a:t>serwosilniki</a:t>
            </a:r>
            <a:r>
              <a:rPr lang="pl-PL" sz="2400" dirty="0"/>
              <a:t> regulowane są przez sterowniki mikroprocesorowe, które automatycznie kontrolują napięcie, prędkość i moment.</a:t>
            </a:r>
          </a:p>
          <a:p>
            <a:pPr marL="342900" indent="-342900" algn="just">
              <a:lnSpc>
                <a:spcPct val="150000"/>
              </a:lnSpc>
              <a:buFont typeface="Arial" panose="020B0604020202020204" pitchFamily="34" charset="0"/>
              <a:buChar char="•"/>
            </a:pPr>
            <a:r>
              <a:rPr lang="pl-PL" sz="2400" b="1" dirty="0"/>
              <a:t>Regulacja wektorowa </a:t>
            </a:r>
            <a:r>
              <a:rPr lang="pl-PL" sz="2400" dirty="0"/>
              <a:t>i sterowanie w zamkniętej pętli prądowej są powszechne w automatyce przemysłowej i robotyce.</a:t>
            </a:r>
          </a:p>
        </p:txBody>
      </p:sp>
    </p:spTree>
    <p:extLst>
      <p:ext uri="{BB962C8B-B14F-4D97-AF65-F5344CB8AC3E}">
        <p14:creationId xmlns:p14="http://schemas.microsoft.com/office/powerpoint/2010/main" val="2704006405"/>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97DACB1-BE79-D2D0-CB07-215D18925F87}"/>
              </a:ext>
            </a:extLst>
          </p:cNvPr>
          <p:cNvSpPr>
            <a:spLocks noGrp="1"/>
          </p:cNvSpPr>
          <p:nvPr>
            <p:ph type="sldNum" sz="quarter" idx="12"/>
          </p:nvPr>
        </p:nvSpPr>
        <p:spPr/>
        <p:txBody>
          <a:bodyPr/>
          <a:lstStyle/>
          <a:p>
            <a:fld id="{B13EF961-FCAC-4A9A-A9A0-C51400629BF4}" type="slidenum">
              <a:rPr lang="pl-PL" smtClean="0"/>
              <a:t>267</a:t>
            </a:fld>
            <a:endParaRPr lang="pl-PL"/>
          </a:p>
        </p:txBody>
      </p:sp>
      <p:pic>
        <p:nvPicPr>
          <p:cNvPr id="3074" name="Picture 2" descr="Sterownik silnika BLDC PWM 350W 6V-50V 20A - 9185775339 - oficjalne archiwum Allegro">
            <a:extLst>
              <a:ext uri="{FF2B5EF4-FFF2-40B4-BE49-F238E27FC236}">
                <a16:creationId xmlns:a16="http://schemas.microsoft.com/office/drawing/2014/main" id="{2148389E-AEFE-86A1-63BA-649DC03CC2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256"/>
          <a:stretch/>
        </p:blipFill>
        <p:spPr bwMode="auto">
          <a:xfrm>
            <a:off x="5254159" y="0"/>
            <a:ext cx="6858000" cy="6154615"/>
          </a:xfrm>
          <a:prstGeom prst="rect">
            <a:avLst/>
          </a:prstGeom>
          <a:noFill/>
          <a:extLst>
            <a:ext uri="{909E8E84-426E-40DD-AFC4-6F175D3DCCD1}">
              <a14:hiddenFill xmlns:a14="http://schemas.microsoft.com/office/drawing/2010/main">
                <a:solidFill>
                  <a:srgbClr val="FFFFFF"/>
                </a:solidFill>
              </a14:hiddenFill>
            </a:ext>
          </a:extLst>
        </p:spPr>
      </p:pic>
      <p:sp>
        <p:nvSpPr>
          <p:cNvPr id="4" name="pole tekstowe 3">
            <a:extLst>
              <a:ext uri="{FF2B5EF4-FFF2-40B4-BE49-F238E27FC236}">
                <a16:creationId xmlns:a16="http://schemas.microsoft.com/office/drawing/2014/main" id="{44D3EC07-E3E9-052C-2ACB-3AC02BC916A1}"/>
              </a:ext>
            </a:extLst>
          </p:cNvPr>
          <p:cNvSpPr txBox="1"/>
          <p:nvPr/>
        </p:nvSpPr>
        <p:spPr>
          <a:xfrm>
            <a:off x="218687" y="200486"/>
            <a:ext cx="5549067" cy="3083921"/>
          </a:xfrm>
          <a:prstGeom prst="rect">
            <a:avLst/>
          </a:prstGeom>
          <a:noFill/>
        </p:spPr>
        <p:txBody>
          <a:bodyPr wrap="square">
            <a:spAutoFit/>
          </a:bodyPr>
          <a:lstStyle/>
          <a:p>
            <a:pPr algn="l">
              <a:spcAft>
                <a:spcPts val="900"/>
              </a:spcAft>
            </a:pPr>
            <a:r>
              <a:rPr lang="pl-PL" sz="2000" b="1" i="0" dirty="0">
                <a:solidFill>
                  <a:srgbClr val="000000"/>
                </a:solidFill>
                <a:effectLst/>
                <a:latin typeface="+mj-lt"/>
              </a:rPr>
              <a:t>Sterownik silnika </a:t>
            </a:r>
            <a:r>
              <a:rPr lang="pl-PL" sz="2000" b="1" i="0" dirty="0" err="1">
                <a:solidFill>
                  <a:srgbClr val="000000"/>
                </a:solidFill>
                <a:effectLst/>
                <a:latin typeface="+mj-lt"/>
              </a:rPr>
              <a:t>bezszczotkowego</a:t>
            </a:r>
            <a:r>
              <a:rPr lang="pl-PL" sz="2000" b="1" i="0" dirty="0">
                <a:solidFill>
                  <a:srgbClr val="000000"/>
                </a:solidFill>
                <a:effectLst/>
                <a:latin typeface="+mj-lt"/>
              </a:rPr>
              <a:t> BLDC 6.5V-50V 380W</a:t>
            </a:r>
          </a:p>
          <a:p>
            <a:pPr algn="just">
              <a:lnSpc>
                <a:spcPct val="150000"/>
              </a:lnSpc>
              <a:spcAft>
                <a:spcPts val="900"/>
              </a:spcAft>
            </a:pPr>
            <a:r>
              <a:rPr lang="pl-PL" sz="2000" b="1" i="0" dirty="0">
                <a:solidFill>
                  <a:srgbClr val="000000"/>
                </a:solidFill>
                <a:effectLst/>
                <a:latin typeface="+mj-lt"/>
              </a:rPr>
              <a:t>-</a:t>
            </a:r>
            <a:r>
              <a:rPr lang="pl-PL" sz="2000" i="0" dirty="0">
                <a:solidFill>
                  <a:srgbClr val="000000"/>
                </a:solidFill>
                <a:effectLst/>
                <a:latin typeface="+mj-lt"/>
              </a:rPr>
              <a:t>rodzaj silnika elektrycznego, sam silnik jest silnikiem synchronicznym, w którym nieruchome i umieszczone w magnetowodach cewki są zasilane impulsami prądu przez układ elektroniczny zwany elektronicznym komutatorem.</a:t>
            </a:r>
          </a:p>
        </p:txBody>
      </p:sp>
      <p:pic>
        <p:nvPicPr>
          <p:cNvPr id="3076" name="Picture 4" descr="undefined">
            <a:extLst>
              <a:ext uri="{FF2B5EF4-FFF2-40B4-BE49-F238E27FC236}">
                <a16:creationId xmlns:a16="http://schemas.microsoft.com/office/drawing/2014/main" id="{7BE764F3-691C-4C49-BC55-720B54F0A3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3774078"/>
            <a:ext cx="4356040" cy="3083922"/>
          </a:xfrm>
          <a:prstGeom prst="rect">
            <a:avLst/>
          </a:prstGeom>
          <a:noFill/>
          <a:extLst>
            <a:ext uri="{909E8E84-426E-40DD-AFC4-6F175D3DCCD1}">
              <a14:hiddenFill xmlns:a14="http://schemas.microsoft.com/office/drawing/2010/main">
                <a:solidFill>
                  <a:srgbClr val="FFFFFF"/>
                </a:solidFill>
              </a14:hiddenFill>
            </a:ext>
          </a:extLst>
        </p:spPr>
      </p:pic>
      <p:sp>
        <p:nvSpPr>
          <p:cNvPr id="6" name="pole tekstowe 5">
            <a:extLst>
              <a:ext uri="{FF2B5EF4-FFF2-40B4-BE49-F238E27FC236}">
                <a16:creationId xmlns:a16="http://schemas.microsoft.com/office/drawing/2014/main" id="{62540ED8-324A-9B12-E732-B2F68616E0EF}"/>
              </a:ext>
            </a:extLst>
          </p:cNvPr>
          <p:cNvSpPr txBox="1"/>
          <p:nvPr/>
        </p:nvSpPr>
        <p:spPr>
          <a:xfrm>
            <a:off x="0" y="6591327"/>
            <a:ext cx="10515599" cy="307777"/>
          </a:xfrm>
          <a:prstGeom prst="rect">
            <a:avLst/>
          </a:prstGeom>
          <a:noFill/>
        </p:spPr>
        <p:txBody>
          <a:bodyPr wrap="square">
            <a:spAutoFit/>
          </a:bodyPr>
          <a:lstStyle/>
          <a:p>
            <a:r>
              <a:rPr lang="pl-PL" sz="1400" dirty="0"/>
              <a:t>https://pl.wikipedia.org/wiki/Bezszczotkowy_silnik_elektryczny_pr%C4%85du_sta%C5%82ego#/media/Plik:EC-Motor.svg</a:t>
            </a:r>
          </a:p>
        </p:txBody>
      </p:sp>
      <p:pic>
        <p:nvPicPr>
          <p:cNvPr id="8" name="Obraz 7">
            <a:extLst>
              <a:ext uri="{FF2B5EF4-FFF2-40B4-BE49-F238E27FC236}">
                <a16:creationId xmlns:a16="http://schemas.microsoft.com/office/drawing/2014/main" id="{F6D98859-3C5C-F1F1-CC00-5225D0D80BFC}"/>
              </a:ext>
            </a:extLst>
          </p:cNvPr>
          <p:cNvPicPr>
            <a:picLocks noChangeAspect="1"/>
          </p:cNvPicPr>
          <p:nvPr/>
        </p:nvPicPr>
        <p:blipFill>
          <a:blip r:embed="rId4"/>
          <a:stretch>
            <a:fillRect/>
          </a:stretch>
        </p:blipFill>
        <p:spPr>
          <a:xfrm>
            <a:off x="4106965" y="4427330"/>
            <a:ext cx="2381757" cy="2163997"/>
          </a:xfrm>
          <a:prstGeom prst="rect">
            <a:avLst/>
          </a:prstGeom>
        </p:spPr>
      </p:pic>
    </p:spTree>
    <p:extLst>
      <p:ext uri="{BB962C8B-B14F-4D97-AF65-F5344CB8AC3E}">
        <p14:creationId xmlns:p14="http://schemas.microsoft.com/office/powerpoint/2010/main" val="427775639"/>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96E0DD33-3A8B-BA20-8421-A8CDFD207D7A}"/>
              </a:ext>
            </a:extLst>
          </p:cNvPr>
          <p:cNvPicPr>
            <a:picLocks noChangeAspect="1"/>
          </p:cNvPicPr>
          <p:nvPr/>
        </p:nvPicPr>
        <p:blipFill>
          <a:blip r:embed="rId2"/>
          <a:stretch>
            <a:fillRect/>
          </a:stretch>
        </p:blipFill>
        <p:spPr>
          <a:xfrm>
            <a:off x="6964942" y="1052366"/>
            <a:ext cx="5227057" cy="4396456"/>
          </a:xfrm>
          <a:prstGeom prst="rect">
            <a:avLst/>
          </a:prstGeom>
        </p:spPr>
      </p:pic>
      <p:sp>
        <p:nvSpPr>
          <p:cNvPr id="2" name="Symbol zastępczy numeru slajdu 1">
            <a:extLst>
              <a:ext uri="{FF2B5EF4-FFF2-40B4-BE49-F238E27FC236}">
                <a16:creationId xmlns:a16="http://schemas.microsoft.com/office/drawing/2014/main" id="{B4208637-B495-3603-2B3D-D4C9287541DD}"/>
              </a:ext>
            </a:extLst>
          </p:cNvPr>
          <p:cNvSpPr>
            <a:spLocks noGrp="1"/>
          </p:cNvSpPr>
          <p:nvPr>
            <p:ph type="sldNum" sz="quarter" idx="12"/>
          </p:nvPr>
        </p:nvSpPr>
        <p:spPr/>
        <p:txBody>
          <a:bodyPr/>
          <a:lstStyle/>
          <a:p>
            <a:fld id="{B13EF961-FCAC-4A9A-A9A0-C51400629BF4}" type="slidenum">
              <a:rPr lang="pl-PL" smtClean="0"/>
              <a:t>268</a:t>
            </a:fld>
            <a:endParaRPr lang="pl-PL" dirty="0"/>
          </a:p>
        </p:txBody>
      </p:sp>
      <p:sp>
        <p:nvSpPr>
          <p:cNvPr id="4" name="pole tekstowe 3">
            <a:extLst>
              <a:ext uri="{FF2B5EF4-FFF2-40B4-BE49-F238E27FC236}">
                <a16:creationId xmlns:a16="http://schemas.microsoft.com/office/drawing/2014/main" id="{60419E04-E6FE-215C-06BD-7C154134FEAE}"/>
              </a:ext>
            </a:extLst>
          </p:cNvPr>
          <p:cNvSpPr txBox="1"/>
          <p:nvPr/>
        </p:nvSpPr>
        <p:spPr>
          <a:xfrm>
            <a:off x="351692" y="362309"/>
            <a:ext cx="6805246" cy="5693866"/>
          </a:xfrm>
          <a:prstGeom prst="rect">
            <a:avLst/>
          </a:prstGeom>
          <a:noFill/>
        </p:spPr>
        <p:txBody>
          <a:bodyPr wrap="square">
            <a:spAutoFit/>
          </a:bodyPr>
          <a:lstStyle/>
          <a:p>
            <a:pPr>
              <a:buNone/>
            </a:pPr>
            <a:r>
              <a:rPr lang="pl-PL" sz="2800" b="1" dirty="0"/>
              <a:t>Silniki synchroniczne i asynchroniczne</a:t>
            </a:r>
          </a:p>
          <a:p>
            <a:pPr>
              <a:buNone/>
            </a:pPr>
            <a:endParaRPr lang="pl-PL" sz="2400" b="1" dirty="0"/>
          </a:p>
          <a:p>
            <a:pPr algn="just">
              <a:buNone/>
            </a:pPr>
            <a:r>
              <a:rPr lang="pl-PL" sz="2400" dirty="0"/>
              <a:t>Silniki trójfazowe prądu przemiennego dzielą się na dwie główne grupy: silniki synchroniczne i </a:t>
            </a:r>
            <a:r>
              <a:rPr lang="pl-PL" sz="2400" b="1" dirty="0"/>
              <a:t>silniki asynchroniczne</a:t>
            </a:r>
            <a:r>
              <a:rPr lang="pl-PL" sz="2400" dirty="0"/>
              <a:t>. W obu typach silników zasada pracy stojana jest podobna, ale konstrukcja wirnika oraz jego ruch względem pola magnetycznego różnią się.</a:t>
            </a:r>
          </a:p>
          <a:p>
            <a:pPr algn="just"/>
            <a:r>
              <a:rPr lang="pl-PL" sz="2400" dirty="0"/>
              <a:t>W silniku synchronicznym prędkość obrotowa wirnika jest równa prędkości wirowania pola magnetycznego stojana (prąd elektryczny ma częstotliwość 50 </a:t>
            </a:r>
            <a:r>
              <a:rPr lang="pl-PL" sz="2400" dirty="0" err="1"/>
              <a:t>Hz</a:t>
            </a:r>
            <a:r>
              <a:rPr lang="pl-PL" sz="2400" dirty="0"/>
              <a:t> prędkość 3000 obrotów na minutę). W silniku </a:t>
            </a:r>
            <a:r>
              <a:rPr lang="pl-PL" sz="2400" b="1" dirty="0"/>
              <a:t>asynchronicznym</a:t>
            </a:r>
            <a:r>
              <a:rPr lang="pl-PL" sz="2400" dirty="0"/>
              <a:t> natomiast prędkości te nie są identyczne — wirnik obraca się z niewielkim opóźnieniem w stosunku do pola magnetycznego (2800 - 2900 </a:t>
            </a:r>
            <a:r>
              <a:rPr lang="pl-PL" sz="2400" dirty="0" err="1"/>
              <a:t>obr</a:t>
            </a:r>
            <a:r>
              <a:rPr lang="pl-PL" sz="2400" dirty="0"/>
              <a:t>/min).</a:t>
            </a:r>
          </a:p>
        </p:txBody>
      </p:sp>
    </p:spTree>
    <p:extLst>
      <p:ext uri="{BB962C8B-B14F-4D97-AF65-F5344CB8AC3E}">
        <p14:creationId xmlns:p14="http://schemas.microsoft.com/office/powerpoint/2010/main" val="4089253596"/>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Obraz 12">
            <a:extLst>
              <a:ext uri="{FF2B5EF4-FFF2-40B4-BE49-F238E27FC236}">
                <a16:creationId xmlns:a16="http://schemas.microsoft.com/office/drawing/2014/main" id="{071BADFC-05D8-2268-4FD3-5ADB9087A1EF}"/>
              </a:ext>
            </a:extLst>
          </p:cNvPr>
          <p:cNvPicPr>
            <a:picLocks noChangeAspect="1"/>
          </p:cNvPicPr>
          <p:nvPr/>
        </p:nvPicPr>
        <p:blipFill>
          <a:blip r:embed="rId2"/>
          <a:stretch>
            <a:fillRect/>
          </a:stretch>
        </p:blipFill>
        <p:spPr>
          <a:xfrm>
            <a:off x="2928179" y="4360985"/>
            <a:ext cx="4277428" cy="2497015"/>
          </a:xfrm>
          <a:prstGeom prst="rect">
            <a:avLst/>
          </a:prstGeom>
        </p:spPr>
      </p:pic>
      <p:sp>
        <p:nvSpPr>
          <p:cNvPr id="2" name="Symbol zastępczy numeru slajdu 1">
            <a:extLst>
              <a:ext uri="{FF2B5EF4-FFF2-40B4-BE49-F238E27FC236}">
                <a16:creationId xmlns:a16="http://schemas.microsoft.com/office/drawing/2014/main" id="{5768A676-3591-93CC-3569-3909188F3BF4}"/>
              </a:ext>
            </a:extLst>
          </p:cNvPr>
          <p:cNvSpPr>
            <a:spLocks noGrp="1"/>
          </p:cNvSpPr>
          <p:nvPr>
            <p:ph type="sldNum" sz="quarter" idx="12"/>
          </p:nvPr>
        </p:nvSpPr>
        <p:spPr>
          <a:xfrm>
            <a:off x="7209693" y="6356350"/>
            <a:ext cx="4144108" cy="501650"/>
          </a:xfrm>
        </p:spPr>
        <p:txBody>
          <a:bodyPr/>
          <a:lstStyle/>
          <a:p>
            <a:r>
              <a:rPr lang="pl-PL"/>
              <a:t>https://elmetor.pl/budowa-silnikow-elektrycznych/</a:t>
            </a:r>
          </a:p>
        </p:txBody>
      </p:sp>
      <p:pic>
        <p:nvPicPr>
          <p:cNvPr id="4" name="Obraz 3">
            <a:extLst>
              <a:ext uri="{FF2B5EF4-FFF2-40B4-BE49-F238E27FC236}">
                <a16:creationId xmlns:a16="http://schemas.microsoft.com/office/drawing/2014/main" id="{F855E8E3-3417-E41B-5B91-B578EE0A2191}"/>
              </a:ext>
            </a:extLst>
          </p:cNvPr>
          <p:cNvPicPr>
            <a:picLocks noChangeAspect="1"/>
          </p:cNvPicPr>
          <p:nvPr/>
        </p:nvPicPr>
        <p:blipFill>
          <a:blip r:embed="rId3"/>
          <a:srcRect l="7633"/>
          <a:stretch/>
        </p:blipFill>
        <p:spPr>
          <a:xfrm>
            <a:off x="97859" y="527539"/>
            <a:ext cx="5975543" cy="4121028"/>
          </a:xfrm>
          <a:prstGeom prst="rect">
            <a:avLst/>
          </a:prstGeom>
        </p:spPr>
      </p:pic>
      <p:pic>
        <p:nvPicPr>
          <p:cNvPr id="7" name="Obraz 6">
            <a:extLst>
              <a:ext uri="{FF2B5EF4-FFF2-40B4-BE49-F238E27FC236}">
                <a16:creationId xmlns:a16="http://schemas.microsoft.com/office/drawing/2014/main" id="{FA1B9C66-AAA7-F21D-00F6-85837DB9C997}"/>
              </a:ext>
            </a:extLst>
          </p:cNvPr>
          <p:cNvPicPr>
            <a:picLocks noChangeAspect="1"/>
          </p:cNvPicPr>
          <p:nvPr/>
        </p:nvPicPr>
        <p:blipFill>
          <a:blip r:embed="rId4"/>
          <a:stretch>
            <a:fillRect/>
          </a:stretch>
        </p:blipFill>
        <p:spPr>
          <a:xfrm>
            <a:off x="5975543" y="208451"/>
            <a:ext cx="6314316" cy="4730262"/>
          </a:xfrm>
          <a:prstGeom prst="rect">
            <a:avLst/>
          </a:prstGeom>
        </p:spPr>
      </p:pic>
      <p:sp>
        <p:nvSpPr>
          <p:cNvPr id="11" name="pole tekstowe 10">
            <a:extLst>
              <a:ext uri="{FF2B5EF4-FFF2-40B4-BE49-F238E27FC236}">
                <a16:creationId xmlns:a16="http://schemas.microsoft.com/office/drawing/2014/main" id="{52A0B410-C5C9-23D6-A5F2-FA630EDE5E8B}"/>
              </a:ext>
            </a:extLst>
          </p:cNvPr>
          <p:cNvSpPr txBox="1"/>
          <p:nvPr/>
        </p:nvSpPr>
        <p:spPr>
          <a:xfrm>
            <a:off x="97859" y="228601"/>
            <a:ext cx="6145822" cy="369332"/>
          </a:xfrm>
          <a:prstGeom prst="rect">
            <a:avLst/>
          </a:prstGeom>
          <a:noFill/>
        </p:spPr>
        <p:txBody>
          <a:bodyPr wrap="square">
            <a:spAutoFit/>
          </a:bodyPr>
          <a:lstStyle/>
          <a:p>
            <a:r>
              <a:rPr lang="pl-PL" b="1" dirty="0"/>
              <a:t>BUDOWA SILNIKA ASYNCHRONICZNEGO (KLATKOWEGO)</a:t>
            </a:r>
          </a:p>
        </p:txBody>
      </p:sp>
    </p:spTree>
    <p:extLst>
      <p:ext uri="{BB962C8B-B14F-4D97-AF65-F5344CB8AC3E}">
        <p14:creationId xmlns:p14="http://schemas.microsoft.com/office/powerpoint/2010/main" val="665987212"/>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A348CFC-3097-D5FA-69FD-98E0FC381ADB}"/>
              </a:ext>
            </a:extLst>
          </p:cNvPr>
          <p:cNvSpPr>
            <a:spLocks noGrp="1"/>
          </p:cNvSpPr>
          <p:nvPr>
            <p:ph type="sldNum" sz="quarter" idx="12"/>
          </p:nvPr>
        </p:nvSpPr>
        <p:spPr/>
        <p:txBody>
          <a:bodyPr/>
          <a:lstStyle/>
          <a:p>
            <a:fld id="{B13EF961-FCAC-4A9A-A9A0-C51400629BF4}" type="slidenum">
              <a:rPr lang="pl-PL" smtClean="0"/>
              <a:t>270</a:t>
            </a:fld>
            <a:endParaRPr lang="pl-PL"/>
          </a:p>
        </p:txBody>
      </p:sp>
      <p:sp>
        <p:nvSpPr>
          <p:cNvPr id="4" name="pole tekstowe 3">
            <a:extLst>
              <a:ext uri="{FF2B5EF4-FFF2-40B4-BE49-F238E27FC236}">
                <a16:creationId xmlns:a16="http://schemas.microsoft.com/office/drawing/2014/main" id="{63945296-9439-746C-B3AD-AE6716696078}"/>
              </a:ext>
            </a:extLst>
          </p:cNvPr>
          <p:cNvSpPr txBox="1"/>
          <p:nvPr/>
        </p:nvSpPr>
        <p:spPr>
          <a:xfrm>
            <a:off x="333554" y="174952"/>
            <a:ext cx="11524891" cy="6683048"/>
          </a:xfrm>
          <a:prstGeom prst="rect">
            <a:avLst/>
          </a:prstGeom>
          <a:noFill/>
        </p:spPr>
        <p:txBody>
          <a:bodyPr wrap="square">
            <a:spAutoFit/>
          </a:bodyPr>
          <a:lstStyle/>
          <a:p>
            <a:pPr algn="just">
              <a:lnSpc>
                <a:spcPct val="150000"/>
              </a:lnSpc>
              <a:buNone/>
            </a:pPr>
            <a:r>
              <a:rPr lang="pl-PL" sz="2400" b="1" dirty="0"/>
              <a:t>Zasada działania silnika elektrycznego</a:t>
            </a:r>
          </a:p>
          <a:p>
            <a:pPr algn="just">
              <a:lnSpc>
                <a:spcPct val="150000"/>
              </a:lnSpc>
              <a:buNone/>
            </a:pPr>
            <a:r>
              <a:rPr lang="pl-PL" sz="2400" dirty="0"/>
              <a:t>Silnik elektryczny jest urządzeniem przetwarzającym energię elektryczną na energię mechaniczną na zasadzie indukcji elektromagnetycznej. W przypadku silnika energia elektryczna dostarczana z sieci zasilającej zostaje przekształcona w ruch mechaniczny wirnika. Prąd elektryczny płynie przewodami do skrzynki przyłączeniowej, a następnie do uzwojeń stojana.</a:t>
            </a:r>
          </a:p>
          <a:p>
            <a:pPr algn="just">
              <a:lnSpc>
                <a:spcPct val="150000"/>
              </a:lnSpc>
            </a:pPr>
            <a:r>
              <a:rPr lang="pl-PL" sz="2400" dirty="0"/>
              <a:t>W uzwojeniu stojana prąd przemienny wytwarza wypadkowe pole magnetyczne, które obraca się wokół osi maszyny. To wirujące pole magnetyczne, na skutek zjawiska indukcji elektromagnetycznej, powoduje powstanie siły elektromotorycznej w uzwojeniu wirnika. W wyniku działania tej siły w wirniku zaczynają płynąć prądy, które wytwarzają własne pole magnetyczne. Oddziaływanie wirujących pól magnetycznych stojana i wirnika prowadzi do powstania momentu elektromagnetycznego, który powoduje obrót wirnika.</a:t>
            </a:r>
          </a:p>
        </p:txBody>
      </p:sp>
    </p:spTree>
    <p:extLst>
      <p:ext uri="{BB962C8B-B14F-4D97-AF65-F5344CB8AC3E}">
        <p14:creationId xmlns:p14="http://schemas.microsoft.com/office/powerpoint/2010/main" val="4109535016"/>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9E8C0C2-7F63-8C0F-C7B6-EB75971EF12A}"/>
              </a:ext>
            </a:extLst>
          </p:cNvPr>
          <p:cNvSpPr>
            <a:spLocks noGrp="1"/>
          </p:cNvSpPr>
          <p:nvPr>
            <p:ph type="sldNum" sz="quarter" idx="12"/>
          </p:nvPr>
        </p:nvSpPr>
        <p:spPr/>
        <p:txBody>
          <a:bodyPr/>
          <a:lstStyle/>
          <a:p>
            <a:fld id="{B13EF961-FCAC-4A9A-A9A0-C51400629BF4}" type="slidenum">
              <a:rPr lang="pl-PL" smtClean="0"/>
              <a:t>271</a:t>
            </a:fld>
            <a:endParaRPr lang="pl-PL"/>
          </a:p>
        </p:txBody>
      </p:sp>
      <p:pic>
        <p:nvPicPr>
          <p:cNvPr id="5122" name="Picture 2">
            <a:extLst>
              <a:ext uri="{FF2B5EF4-FFF2-40B4-BE49-F238E27FC236}">
                <a16:creationId xmlns:a16="http://schemas.microsoft.com/office/drawing/2014/main" id="{A282043F-EF9E-4973-7864-C12C9036C2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6904" y="2704170"/>
            <a:ext cx="5117123" cy="2558562"/>
          </a:xfrm>
          <a:prstGeom prst="rect">
            <a:avLst/>
          </a:prstGeom>
          <a:noFill/>
          <a:extLst>
            <a:ext uri="{909E8E84-426E-40DD-AFC4-6F175D3DCCD1}">
              <a14:hiddenFill xmlns:a14="http://schemas.microsoft.com/office/drawing/2010/main">
                <a:solidFill>
                  <a:srgbClr val="FFFFFF"/>
                </a:solidFill>
              </a14:hiddenFill>
            </a:ext>
          </a:extLst>
        </p:spPr>
      </p:pic>
      <p:sp>
        <p:nvSpPr>
          <p:cNvPr id="6" name="pole tekstowe 5">
            <a:extLst>
              <a:ext uri="{FF2B5EF4-FFF2-40B4-BE49-F238E27FC236}">
                <a16:creationId xmlns:a16="http://schemas.microsoft.com/office/drawing/2014/main" id="{DBD6B5C2-4A42-28C6-D1C2-6D932B5BFC35}"/>
              </a:ext>
            </a:extLst>
          </p:cNvPr>
          <p:cNvSpPr txBox="1"/>
          <p:nvPr/>
        </p:nvSpPr>
        <p:spPr>
          <a:xfrm>
            <a:off x="7244862" y="6094740"/>
            <a:ext cx="4947138" cy="523220"/>
          </a:xfrm>
          <a:prstGeom prst="rect">
            <a:avLst/>
          </a:prstGeom>
          <a:noFill/>
        </p:spPr>
        <p:txBody>
          <a:bodyPr wrap="square">
            <a:spAutoFit/>
          </a:bodyPr>
          <a:lstStyle/>
          <a:p>
            <a:r>
              <a:rPr lang="pl-PL" sz="1400" dirty="0"/>
              <a:t>https://jaw.pl/artykul/silniki-asynchroniczne-i-synchroniczne-n1563673</a:t>
            </a:r>
          </a:p>
        </p:txBody>
      </p:sp>
      <p:pic>
        <p:nvPicPr>
          <p:cNvPr id="5124" name="Picture 4">
            <a:extLst>
              <a:ext uri="{FF2B5EF4-FFF2-40B4-BE49-F238E27FC236}">
                <a16:creationId xmlns:a16="http://schemas.microsoft.com/office/drawing/2014/main" id="{E6703EF4-13BB-EBA7-8CDC-AC9141051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049" y="2444317"/>
            <a:ext cx="6150144" cy="3000070"/>
          </a:xfrm>
          <a:prstGeom prst="rect">
            <a:avLst/>
          </a:prstGeom>
          <a:noFill/>
          <a:extLst>
            <a:ext uri="{909E8E84-426E-40DD-AFC4-6F175D3DCCD1}">
              <a14:hiddenFill xmlns:a14="http://schemas.microsoft.com/office/drawing/2010/main">
                <a:solidFill>
                  <a:srgbClr val="FFFFFF"/>
                </a:solidFill>
              </a14:hiddenFill>
            </a:ext>
          </a:extLst>
        </p:spPr>
      </p:pic>
      <p:sp>
        <p:nvSpPr>
          <p:cNvPr id="10" name="pole tekstowe 9">
            <a:extLst>
              <a:ext uri="{FF2B5EF4-FFF2-40B4-BE49-F238E27FC236}">
                <a16:creationId xmlns:a16="http://schemas.microsoft.com/office/drawing/2014/main" id="{212BF8E0-458F-C981-CA2F-A53A84B167A0}"/>
              </a:ext>
            </a:extLst>
          </p:cNvPr>
          <p:cNvSpPr txBox="1"/>
          <p:nvPr/>
        </p:nvSpPr>
        <p:spPr>
          <a:xfrm>
            <a:off x="534867" y="6101834"/>
            <a:ext cx="6093068" cy="369332"/>
          </a:xfrm>
          <a:prstGeom prst="rect">
            <a:avLst/>
          </a:prstGeom>
          <a:noFill/>
        </p:spPr>
        <p:txBody>
          <a:bodyPr wrap="square">
            <a:spAutoFit/>
          </a:bodyPr>
          <a:lstStyle/>
          <a:p>
            <a:r>
              <a:rPr lang="pl-PL" dirty="0"/>
              <a:t>https://silnik-elektryczny.com.pl/silniki-elektryczne/</a:t>
            </a:r>
          </a:p>
        </p:txBody>
      </p:sp>
      <p:sp>
        <p:nvSpPr>
          <p:cNvPr id="4" name="pole tekstowe 3">
            <a:extLst>
              <a:ext uri="{FF2B5EF4-FFF2-40B4-BE49-F238E27FC236}">
                <a16:creationId xmlns:a16="http://schemas.microsoft.com/office/drawing/2014/main" id="{0F97F407-EEDF-B55A-6B56-B18A486F8590}"/>
              </a:ext>
            </a:extLst>
          </p:cNvPr>
          <p:cNvSpPr txBox="1"/>
          <p:nvPr/>
        </p:nvSpPr>
        <p:spPr>
          <a:xfrm>
            <a:off x="1150434" y="597758"/>
            <a:ext cx="6094428" cy="400110"/>
          </a:xfrm>
          <a:prstGeom prst="rect">
            <a:avLst/>
          </a:prstGeom>
          <a:noFill/>
        </p:spPr>
        <p:txBody>
          <a:bodyPr wrap="square">
            <a:spAutoFit/>
          </a:bodyPr>
          <a:lstStyle/>
          <a:p>
            <a:r>
              <a:rPr lang="pl-PL" sz="2000" dirty="0"/>
              <a:t>Rodzaje silników elektrycznych</a:t>
            </a:r>
          </a:p>
        </p:txBody>
      </p:sp>
    </p:spTree>
    <p:extLst>
      <p:ext uri="{BB962C8B-B14F-4D97-AF65-F5344CB8AC3E}">
        <p14:creationId xmlns:p14="http://schemas.microsoft.com/office/powerpoint/2010/main" val="497965812"/>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974DB2F-2751-244F-01AF-5120E3544E8C}"/>
              </a:ext>
            </a:extLst>
          </p:cNvPr>
          <p:cNvSpPr>
            <a:spLocks noGrp="1"/>
          </p:cNvSpPr>
          <p:nvPr>
            <p:ph type="sldNum" sz="quarter" idx="12"/>
          </p:nvPr>
        </p:nvSpPr>
        <p:spPr/>
        <p:txBody>
          <a:bodyPr/>
          <a:lstStyle/>
          <a:p>
            <a:fld id="{B13EF961-FCAC-4A9A-A9A0-C51400629BF4}" type="slidenum">
              <a:rPr lang="pl-PL" smtClean="0"/>
              <a:t>272</a:t>
            </a:fld>
            <a:endParaRPr lang="pl-PL"/>
          </a:p>
        </p:txBody>
      </p:sp>
      <p:pic>
        <p:nvPicPr>
          <p:cNvPr id="4098" name="Picture 2">
            <a:extLst>
              <a:ext uri="{FF2B5EF4-FFF2-40B4-BE49-F238E27FC236}">
                <a16:creationId xmlns:a16="http://schemas.microsoft.com/office/drawing/2014/main" id="{26FF0EED-B5B0-F6F3-F03C-2F8D7F3734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1638300"/>
            <a:ext cx="9525000" cy="3581400"/>
          </a:xfrm>
          <a:prstGeom prst="rect">
            <a:avLst/>
          </a:prstGeom>
          <a:noFill/>
          <a:extLst>
            <a:ext uri="{909E8E84-426E-40DD-AFC4-6F175D3DCCD1}">
              <a14:hiddenFill xmlns:a14="http://schemas.microsoft.com/office/drawing/2010/main">
                <a:solidFill>
                  <a:srgbClr val="FFFFFF"/>
                </a:solidFill>
              </a14:hiddenFill>
            </a:ext>
          </a:extLst>
        </p:spPr>
      </p:pic>
      <p:sp>
        <p:nvSpPr>
          <p:cNvPr id="3" name="pole tekstowe 2">
            <a:extLst>
              <a:ext uri="{FF2B5EF4-FFF2-40B4-BE49-F238E27FC236}">
                <a16:creationId xmlns:a16="http://schemas.microsoft.com/office/drawing/2014/main" id="{7308D324-DF7B-E38B-0DC8-0BDCBEAF0E72}"/>
              </a:ext>
            </a:extLst>
          </p:cNvPr>
          <p:cNvSpPr txBox="1"/>
          <p:nvPr/>
        </p:nvSpPr>
        <p:spPr>
          <a:xfrm>
            <a:off x="1150434" y="597758"/>
            <a:ext cx="6094428" cy="400110"/>
          </a:xfrm>
          <a:prstGeom prst="rect">
            <a:avLst/>
          </a:prstGeom>
          <a:noFill/>
        </p:spPr>
        <p:txBody>
          <a:bodyPr wrap="square">
            <a:spAutoFit/>
          </a:bodyPr>
          <a:lstStyle/>
          <a:p>
            <a:r>
              <a:rPr lang="pl-PL" sz="2000" dirty="0"/>
              <a:t>Przebieg napięcia trójfazowego w silniku</a:t>
            </a:r>
          </a:p>
        </p:txBody>
      </p:sp>
    </p:spTree>
    <p:extLst>
      <p:ext uri="{BB962C8B-B14F-4D97-AF65-F5344CB8AC3E}">
        <p14:creationId xmlns:p14="http://schemas.microsoft.com/office/powerpoint/2010/main" val="2106585168"/>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BFB3B84D-C461-EA99-0D1E-5C427C353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0594" y="2971801"/>
            <a:ext cx="7397284" cy="3886200"/>
          </a:xfrm>
          <a:prstGeom prst="rect">
            <a:avLst/>
          </a:prstGeom>
          <a:noFill/>
          <a:extLst>
            <a:ext uri="{909E8E84-426E-40DD-AFC4-6F175D3DCCD1}">
              <a14:hiddenFill xmlns:a14="http://schemas.microsoft.com/office/drawing/2010/main">
                <a:solidFill>
                  <a:srgbClr val="FFFFFF"/>
                </a:solidFill>
              </a14:hiddenFill>
            </a:ext>
          </a:extLst>
        </p:spPr>
      </p:pic>
      <p:sp>
        <p:nvSpPr>
          <p:cNvPr id="2" name="Symbol zastępczy numeru slajdu 1">
            <a:extLst>
              <a:ext uri="{FF2B5EF4-FFF2-40B4-BE49-F238E27FC236}">
                <a16:creationId xmlns:a16="http://schemas.microsoft.com/office/drawing/2014/main" id="{52F49741-B97D-2257-B719-B37C662ED997}"/>
              </a:ext>
            </a:extLst>
          </p:cNvPr>
          <p:cNvSpPr>
            <a:spLocks noGrp="1"/>
          </p:cNvSpPr>
          <p:nvPr>
            <p:ph type="sldNum" sz="quarter" idx="12"/>
          </p:nvPr>
        </p:nvSpPr>
        <p:spPr>
          <a:xfrm>
            <a:off x="137866" y="6492470"/>
            <a:ext cx="4888522" cy="290634"/>
          </a:xfrm>
        </p:spPr>
        <p:txBody>
          <a:bodyPr/>
          <a:lstStyle/>
          <a:p>
            <a:r>
              <a:rPr lang="pl-PL" dirty="0"/>
              <a:t>https://www.falowniki.edu.pl/rozruch-bezposredni-silnika-elektrycznego</a:t>
            </a:r>
          </a:p>
        </p:txBody>
      </p:sp>
      <p:sp>
        <p:nvSpPr>
          <p:cNvPr id="4" name="pole tekstowe 3">
            <a:extLst>
              <a:ext uri="{FF2B5EF4-FFF2-40B4-BE49-F238E27FC236}">
                <a16:creationId xmlns:a16="http://schemas.microsoft.com/office/drawing/2014/main" id="{438873B9-3715-8528-615B-7C92EFEC9CE1}"/>
              </a:ext>
            </a:extLst>
          </p:cNvPr>
          <p:cNvSpPr txBox="1"/>
          <p:nvPr/>
        </p:nvSpPr>
        <p:spPr>
          <a:xfrm>
            <a:off x="7319596" y="268327"/>
            <a:ext cx="6093068" cy="369332"/>
          </a:xfrm>
          <a:prstGeom prst="rect">
            <a:avLst/>
          </a:prstGeom>
          <a:noFill/>
        </p:spPr>
        <p:txBody>
          <a:bodyPr wrap="square">
            <a:spAutoFit/>
          </a:bodyPr>
          <a:lstStyle/>
          <a:p>
            <a:pPr algn="l">
              <a:spcAft>
                <a:spcPts val="375"/>
              </a:spcAft>
            </a:pPr>
            <a:r>
              <a:rPr lang="pl-PL" b="1" i="0" dirty="0">
                <a:effectLst/>
                <a:latin typeface="Lato" panose="020F0502020204030203" pitchFamily="34" charset="0"/>
              </a:rPr>
              <a:t>Rozruch bezpośredni silnika elektrycznego</a:t>
            </a:r>
          </a:p>
        </p:txBody>
      </p:sp>
      <p:sp>
        <p:nvSpPr>
          <p:cNvPr id="8" name="pole tekstowe 7">
            <a:extLst>
              <a:ext uri="{FF2B5EF4-FFF2-40B4-BE49-F238E27FC236}">
                <a16:creationId xmlns:a16="http://schemas.microsoft.com/office/drawing/2014/main" id="{CD2C4DAE-54C9-AF9B-3277-078E90377597}"/>
              </a:ext>
            </a:extLst>
          </p:cNvPr>
          <p:cNvSpPr txBox="1"/>
          <p:nvPr/>
        </p:nvSpPr>
        <p:spPr>
          <a:xfrm>
            <a:off x="164123" y="3640016"/>
            <a:ext cx="6093068" cy="369332"/>
          </a:xfrm>
          <a:prstGeom prst="rect">
            <a:avLst/>
          </a:prstGeom>
          <a:noFill/>
        </p:spPr>
        <p:txBody>
          <a:bodyPr wrap="square">
            <a:spAutoFit/>
          </a:bodyPr>
          <a:lstStyle/>
          <a:p>
            <a:pPr algn="l">
              <a:spcAft>
                <a:spcPts val="375"/>
              </a:spcAft>
            </a:pPr>
            <a:r>
              <a:rPr lang="pl-PL" b="1" i="0">
                <a:effectLst/>
                <a:latin typeface="Lato" panose="020F0502020204030203" pitchFamily="34" charset="0"/>
              </a:rPr>
              <a:t>Rozruch elektroniczny - softstart</a:t>
            </a:r>
            <a:endParaRPr lang="pl-PL" b="1" i="0" dirty="0">
              <a:effectLst/>
              <a:latin typeface="Lato" panose="020F0502020204030203" pitchFamily="34" charset="0"/>
            </a:endParaRPr>
          </a:p>
        </p:txBody>
      </p:sp>
      <p:pic>
        <p:nvPicPr>
          <p:cNvPr id="2050" name="Picture 2">
            <a:extLst>
              <a:ext uri="{FF2B5EF4-FFF2-40B4-BE49-F238E27FC236}">
                <a16:creationId xmlns:a16="http://schemas.microsoft.com/office/drawing/2014/main" id="{08B63F82-8950-C912-8F42-E7A4B6622B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866" y="74896"/>
            <a:ext cx="7006330" cy="3143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303052"/>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5A6D2DF-27A3-0D7B-CC8E-BAB64FAF77DD}"/>
              </a:ext>
            </a:extLst>
          </p:cNvPr>
          <p:cNvSpPr>
            <a:spLocks noGrp="1"/>
          </p:cNvSpPr>
          <p:nvPr>
            <p:ph type="sldNum" sz="quarter" idx="12"/>
          </p:nvPr>
        </p:nvSpPr>
        <p:spPr/>
        <p:txBody>
          <a:bodyPr/>
          <a:lstStyle/>
          <a:p>
            <a:fld id="{B13EF961-FCAC-4A9A-A9A0-C51400629BF4}" type="slidenum">
              <a:rPr lang="pl-PL" smtClean="0"/>
              <a:t>274</a:t>
            </a:fld>
            <a:endParaRPr lang="pl-PL"/>
          </a:p>
        </p:txBody>
      </p:sp>
      <p:pic>
        <p:nvPicPr>
          <p:cNvPr id="5" name="Obraz 4">
            <a:extLst>
              <a:ext uri="{FF2B5EF4-FFF2-40B4-BE49-F238E27FC236}">
                <a16:creationId xmlns:a16="http://schemas.microsoft.com/office/drawing/2014/main" id="{6B8E5843-0C72-E03D-96FC-B032AC45E214}"/>
              </a:ext>
            </a:extLst>
          </p:cNvPr>
          <p:cNvPicPr>
            <a:picLocks noChangeAspect="1"/>
          </p:cNvPicPr>
          <p:nvPr/>
        </p:nvPicPr>
        <p:blipFill>
          <a:blip r:embed="rId2"/>
          <a:stretch>
            <a:fillRect/>
          </a:stretch>
        </p:blipFill>
        <p:spPr>
          <a:xfrm>
            <a:off x="4407876" y="210659"/>
            <a:ext cx="6646985" cy="6602891"/>
          </a:xfrm>
          <a:prstGeom prst="rect">
            <a:avLst/>
          </a:prstGeom>
        </p:spPr>
      </p:pic>
      <p:sp>
        <p:nvSpPr>
          <p:cNvPr id="7" name="pole tekstowe 6">
            <a:extLst>
              <a:ext uri="{FF2B5EF4-FFF2-40B4-BE49-F238E27FC236}">
                <a16:creationId xmlns:a16="http://schemas.microsoft.com/office/drawing/2014/main" id="{016A7F5A-7498-2FFE-9EE9-1AD9F605C720}"/>
              </a:ext>
            </a:extLst>
          </p:cNvPr>
          <p:cNvSpPr txBox="1"/>
          <p:nvPr/>
        </p:nvSpPr>
        <p:spPr>
          <a:xfrm>
            <a:off x="562707" y="255109"/>
            <a:ext cx="3382109" cy="2677656"/>
          </a:xfrm>
          <a:prstGeom prst="rect">
            <a:avLst/>
          </a:prstGeom>
          <a:noFill/>
        </p:spPr>
        <p:txBody>
          <a:bodyPr wrap="square">
            <a:spAutoFit/>
          </a:bodyPr>
          <a:lstStyle/>
          <a:p>
            <a:r>
              <a:rPr lang="pl-PL" sz="2400" b="1" dirty="0"/>
              <a:t>Układy rozruchowe silników elektrycznych</a:t>
            </a:r>
            <a:r>
              <a:rPr lang="pl-PL" sz="2400" dirty="0"/>
              <a:t> </a:t>
            </a:r>
          </a:p>
          <a:p>
            <a:endParaRPr lang="pl-PL" sz="2400" dirty="0"/>
          </a:p>
          <a:p>
            <a:r>
              <a:rPr lang="pl-PL" sz="2400" dirty="0"/>
              <a:t>dzielą się na:</a:t>
            </a:r>
          </a:p>
          <a:p>
            <a:pPr marL="342900" indent="-342900">
              <a:buFont typeface="Arial" panose="020B0604020202020204" pitchFamily="34" charset="0"/>
              <a:buChar char="•"/>
            </a:pPr>
            <a:r>
              <a:rPr lang="pl-PL" sz="2400" dirty="0"/>
              <a:t>stycznikowe</a:t>
            </a:r>
          </a:p>
          <a:p>
            <a:pPr marL="342900" indent="-342900">
              <a:buFont typeface="Arial" panose="020B0604020202020204" pitchFamily="34" charset="0"/>
              <a:buChar char="•"/>
            </a:pPr>
            <a:r>
              <a:rPr lang="pl-PL" sz="2400" dirty="0" err="1"/>
              <a:t>softstarty</a:t>
            </a:r>
            <a:endParaRPr lang="pl-PL" sz="2400" dirty="0"/>
          </a:p>
          <a:p>
            <a:pPr marL="342900" indent="-342900">
              <a:buFont typeface="Arial" panose="020B0604020202020204" pitchFamily="34" charset="0"/>
              <a:buChar char="•"/>
            </a:pPr>
            <a:r>
              <a:rPr lang="pl-PL" sz="2400" dirty="0"/>
              <a:t>falowniki</a:t>
            </a:r>
          </a:p>
        </p:txBody>
      </p:sp>
      <p:sp>
        <p:nvSpPr>
          <p:cNvPr id="11" name="pole tekstowe 10">
            <a:extLst>
              <a:ext uri="{FF2B5EF4-FFF2-40B4-BE49-F238E27FC236}">
                <a16:creationId xmlns:a16="http://schemas.microsoft.com/office/drawing/2014/main" id="{5F4E5D0E-CA8D-2922-F362-751A67BC7CC3}"/>
              </a:ext>
            </a:extLst>
          </p:cNvPr>
          <p:cNvSpPr txBox="1"/>
          <p:nvPr/>
        </p:nvSpPr>
        <p:spPr>
          <a:xfrm>
            <a:off x="2932" y="6505773"/>
            <a:ext cx="6093068" cy="307777"/>
          </a:xfrm>
          <a:prstGeom prst="rect">
            <a:avLst/>
          </a:prstGeom>
          <a:noFill/>
        </p:spPr>
        <p:txBody>
          <a:bodyPr wrap="square">
            <a:spAutoFit/>
          </a:bodyPr>
          <a:lstStyle/>
          <a:p>
            <a:r>
              <a:rPr lang="pl-PL" sz="1400" dirty="0"/>
              <a:t>https://www.falowniki.edu.pl/porownanie-systemow-napedowych</a:t>
            </a:r>
          </a:p>
        </p:txBody>
      </p:sp>
    </p:spTree>
    <p:extLst>
      <p:ext uri="{BB962C8B-B14F-4D97-AF65-F5344CB8AC3E}">
        <p14:creationId xmlns:p14="http://schemas.microsoft.com/office/powerpoint/2010/main" val="3121893760"/>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DFDBFB5-4DBF-0065-5B07-CB99EFFDF822}"/>
              </a:ext>
            </a:extLst>
          </p:cNvPr>
          <p:cNvSpPr>
            <a:spLocks noGrp="1"/>
          </p:cNvSpPr>
          <p:nvPr>
            <p:ph type="sldNum" sz="quarter" idx="12"/>
          </p:nvPr>
        </p:nvSpPr>
        <p:spPr/>
        <p:txBody>
          <a:bodyPr/>
          <a:lstStyle/>
          <a:p>
            <a:fld id="{B13EF961-FCAC-4A9A-A9A0-C51400629BF4}" type="slidenum">
              <a:rPr lang="pl-PL" smtClean="0"/>
              <a:t>275</a:t>
            </a:fld>
            <a:endParaRPr lang="pl-PL"/>
          </a:p>
        </p:txBody>
      </p:sp>
      <p:graphicFrame>
        <p:nvGraphicFramePr>
          <p:cNvPr id="3" name="Tabela 2">
            <a:extLst>
              <a:ext uri="{FF2B5EF4-FFF2-40B4-BE49-F238E27FC236}">
                <a16:creationId xmlns:a16="http://schemas.microsoft.com/office/drawing/2014/main" id="{845D3FB0-788C-894F-B90A-81B80F167C0B}"/>
              </a:ext>
            </a:extLst>
          </p:cNvPr>
          <p:cNvGraphicFramePr>
            <a:graphicFrameLocks noGrp="1"/>
          </p:cNvGraphicFramePr>
          <p:nvPr>
            <p:extLst>
              <p:ext uri="{D42A27DB-BD31-4B8C-83A1-F6EECF244321}">
                <p14:modId xmlns:p14="http://schemas.microsoft.com/office/powerpoint/2010/main" val="134143492"/>
              </p:ext>
            </p:extLst>
          </p:nvPr>
        </p:nvGraphicFramePr>
        <p:xfrm>
          <a:off x="281354" y="136525"/>
          <a:ext cx="11623431" cy="6446836"/>
        </p:xfrm>
        <a:graphic>
          <a:graphicData uri="http://schemas.openxmlformats.org/drawingml/2006/table">
            <a:tbl>
              <a:tblPr/>
              <a:tblGrid>
                <a:gridCol w="2464391">
                  <a:extLst>
                    <a:ext uri="{9D8B030D-6E8A-4147-A177-3AD203B41FA5}">
                      <a16:colId xmlns:a16="http://schemas.microsoft.com/office/drawing/2014/main" val="979879111"/>
                    </a:ext>
                  </a:extLst>
                </a:gridCol>
                <a:gridCol w="3347325">
                  <a:extLst>
                    <a:ext uri="{9D8B030D-6E8A-4147-A177-3AD203B41FA5}">
                      <a16:colId xmlns:a16="http://schemas.microsoft.com/office/drawing/2014/main" val="1483208623"/>
                    </a:ext>
                  </a:extLst>
                </a:gridCol>
                <a:gridCol w="2637624">
                  <a:extLst>
                    <a:ext uri="{9D8B030D-6E8A-4147-A177-3AD203B41FA5}">
                      <a16:colId xmlns:a16="http://schemas.microsoft.com/office/drawing/2014/main" val="4223929728"/>
                    </a:ext>
                  </a:extLst>
                </a:gridCol>
                <a:gridCol w="3174091">
                  <a:extLst>
                    <a:ext uri="{9D8B030D-6E8A-4147-A177-3AD203B41FA5}">
                      <a16:colId xmlns:a16="http://schemas.microsoft.com/office/drawing/2014/main" val="435809722"/>
                    </a:ext>
                  </a:extLst>
                </a:gridCol>
              </a:tblGrid>
              <a:tr h="363740">
                <a:tc>
                  <a:txBody>
                    <a:bodyPr/>
                    <a:lstStyle/>
                    <a:p>
                      <a:pPr algn="ctr"/>
                      <a:r>
                        <a:rPr lang="pl-PL" sz="2000" b="1" dirty="0"/>
                        <a:t>Metoda rozruchu</a:t>
                      </a:r>
                      <a:endParaRPr lang="pl-PL"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pl-PL" sz="2000" b="1"/>
                        <a:t>Opis</a:t>
                      </a:r>
                      <a:endParaRPr lang="pl-PL" sz="200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pl-PL" sz="2000" b="1"/>
                        <a:t>Zalety</a:t>
                      </a:r>
                      <a:endParaRPr lang="pl-PL" sz="200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pl-PL" sz="2000" b="1" dirty="0"/>
                        <a:t>Wady</a:t>
                      </a:r>
                      <a:endParaRPr lang="pl-PL"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106420302"/>
                  </a:ext>
                </a:extLst>
              </a:tr>
              <a:tr h="1421910">
                <a:tc>
                  <a:txBody>
                    <a:bodyPr/>
                    <a:lstStyle/>
                    <a:p>
                      <a:r>
                        <a:rPr lang="pl-PL" sz="2000" b="1" dirty="0"/>
                        <a:t>Rozruch bezpośredni </a:t>
                      </a:r>
                      <a:endParaRPr lang="pl-PL"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pl-PL" sz="1800"/>
                        <a:t>Najprostsza metoda – silnik podłączany bezpośrednio do sieci zasilającej. Stosowana dla małych mocy.</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Prosta konstrukcja</a:t>
                      </a:r>
                    </a:p>
                    <a:p>
                      <a:pPr marL="285750" indent="-285750">
                        <a:buFontTx/>
                        <a:buChar char="-"/>
                      </a:pPr>
                      <a:endParaRPr lang="pl-PL" sz="1800" dirty="0"/>
                    </a:p>
                    <a:p>
                      <a:pPr marL="285750" indent="-285750">
                        <a:buFontTx/>
                        <a:buChar char="-"/>
                      </a:pPr>
                      <a:r>
                        <a:rPr lang="pl-PL" sz="1800" dirty="0"/>
                        <a:t>Niski koszt</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Wysoki prąd rozruchowy</a:t>
                      </a:r>
                    </a:p>
                    <a:p>
                      <a:pPr marL="0" indent="0">
                        <a:buFontTx/>
                        <a:buNone/>
                      </a:pPr>
                      <a:r>
                        <a:rPr lang="pl-PL" sz="1800" dirty="0"/>
                        <a:t> (5–8 × In)</a:t>
                      </a:r>
                    </a:p>
                    <a:p>
                      <a:pPr marL="285750" indent="-285750">
                        <a:buFontTx/>
                        <a:buChar char="-"/>
                      </a:pPr>
                      <a:r>
                        <a:rPr lang="pl-PL" sz="1800" dirty="0"/>
                        <a:t>Duże naprężenia mechaniczne</a:t>
                      </a:r>
                    </a:p>
                    <a:p>
                      <a:pPr marL="285750" indent="-285750">
                        <a:buFontTx/>
                        <a:buChar char="-"/>
                      </a:pPr>
                      <a:r>
                        <a:rPr lang="pl-PL" sz="1800" dirty="0"/>
                        <a:t>Brak regulacji prędkości</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02263144"/>
                  </a:ext>
                </a:extLst>
              </a:tr>
              <a:tr h="1526461">
                <a:tc>
                  <a:txBody>
                    <a:bodyPr/>
                    <a:lstStyle/>
                    <a:p>
                      <a:r>
                        <a:rPr lang="pl-PL" sz="2000" b="1" dirty="0"/>
                        <a:t>Gwiazda-trójkąt (Y-</a:t>
                      </a:r>
                      <a:r>
                        <a:rPr lang="el-GR" sz="2000" b="1" dirty="0"/>
                        <a:t>Δ)</a:t>
                      </a:r>
                      <a:endParaRPr lang="el-GR"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pl-PL" sz="1800" dirty="0"/>
                        <a:t>Uzwojenia początkowo połączone w gwiazdę, po osiągnięciu prędkości roboczej – przełączane w trójkąt.</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Niższy prąd rozruchowy (1/3)</a:t>
                      </a:r>
                    </a:p>
                    <a:p>
                      <a:pPr marL="285750" indent="-285750">
                        <a:buFontTx/>
                        <a:buChar char="-"/>
                      </a:pPr>
                      <a:r>
                        <a:rPr lang="pl-PL" sz="1800" dirty="0"/>
                        <a:t>Mniejsze obciążenie sieci</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Zmniejszony moment rozruchowy</a:t>
                      </a:r>
                    </a:p>
                    <a:p>
                      <a:pPr marL="285750" indent="-285750">
                        <a:buFontTx/>
                        <a:buChar char="-"/>
                      </a:pPr>
                      <a:r>
                        <a:rPr lang="pl-PL" sz="1800" dirty="0"/>
                        <a:t>Skoki prądu przy przełączeniu</a:t>
                      </a:r>
                    </a:p>
                    <a:p>
                      <a:pPr marL="285750" indent="-285750">
                        <a:buFontTx/>
                        <a:buChar char="-"/>
                      </a:pPr>
                      <a:r>
                        <a:rPr lang="pl-PL" sz="1800" dirty="0"/>
                        <a:t> Dłuższy czas startu</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90302133"/>
                  </a:ext>
                </a:extLst>
              </a:tr>
              <a:tr h="1421910">
                <a:tc>
                  <a:txBody>
                    <a:bodyPr/>
                    <a:lstStyle/>
                    <a:p>
                      <a:r>
                        <a:rPr lang="pl-PL" sz="2000" b="1" dirty="0" err="1"/>
                        <a:t>Softstart</a:t>
                      </a:r>
                      <a:endParaRPr lang="pl-PL"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pl-PL" sz="1800"/>
                        <a:t>Elektroniczny regulator napięcia umożliwiający płynny rozruch i ograniczenie prądów rozruchowych.</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Płynny rozruch</a:t>
                      </a:r>
                    </a:p>
                    <a:p>
                      <a:pPr marL="285750" indent="-285750">
                        <a:buFontTx/>
                        <a:buChar char="-"/>
                      </a:pPr>
                      <a:r>
                        <a:rPr lang="pl-PL" sz="1800" dirty="0"/>
                        <a:t>Redukcja udarów mechanicznych</a:t>
                      </a:r>
                    </a:p>
                    <a:p>
                      <a:pPr marL="285750" indent="-285750">
                        <a:buFontTx/>
                        <a:buChar char="-"/>
                      </a:pPr>
                      <a:r>
                        <a:rPr lang="pl-PL" sz="1800" dirty="0"/>
                        <a:t>Regulacja parametrów startu</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Wyższy koszt</a:t>
                      </a:r>
                    </a:p>
                    <a:p>
                      <a:pPr marL="285750" indent="-285750">
                        <a:buFontTx/>
                        <a:buChar char="-"/>
                      </a:pPr>
                      <a:r>
                        <a:rPr lang="pl-PL" sz="1800" dirty="0"/>
                        <a:t>Generowanie wyższych harmonicznych</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90794712"/>
                  </a:ext>
                </a:extLst>
              </a:tr>
              <a:tr h="1688517">
                <a:tc>
                  <a:txBody>
                    <a:bodyPr/>
                    <a:lstStyle/>
                    <a:p>
                      <a:r>
                        <a:rPr lang="pl-PL" sz="2000" b="1" dirty="0"/>
                        <a:t>Falownik (przemiennik częstotliwości)</a:t>
                      </a:r>
                      <a:endParaRPr lang="pl-PL" sz="2000" dirty="0"/>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pl-PL" sz="1800"/>
                        <a:t>Zaawansowane urządzenie sterujące częstotliwością i napięciem – umożliwia płynną regulację prędkości silnika.</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Płynna regulacja prędkości</a:t>
                      </a:r>
                    </a:p>
                    <a:p>
                      <a:pPr marL="285750" indent="-285750">
                        <a:buFontTx/>
                        <a:buChar char="-"/>
                      </a:pPr>
                      <a:r>
                        <a:rPr lang="pl-PL" sz="1800" dirty="0"/>
                        <a:t>Sterowanie momentem</a:t>
                      </a:r>
                    </a:p>
                    <a:p>
                      <a:pPr marL="285750" indent="-285750">
                        <a:buFontTx/>
                        <a:buChar char="-"/>
                      </a:pPr>
                      <a:r>
                        <a:rPr lang="pl-PL" sz="1800" dirty="0"/>
                        <a:t>Poprawa efektywności energetycznej</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285750" indent="-285750">
                        <a:buFontTx/>
                        <a:buChar char="-"/>
                      </a:pPr>
                      <a:r>
                        <a:rPr lang="pl-PL" sz="1800" dirty="0"/>
                        <a:t>Wyższy koszt</a:t>
                      </a:r>
                    </a:p>
                    <a:p>
                      <a:pPr marL="285750" indent="-285750">
                        <a:buFontTx/>
                        <a:buChar char="-"/>
                      </a:pPr>
                      <a:r>
                        <a:rPr lang="pl-PL" sz="1800" dirty="0"/>
                        <a:t>Wymaga odpowiedniej konfiguracji</a:t>
                      </a:r>
                    </a:p>
                  </a:txBody>
                  <a:tcPr marL="61286" marR="61286" marT="30643" marB="30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76492430"/>
                  </a:ext>
                </a:extLst>
              </a:tr>
            </a:tbl>
          </a:graphicData>
        </a:graphic>
      </p:graphicFrame>
    </p:spTree>
    <p:extLst>
      <p:ext uri="{BB962C8B-B14F-4D97-AF65-F5344CB8AC3E}">
        <p14:creationId xmlns:p14="http://schemas.microsoft.com/office/powerpoint/2010/main" val="3599465347"/>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6A37554-19E2-8A8A-C0E0-02007857B2BF}"/>
              </a:ext>
            </a:extLst>
          </p:cNvPr>
          <p:cNvSpPr>
            <a:spLocks noGrp="1"/>
          </p:cNvSpPr>
          <p:nvPr>
            <p:ph type="sldNum" sz="quarter" idx="12"/>
          </p:nvPr>
        </p:nvSpPr>
        <p:spPr/>
        <p:txBody>
          <a:bodyPr/>
          <a:lstStyle/>
          <a:p>
            <a:fld id="{B13EF961-FCAC-4A9A-A9A0-C51400629BF4}" type="slidenum">
              <a:rPr lang="pl-PL" smtClean="0"/>
              <a:t>276</a:t>
            </a:fld>
            <a:endParaRPr lang="pl-PL"/>
          </a:p>
        </p:txBody>
      </p:sp>
      <p:pic>
        <p:nvPicPr>
          <p:cNvPr id="4" name="Obraz 3">
            <a:extLst>
              <a:ext uri="{FF2B5EF4-FFF2-40B4-BE49-F238E27FC236}">
                <a16:creationId xmlns:a16="http://schemas.microsoft.com/office/drawing/2014/main" id="{80381015-11E6-F933-E521-A6EC15F81DA7}"/>
              </a:ext>
            </a:extLst>
          </p:cNvPr>
          <p:cNvPicPr>
            <a:picLocks noChangeAspect="1"/>
          </p:cNvPicPr>
          <p:nvPr/>
        </p:nvPicPr>
        <p:blipFill>
          <a:blip r:embed="rId2"/>
          <a:stretch>
            <a:fillRect/>
          </a:stretch>
        </p:blipFill>
        <p:spPr>
          <a:xfrm>
            <a:off x="7022934" y="250159"/>
            <a:ext cx="5169065" cy="5287999"/>
          </a:xfrm>
          <a:prstGeom prst="rect">
            <a:avLst/>
          </a:prstGeom>
        </p:spPr>
      </p:pic>
      <p:sp>
        <p:nvSpPr>
          <p:cNvPr id="8" name="pole tekstowe 7">
            <a:extLst>
              <a:ext uri="{FF2B5EF4-FFF2-40B4-BE49-F238E27FC236}">
                <a16:creationId xmlns:a16="http://schemas.microsoft.com/office/drawing/2014/main" id="{32118329-B867-2E04-8226-C4C213EAEF71}"/>
              </a:ext>
            </a:extLst>
          </p:cNvPr>
          <p:cNvSpPr txBox="1"/>
          <p:nvPr/>
        </p:nvSpPr>
        <p:spPr>
          <a:xfrm>
            <a:off x="2501661" y="6347509"/>
            <a:ext cx="9407105" cy="307777"/>
          </a:xfrm>
          <a:prstGeom prst="rect">
            <a:avLst/>
          </a:prstGeom>
          <a:noFill/>
        </p:spPr>
        <p:txBody>
          <a:bodyPr wrap="square">
            <a:spAutoFit/>
          </a:bodyPr>
          <a:lstStyle/>
          <a:p>
            <a:r>
              <a:rPr lang="pl-PL" sz="1400" dirty="0"/>
              <a:t>https://www.sklep-watermark.pl/p/3938-pompa-hydroforowa-ckm-80-230v-pedrollo#&amp;gid=1&amp;pid=4</a:t>
            </a:r>
          </a:p>
        </p:txBody>
      </p:sp>
      <p:sp>
        <p:nvSpPr>
          <p:cNvPr id="10" name="pole tekstowe 9">
            <a:extLst>
              <a:ext uri="{FF2B5EF4-FFF2-40B4-BE49-F238E27FC236}">
                <a16:creationId xmlns:a16="http://schemas.microsoft.com/office/drawing/2014/main" id="{4193C576-D145-8C23-DE74-A34D5926E37F}"/>
              </a:ext>
            </a:extLst>
          </p:cNvPr>
          <p:cNvSpPr txBox="1"/>
          <p:nvPr/>
        </p:nvSpPr>
        <p:spPr>
          <a:xfrm>
            <a:off x="283234" y="250159"/>
            <a:ext cx="7394275" cy="6494085"/>
          </a:xfrm>
          <a:prstGeom prst="rect">
            <a:avLst/>
          </a:prstGeom>
          <a:noFill/>
        </p:spPr>
        <p:txBody>
          <a:bodyPr wrap="square">
            <a:spAutoFit/>
          </a:bodyPr>
          <a:lstStyle/>
          <a:p>
            <a:pPr algn="just"/>
            <a:r>
              <a:rPr lang="pl-PL" sz="2000" b="1" i="0" dirty="0">
                <a:solidFill>
                  <a:srgbClr val="243865"/>
                </a:solidFill>
                <a:effectLst/>
                <a:latin typeface="Open Sans" panose="020B0606030504020204" pitchFamily="34" charset="0"/>
              </a:rPr>
              <a:t>Pompy hydroforowe marki </a:t>
            </a:r>
            <a:r>
              <a:rPr lang="pl-PL" sz="2000" b="1" i="0" dirty="0" err="1">
                <a:solidFill>
                  <a:srgbClr val="243865"/>
                </a:solidFill>
                <a:effectLst/>
                <a:latin typeface="Open Sans" panose="020B0606030504020204" pitchFamily="34" charset="0"/>
              </a:rPr>
              <a:t>Pedrollo</a:t>
            </a:r>
            <a:r>
              <a:rPr lang="pl-PL" sz="2000" b="0" i="0" dirty="0">
                <a:solidFill>
                  <a:srgbClr val="243865"/>
                </a:solidFill>
                <a:effectLst/>
                <a:latin typeface="Open Sans" panose="020B0606030504020204" pitchFamily="34" charset="0"/>
              </a:rPr>
              <a:t> typu </a:t>
            </a:r>
            <a:r>
              <a:rPr lang="pl-PL" sz="2000" b="0" i="0" dirty="0" err="1">
                <a:solidFill>
                  <a:srgbClr val="243865"/>
                </a:solidFill>
                <a:effectLst/>
                <a:latin typeface="Open Sans" panose="020B0606030504020204" pitchFamily="34" charset="0"/>
              </a:rPr>
              <a:t>CKm</a:t>
            </a:r>
            <a:r>
              <a:rPr lang="pl-PL" sz="2000" b="0" i="0" dirty="0">
                <a:solidFill>
                  <a:srgbClr val="243865"/>
                </a:solidFill>
                <a:effectLst/>
                <a:latin typeface="Open Sans" panose="020B0606030504020204" pitchFamily="34" charset="0"/>
              </a:rPr>
              <a:t> to monoblokowe pompy z wirnikiem obwodowym. Wyróżniają się niezawodnością i ekonomicznością. Przeznaczone są do pompowania oleju napędowego o temperaturze nie przekraczającej +55°C oraz wody czystej, o dopuszczalnej temperaturze w zakresie od ‑10°C do 90°C. Wykorzystywane są do podnoszenia cieczy ze studni oraz innych zbiorników – naturalnych i sztucznych. Silnik elektryczny</a:t>
            </a:r>
          </a:p>
          <a:p>
            <a:pPr algn="just"/>
            <a:r>
              <a:rPr lang="pl-PL" sz="2000" b="0" i="0" dirty="0">
                <a:solidFill>
                  <a:srgbClr val="243865"/>
                </a:solidFill>
                <a:effectLst/>
                <a:latin typeface="Open Sans" panose="020B0606030504020204" pitchFamily="34" charset="0"/>
              </a:rPr>
              <a:t>Pompy samozasysające </a:t>
            </a:r>
            <a:r>
              <a:rPr lang="pl-PL" sz="2000" b="0" i="0" dirty="0" err="1">
                <a:solidFill>
                  <a:srgbClr val="243865"/>
                </a:solidFill>
                <a:effectLst/>
                <a:latin typeface="Open Sans" panose="020B0606030504020204" pitchFamily="34" charset="0"/>
              </a:rPr>
              <a:t>Pedrollo</a:t>
            </a:r>
            <a:r>
              <a:rPr lang="pl-PL" sz="2000" b="0" i="0" dirty="0">
                <a:solidFill>
                  <a:srgbClr val="243865"/>
                </a:solidFill>
                <a:effectLst/>
                <a:latin typeface="Open Sans" panose="020B0606030504020204" pitchFamily="34" charset="0"/>
              </a:rPr>
              <a:t> </a:t>
            </a:r>
            <a:r>
              <a:rPr lang="pl-PL" sz="2000" b="0" i="0" dirty="0" err="1">
                <a:solidFill>
                  <a:srgbClr val="243865"/>
                </a:solidFill>
                <a:effectLst/>
                <a:latin typeface="Open Sans" panose="020B0606030504020204" pitchFamily="34" charset="0"/>
              </a:rPr>
              <a:t>CKm</a:t>
            </a:r>
            <a:r>
              <a:rPr lang="pl-PL" sz="2000" b="0" i="0" dirty="0">
                <a:solidFill>
                  <a:srgbClr val="243865"/>
                </a:solidFill>
                <a:effectLst/>
                <a:latin typeface="Open Sans" panose="020B0606030504020204" pitchFamily="34" charset="0"/>
              </a:rPr>
              <a:t> pracują z wydajnym i niezawodnym silnikiem asynchronicznym jednofazowym, zasilanym prądem o napięciu 230V, który wyróżnia się następującymi cechami:</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obudowa silnika – aluminium</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cichobieżność</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wentylacja zewnętrzna (chłodzony powietrzem)</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wyposażony w zabezpieczenie termiczne oraz wbudowany kondensator</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klasa ochrony – IP X4</a:t>
            </a:r>
          </a:p>
          <a:p>
            <a:pPr marL="285750" indent="-285750" algn="just">
              <a:buFont typeface="Arial" panose="020B0604020202020204" pitchFamily="34" charset="0"/>
              <a:buChar char="•"/>
            </a:pPr>
            <a:r>
              <a:rPr lang="pl-PL" sz="2000" b="0" i="0" dirty="0">
                <a:solidFill>
                  <a:srgbClr val="243865"/>
                </a:solidFill>
                <a:effectLst/>
                <a:latin typeface="Open Sans" panose="020B0606030504020204" pitchFamily="34" charset="0"/>
              </a:rPr>
              <a:t>klasa izolacji – F </a:t>
            </a:r>
            <a:endParaRPr lang="pl-PL" sz="2000" dirty="0"/>
          </a:p>
        </p:txBody>
      </p:sp>
    </p:spTree>
    <p:extLst>
      <p:ext uri="{BB962C8B-B14F-4D97-AF65-F5344CB8AC3E}">
        <p14:creationId xmlns:p14="http://schemas.microsoft.com/office/powerpoint/2010/main" val="2374307004"/>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D768283-901B-B5F8-170B-C6FF57CE05CB}"/>
              </a:ext>
            </a:extLst>
          </p:cNvPr>
          <p:cNvSpPr>
            <a:spLocks noGrp="1"/>
          </p:cNvSpPr>
          <p:nvPr>
            <p:ph type="sldNum" sz="quarter" idx="12"/>
          </p:nvPr>
        </p:nvSpPr>
        <p:spPr/>
        <p:txBody>
          <a:bodyPr/>
          <a:lstStyle/>
          <a:p>
            <a:fld id="{B13EF961-FCAC-4A9A-A9A0-C51400629BF4}" type="slidenum">
              <a:rPr lang="pl-PL" smtClean="0"/>
              <a:t>277</a:t>
            </a:fld>
            <a:endParaRPr lang="pl-PL"/>
          </a:p>
        </p:txBody>
      </p:sp>
      <p:pic>
        <p:nvPicPr>
          <p:cNvPr id="4" name="Obraz 3">
            <a:extLst>
              <a:ext uri="{FF2B5EF4-FFF2-40B4-BE49-F238E27FC236}">
                <a16:creationId xmlns:a16="http://schemas.microsoft.com/office/drawing/2014/main" id="{2920F534-AAE1-2194-7813-271E44CAD7BF}"/>
              </a:ext>
            </a:extLst>
          </p:cNvPr>
          <p:cNvPicPr>
            <a:picLocks noChangeAspect="1"/>
          </p:cNvPicPr>
          <p:nvPr/>
        </p:nvPicPr>
        <p:blipFill>
          <a:blip r:embed="rId2"/>
          <a:stretch>
            <a:fillRect/>
          </a:stretch>
        </p:blipFill>
        <p:spPr>
          <a:xfrm>
            <a:off x="8164460" y="392227"/>
            <a:ext cx="3772453" cy="5829185"/>
          </a:xfrm>
          <a:prstGeom prst="rect">
            <a:avLst/>
          </a:prstGeom>
        </p:spPr>
      </p:pic>
      <p:pic>
        <p:nvPicPr>
          <p:cNvPr id="6" name="Obraz 5">
            <a:extLst>
              <a:ext uri="{FF2B5EF4-FFF2-40B4-BE49-F238E27FC236}">
                <a16:creationId xmlns:a16="http://schemas.microsoft.com/office/drawing/2014/main" id="{624002CF-B09E-C22A-4EED-AF944C6D2349}"/>
              </a:ext>
            </a:extLst>
          </p:cNvPr>
          <p:cNvPicPr>
            <a:picLocks noChangeAspect="1"/>
          </p:cNvPicPr>
          <p:nvPr/>
        </p:nvPicPr>
        <p:blipFill>
          <a:blip r:embed="rId3"/>
          <a:stretch>
            <a:fillRect/>
          </a:stretch>
        </p:blipFill>
        <p:spPr>
          <a:xfrm>
            <a:off x="1231856" y="555448"/>
            <a:ext cx="6081352" cy="3789269"/>
          </a:xfrm>
          <a:prstGeom prst="rect">
            <a:avLst/>
          </a:prstGeom>
        </p:spPr>
      </p:pic>
      <p:pic>
        <p:nvPicPr>
          <p:cNvPr id="8" name="Obraz 7">
            <a:extLst>
              <a:ext uri="{FF2B5EF4-FFF2-40B4-BE49-F238E27FC236}">
                <a16:creationId xmlns:a16="http://schemas.microsoft.com/office/drawing/2014/main" id="{B13369AA-FF44-D640-4F54-6F5077BF7D21}"/>
              </a:ext>
            </a:extLst>
          </p:cNvPr>
          <p:cNvPicPr>
            <a:picLocks noChangeAspect="1"/>
          </p:cNvPicPr>
          <p:nvPr/>
        </p:nvPicPr>
        <p:blipFill>
          <a:blip r:embed="rId4"/>
          <a:stretch>
            <a:fillRect/>
          </a:stretch>
        </p:blipFill>
        <p:spPr>
          <a:xfrm>
            <a:off x="4561020" y="4344717"/>
            <a:ext cx="3069959" cy="1801932"/>
          </a:xfrm>
          <a:prstGeom prst="rect">
            <a:avLst/>
          </a:prstGeom>
        </p:spPr>
      </p:pic>
      <p:pic>
        <p:nvPicPr>
          <p:cNvPr id="10" name="Obraz 9">
            <a:extLst>
              <a:ext uri="{FF2B5EF4-FFF2-40B4-BE49-F238E27FC236}">
                <a16:creationId xmlns:a16="http://schemas.microsoft.com/office/drawing/2014/main" id="{97163232-3190-7211-45C0-D512B51B5B6F}"/>
              </a:ext>
            </a:extLst>
          </p:cNvPr>
          <p:cNvPicPr>
            <a:picLocks noChangeAspect="1"/>
          </p:cNvPicPr>
          <p:nvPr/>
        </p:nvPicPr>
        <p:blipFill>
          <a:blip r:embed="rId5"/>
          <a:srcRect t="12048"/>
          <a:stretch/>
        </p:blipFill>
        <p:spPr>
          <a:xfrm>
            <a:off x="959851" y="4266988"/>
            <a:ext cx="3067688" cy="2137998"/>
          </a:xfrm>
          <a:prstGeom prst="rect">
            <a:avLst/>
          </a:prstGeom>
        </p:spPr>
      </p:pic>
      <p:sp>
        <p:nvSpPr>
          <p:cNvPr id="14" name="pole tekstowe 13">
            <a:extLst>
              <a:ext uri="{FF2B5EF4-FFF2-40B4-BE49-F238E27FC236}">
                <a16:creationId xmlns:a16="http://schemas.microsoft.com/office/drawing/2014/main" id="{29974BCD-0C31-3411-A407-B73E64868E9E}"/>
              </a:ext>
            </a:extLst>
          </p:cNvPr>
          <p:cNvSpPr txBox="1"/>
          <p:nvPr/>
        </p:nvSpPr>
        <p:spPr>
          <a:xfrm>
            <a:off x="-2876" y="22896"/>
            <a:ext cx="11939789" cy="910506"/>
          </a:xfrm>
          <a:prstGeom prst="rect">
            <a:avLst/>
          </a:prstGeom>
          <a:noFill/>
        </p:spPr>
        <p:txBody>
          <a:bodyPr wrap="square">
            <a:spAutoFit/>
          </a:bodyPr>
          <a:lstStyle/>
          <a:p>
            <a:pPr algn="l">
              <a:spcAft>
                <a:spcPts val="2250"/>
              </a:spcAft>
            </a:pPr>
            <a:r>
              <a:rPr lang="pl-PL" sz="1600" b="1" i="0" dirty="0">
                <a:solidFill>
                  <a:srgbClr val="0A1C47"/>
                </a:solidFill>
                <a:effectLst/>
                <a:latin typeface="Open Sans" panose="020B0606030504020204" pitchFamily="34" charset="0"/>
              </a:rPr>
              <a:t>Pompa pionowa </a:t>
            </a:r>
            <a:r>
              <a:rPr lang="pl-PL" sz="1600" b="1" i="0" dirty="0" err="1">
                <a:solidFill>
                  <a:srgbClr val="0A1C47"/>
                </a:solidFill>
                <a:effectLst/>
                <a:latin typeface="Open Sans" panose="020B0606030504020204" pitchFamily="34" charset="0"/>
              </a:rPr>
              <a:t>MKm</a:t>
            </a:r>
            <a:r>
              <a:rPr lang="pl-PL" sz="1600" b="1" i="0" dirty="0">
                <a:solidFill>
                  <a:srgbClr val="0A1C47"/>
                </a:solidFill>
                <a:effectLst/>
                <a:latin typeface="Open Sans" panose="020B0606030504020204" pitchFamily="34" charset="0"/>
              </a:rPr>
              <a:t> 3/6 230V PEDROLLO, Moc silnika: 1,5kW, Praca ciągła S1, Maksymalna wysokość ssania: do 7m</a:t>
            </a:r>
          </a:p>
          <a:p>
            <a:pPr algn="l">
              <a:spcAft>
                <a:spcPts val="2250"/>
              </a:spcAft>
            </a:pPr>
            <a:r>
              <a:rPr lang="pl-PL" sz="1600" b="1" i="0" dirty="0">
                <a:solidFill>
                  <a:srgbClr val="0A1C47"/>
                </a:solidFill>
                <a:effectLst/>
                <a:latin typeface="Open Sans" panose="020B0606030504020204" pitchFamily="34" charset="0"/>
              </a:rPr>
              <a:t> </a:t>
            </a:r>
          </a:p>
        </p:txBody>
      </p:sp>
      <p:sp>
        <p:nvSpPr>
          <p:cNvPr id="5" name="pole tekstowe 4">
            <a:extLst>
              <a:ext uri="{FF2B5EF4-FFF2-40B4-BE49-F238E27FC236}">
                <a16:creationId xmlns:a16="http://schemas.microsoft.com/office/drawing/2014/main" id="{37F4CED9-A588-28CA-BB6B-E14621E637FF}"/>
              </a:ext>
            </a:extLst>
          </p:cNvPr>
          <p:cNvSpPr txBox="1"/>
          <p:nvPr/>
        </p:nvSpPr>
        <p:spPr>
          <a:xfrm>
            <a:off x="4561020" y="6484448"/>
            <a:ext cx="6117770" cy="276999"/>
          </a:xfrm>
          <a:prstGeom prst="rect">
            <a:avLst/>
          </a:prstGeom>
          <a:noFill/>
        </p:spPr>
        <p:txBody>
          <a:bodyPr wrap="square">
            <a:spAutoFit/>
          </a:bodyPr>
          <a:lstStyle/>
          <a:p>
            <a:pPr algn="r"/>
            <a:r>
              <a:rPr lang="pl-PL" sz="1200" dirty="0"/>
              <a:t>https://www.sklep-watermark.pl</a:t>
            </a:r>
          </a:p>
        </p:txBody>
      </p:sp>
    </p:spTree>
    <p:extLst>
      <p:ext uri="{BB962C8B-B14F-4D97-AF65-F5344CB8AC3E}">
        <p14:creationId xmlns:p14="http://schemas.microsoft.com/office/powerpoint/2010/main" val="1749250542"/>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09448-600F-5A01-065A-D33018DCBCF1}"/>
            </a:ext>
          </a:extLst>
        </p:cNvPr>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B707B84-F445-B756-BD75-92A0E1D89EB8}"/>
              </a:ext>
            </a:extLst>
          </p:cNvPr>
          <p:cNvSpPr>
            <a:spLocks noGrp="1"/>
          </p:cNvSpPr>
          <p:nvPr>
            <p:ph type="sldNum" sz="quarter" idx="12"/>
          </p:nvPr>
        </p:nvSpPr>
        <p:spPr/>
        <p:txBody>
          <a:bodyPr/>
          <a:lstStyle/>
          <a:p>
            <a:fld id="{B13EF961-FCAC-4A9A-A9A0-C51400629BF4}" type="slidenum">
              <a:rPr lang="pl-PL" smtClean="0"/>
              <a:t>278</a:t>
            </a:fld>
            <a:endParaRPr lang="pl-PL"/>
          </a:p>
        </p:txBody>
      </p:sp>
      <p:sp>
        <p:nvSpPr>
          <p:cNvPr id="3" name="PlaceHolder 1">
            <a:extLst>
              <a:ext uri="{FF2B5EF4-FFF2-40B4-BE49-F238E27FC236}">
                <a16:creationId xmlns:a16="http://schemas.microsoft.com/office/drawing/2014/main" id="{4E21CB3F-FCAD-3FAE-DAE0-AB5FC4B360FF}"/>
              </a:ext>
            </a:extLst>
          </p:cNvPr>
          <p:cNvSpPr txBox="1">
            <a:spLocks/>
          </p:cNvSpPr>
          <p:nvPr/>
        </p:nvSpPr>
        <p:spPr>
          <a:xfrm>
            <a:off x="174960" y="349920"/>
            <a:ext cx="10515240" cy="894600"/>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pl-PL" sz="3600" spc="-1">
                <a:solidFill>
                  <a:schemeClr val="dk1"/>
                </a:solidFill>
                <a:latin typeface="Arial"/>
              </a:rPr>
              <a:t>NAPĘD HYBRYDOWY</a:t>
            </a:r>
            <a:endParaRPr lang="pl-PL" sz="3600" spc="-1">
              <a:solidFill>
                <a:schemeClr val="dk1"/>
              </a:solidFill>
              <a:latin typeface="Calibri"/>
            </a:endParaRPr>
          </a:p>
        </p:txBody>
      </p:sp>
      <p:sp>
        <p:nvSpPr>
          <p:cNvPr id="4" name="pole tekstowe 4">
            <a:extLst>
              <a:ext uri="{FF2B5EF4-FFF2-40B4-BE49-F238E27FC236}">
                <a16:creationId xmlns:a16="http://schemas.microsoft.com/office/drawing/2014/main" id="{B4DEA306-F63F-5293-3607-797E07A64B67}"/>
              </a:ext>
            </a:extLst>
          </p:cNvPr>
          <p:cNvSpPr/>
          <p:nvPr/>
        </p:nvSpPr>
        <p:spPr>
          <a:xfrm>
            <a:off x="5334120" y="467640"/>
            <a:ext cx="6737760" cy="6000189"/>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00000"/>
              </a:lnSpc>
              <a:buClr>
                <a:srgbClr val="000000"/>
              </a:buClr>
              <a:buFont typeface="Arial"/>
              <a:buChar char="•"/>
            </a:pPr>
            <a:r>
              <a:rPr lang="pl-PL" sz="2400" b="1" strike="noStrike" spc="-1" dirty="0">
                <a:solidFill>
                  <a:schemeClr val="dk1"/>
                </a:solidFill>
                <a:latin typeface="Calibri Light"/>
              </a:rPr>
              <a:t>Silnik elektryczny </a:t>
            </a:r>
            <a:r>
              <a:rPr lang="pl-PL" sz="2400" b="0" strike="noStrike" spc="-1" dirty="0">
                <a:solidFill>
                  <a:schemeClr val="dk1"/>
                </a:solidFill>
                <a:latin typeface="Calibri Light"/>
              </a:rPr>
              <a:t>w samochodach hybrydowych może być prądnicą/alternatorem i ładować akumulatory wysokonapięciowe(HV) lub kondensator w wyniku napędzania silnikiem spalinowym lub w wyniku hamowania silnikiem (układ odzyskiwania energii podczas hamowania),</a:t>
            </a:r>
            <a:endParaRPr lang="pl-PL" sz="2400" b="0" strike="noStrike" spc="-1" dirty="0">
              <a:solidFill>
                <a:srgbClr val="000000"/>
              </a:solidFill>
              <a:latin typeface="Arial"/>
            </a:endParaRPr>
          </a:p>
          <a:p>
            <a:pPr defTabSz="914400">
              <a:lnSpc>
                <a:spcPct val="100000"/>
              </a:lnSpc>
            </a:pPr>
            <a:endParaRPr lang="pl-PL" sz="2400" b="0" strike="noStrike" spc="-1" dirty="0">
              <a:solidFill>
                <a:srgbClr val="000000"/>
              </a:solidFill>
              <a:latin typeface="Arial"/>
            </a:endParaRPr>
          </a:p>
          <a:p>
            <a:pPr marL="343080" indent="-343080" defTabSz="914400">
              <a:lnSpc>
                <a:spcPct val="100000"/>
              </a:lnSpc>
              <a:buClr>
                <a:srgbClr val="000000"/>
              </a:buClr>
              <a:buFont typeface="Arial"/>
              <a:buChar char="•"/>
            </a:pPr>
            <a:r>
              <a:rPr lang="pl-PL" sz="2400" b="0" strike="noStrike" spc="-1" dirty="0">
                <a:solidFill>
                  <a:schemeClr val="dk1"/>
                </a:solidFill>
                <a:latin typeface="Calibri Light"/>
              </a:rPr>
              <a:t>Po odłączeniu akumulatora wysokonapięciowego, czas rozładowania wysokiego napięcia występującego w układzie może wynosić od </a:t>
            </a:r>
            <a:r>
              <a:rPr lang="pl-PL" sz="2400" b="1" strike="noStrike" spc="-1" dirty="0">
                <a:solidFill>
                  <a:schemeClr val="dk1"/>
                </a:solidFill>
                <a:latin typeface="Calibri Light"/>
              </a:rPr>
              <a:t>8 do 10 minut</a:t>
            </a:r>
            <a:r>
              <a:rPr lang="pl-PL" sz="2400" b="0" strike="noStrike" spc="-1" dirty="0">
                <a:solidFill>
                  <a:schemeClr val="dk1"/>
                </a:solidFill>
                <a:latin typeface="Calibri Light"/>
              </a:rPr>
              <a:t>.</a:t>
            </a:r>
            <a:endParaRPr lang="pl-PL" sz="2400" b="0" strike="noStrike" spc="-1" dirty="0">
              <a:solidFill>
                <a:srgbClr val="000000"/>
              </a:solidFill>
              <a:latin typeface="Arial"/>
            </a:endParaRPr>
          </a:p>
          <a:p>
            <a:pPr defTabSz="914400">
              <a:lnSpc>
                <a:spcPct val="100000"/>
              </a:lnSpc>
            </a:pPr>
            <a:endParaRPr lang="pl-PL" sz="2400" b="0" strike="noStrike" spc="-1" dirty="0">
              <a:solidFill>
                <a:srgbClr val="000000"/>
              </a:solidFill>
              <a:latin typeface="Arial"/>
            </a:endParaRPr>
          </a:p>
          <a:p>
            <a:pPr marL="343080" indent="-343080" defTabSz="914400">
              <a:lnSpc>
                <a:spcPct val="100000"/>
              </a:lnSpc>
              <a:buClr>
                <a:srgbClr val="000000"/>
              </a:buClr>
              <a:buFont typeface="Arial"/>
              <a:buChar char="•"/>
            </a:pPr>
            <a:r>
              <a:rPr lang="pl-PL" sz="2400" b="0" strike="noStrike" spc="-1" dirty="0">
                <a:solidFill>
                  <a:schemeClr val="dk1"/>
                </a:solidFill>
                <a:latin typeface="Calibri Light"/>
              </a:rPr>
              <a:t>Przy przetaczaniu pojazdu z nieaktywnym układem hybrydowym może pojawić się napięcie na falowniku.</a:t>
            </a:r>
            <a:endParaRPr lang="pl-PL" sz="2400" b="0" strike="noStrike" spc="-1" dirty="0">
              <a:solidFill>
                <a:srgbClr val="000000"/>
              </a:solidFill>
              <a:latin typeface="Arial"/>
            </a:endParaRPr>
          </a:p>
          <a:p>
            <a:pPr defTabSz="914400">
              <a:lnSpc>
                <a:spcPct val="100000"/>
              </a:lnSpc>
            </a:pPr>
            <a:endParaRPr lang="pl-PL" sz="2400" b="0" strike="noStrike" spc="-1" dirty="0">
              <a:solidFill>
                <a:srgbClr val="000000"/>
              </a:solidFill>
              <a:latin typeface="Arial"/>
            </a:endParaRPr>
          </a:p>
        </p:txBody>
      </p:sp>
      <p:pic>
        <p:nvPicPr>
          <p:cNvPr id="5" name="Symbol zastępczy zawartości 5">
            <a:extLst>
              <a:ext uri="{FF2B5EF4-FFF2-40B4-BE49-F238E27FC236}">
                <a16:creationId xmlns:a16="http://schemas.microsoft.com/office/drawing/2014/main" id="{A84A3AE7-DE18-9AC0-F653-CFC33732E3B8}"/>
              </a:ext>
            </a:extLst>
          </p:cNvPr>
          <p:cNvPicPr/>
          <p:nvPr/>
        </p:nvPicPr>
        <p:blipFill>
          <a:blip r:embed="rId2"/>
          <a:srcRect l="11764" r="9264"/>
          <a:stretch/>
        </p:blipFill>
        <p:spPr>
          <a:xfrm>
            <a:off x="0" y="2348280"/>
            <a:ext cx="5759280" cy="4509360"/>
          </a:xfrm>
          <a:prstGeom prst="rect">
            <a:avLst/>
          </a:prstGeom>
          <a:ln w="0">
            <a:noFill/>
          </a:ln>
          <a:effectLst>
            <a:softEdge rad="76320"/>
          </a:effectLst>
        </p:spPr>
      </p:pic>
      <p:sp>
        <p:nvSpPr>
          <p:cNvPr id="7" name="pole tekstowe 6">
            <a:extLst>
              <a:ext uri="{FF2B5EF4-FFF2-40B4-BE49-F238E27FC236}">
                <a16:creationId xmlns:a16="http://schemas.microsoft.com/office/drawing/2014/main" id="{C1025C3F-38BC-E1E7-7EA7-805D755A7944}"/>
              </a:ext>
            </a:extLst>
          </p:cNvPr>
          <p:cNvSpPr txBox="1"/>
          <p:nvPr/>
        </p:nvSpPr>
        <p:spPr>
          <a:xfrm>
            <a:off x="6432722" y="6467829"/>
            <a:ext cx="6101860" cy="307777"/>
          </a:xfrm>
          <a:prstGeom prst="rect">
            <a:avLst/>
          </a:prstGeom>
          <a:noFill/>
        </p:spPr>
        <p:txBody>
          <a:bodyPr wrap="square">
            <a:spAutoFit/>
          </a:bodyPr>
          <a:lstStyle/>
          <a:p>
            <a:r>
              <a:rPr lang="pl-PL" sz="1400" dirty="0"/>
              <a:t>https://otohoanglong.vn/cong-nghe-hybrid/</a:t>
            </a:r>
          </a:p>
        </p:txBody>
      </p:sp>
    </p:spTree>
    <p:extLst>
      <p:ext uri="{BB962C8B-B14F-4D97-AF65-F5344CB8AC3E}">
        <p14:creationId xmlns:p14="http://schemas.microsoft.com/office/powerpoint/2010/main" val="4177010068"/>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3C33620-8B0D-7CAA-1749-AE42F523DE01}"/>
              </a:ext>
            </a:extLst>
          </p:cNvPr>
          <p:cNvSpPr>
            <a:spLocks noGrp="1"/>
          </p:cNvSpPr>
          <p:nvPr>
            <p:ph type="sldNum" sz="quarter" idx="12"/>
          </p:nvPr>
        </p:nvSpPr>
        <p:spPr/>
        <p:txBody>
          <a:bodyPr/>
          <a:lstStyle/>
          <a:p>
            <a:fld id="{B13EF961-FCAC-4A9A-A9A0-C51400629BF4}" type="slidenum">
              <a:rPr lang="pl-PL" smtClean="0"/>
              <a:t>279</a:t>
            </a:fld>
            <a:endParaRPr lang="pl-PL"/>
          </a:p>
        </p:txBody>
      </p:sp>
      <p:pic>
        <p:nvPicPr>
          <p:cNvPr id="4" name="Obraz 3">
            <a:extLst>
              <a:ext uri="{FF2B5EF4-FFF2-40B4-BE49-F238E27FC236}">
                <a16:creationId xmlns:a16="http://schemas.microsoft.com/office/drawing/2014/main" id="{11BFC3EF-C9CC-003B-8742-801B3CBE98EA}"/>
              </a:ext>
            </a:extLst>
          </p:cNvPr>
          <p:cNvPicPr>
            <a:picLocks noChangeAspect="1"/>
          </p:cNvPicPr>
          <p:nvPr/>
        </p:nvPicPr>
        <p:blipFill>
          <a:blip r:embed="rId2"/>
          <a:stretch>
            <a:fillRect/>
          </a:stretch>
        </p:blipFill>
        <p:spPr>
          <a:xfrm>
            <a:off x="6096000" y="0"/>
            <a:ext cx="6255567" cy="6858000"/>
          </a:xfrm>
          <a:prstGeom prst="rect">
            <a:avLst/>
          </a:prstGeom>
        </p:spPr>
      </p:pic>
      <p:sp>
        <p:nvSpPr>
          <p:cNvPr id="5" name="pole tekstowe 6">
            <a:extLst>
              <a:ext uri="{FF2B5EF4-FFF2-40B4-BE49-F238E27FC236}">
                <a16:creationId xmlns:a16="http://schemas.microsoft.com/office/drawing/2014/main" id="{4560F517-6357-C868-FA97-D46F9B61E656}"/>
              </a:ext>
            </a:extLst>
          </p:cNvPr>
          <p:cNvSpPr/>
          <p:nvPr/>
        </p:nvSpPr>
        <p:spPr>
          <a:xfrm>
            <a:off x="242359" y="869207"/>
            <a:ext cx="4803120" cy="4214880"/>
          </a:xfrm>
          <a:prstGeom prst="rect">
            <a:avLst/>
          </a:prstGeom>
          <a:noFill/>
          <a:ln w="0">
            <a:noFill/>
          </a:ln>
        </p:spPr>
        <p:style>
          <a:lnRef idx="0">
            <a:scrgbClr r="0" g="0" b="0"/>
          </a:lnRef>
          <a:fillRef idx="0">
            <a:scrgbClr r="0" g="0" b="0"/>
          </a:fillRef>
          <a:effectRef idx="0">
            <a:scrgbClr r="0" g="0" b="0"/>
          </a:effectRef>
          <a:fontRef idx="minor"/>
        </p:style>
        <p:txBody>
          <a:bodyPr anchor="ctr">
            <a:normAutofit/>
          </a:bodyPr>
          <a:lstStyle/>
          <a:p>
            <a:pPr defTabSz="914400">
              <a:lnSpc>
                <a:spcPct val="150000"/>
              </a:lnSpc>
              <a:spcAft>
                <a:spcPts val="601"/>
              </a:spcAft>
            </a:pPr>
            <a:r>
              <a:rPr lang="en-US" sz="2400" b="1" strike="noStrike" spc="-1" dirty="0" err="1">
                <a:solidFill>
                  <a:schemeClr val="accent2"/>
                </a:solidFill>
                <a:latin typeface="Calibri Light"/>
              </a:rPr>
              <a:t>Instalacja</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elektryczna</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wysokiego</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napięcia</a:t>
            </a:r>
            <a:r>
              <a:rPr lang="en-US" sz="2400" b="1" strike="noStrike" spc="-1" dirty="0">
                <a:solidFill>
                  <a:schemeClr val="accent2"/>
                </a:solidFill>
                <a:latin typeface="Calibri Light"/>
              </a:rPr>
              <a:t>” w </a:t>
            </a:r>
            <a:r>
              <a:rPr lang="en-US" sz="2400" b="1" strike="noStrike" spc="-1" dirty="0" err="1">
                <a:solidFill>
                  <a:schemeClr val="accent2"/>
                </a:solidFill>
                <a:latin typeface="Calibri Light"/>
              </a:rPr>
              <a:t>pojazdach</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hybrydowych</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i</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elektrycznych</a:t>
            </a:r>
            <a:r>
              <a:rPr lang="en-US" sz="2400" b="1" strike="noStrike" spc="-1" dirty="0">
                <a:solidFill>
                  <a:schemeClr val="accent2"/>
                </a:solidFill>
                <a:latin typeface="Calibri Light"/>
              </a:rPr>
              <a:t> </a:t>
            </a:r>
            <a:r>
              <a:rPr lang="en-US" sz="2400" b="1" strike="noStrike" spc="-1" dirty="0" err="1">
                <a:solidFill>
                  <a:schemeClr val="accent2"/>
                </a:solidFill>
                <a:latin typeface="Calibri Light"/>
              </a:rPr>
              <a:t>oznakowana</a:t>
            </a:r>
            <a:r>
              <a:rPr lang="en-US" sz="2400" b="1" strike="noStrike" spc="-1" dirty="0">
                <a:solidFill>
                  <a:schemeClr val="accent2"/>
                </a:solidFill>
                <a:latin typeface="Calibri Light"/>
              </a:rPr>
              <a:t> jest </a:t>
            </a:r>
            <a:r>
              <a:rPr lang="en-US" sz="2400" b="1" strike="noStrike" spc="-1" dirty="0" err="1">
                <a:solidFill>
                  <a:schemeClr val="accent2"/>
                </a:solidFill>
                <a:latin typeface="Calibri Light"/>
              </a:rPr>
              <a:t>kolorem</a:t>
            </a:r>
            <a:r>
              <a:rPr lang="pl-PL" sz="2400" b="1" strike="noStrike" spc="-1" dirty="0">
                <a:solidFill>
                  <a:schemeClr val="accent2"/>
                </a:solidFill>
                <a:latin typeface="Calibri Light"/>
              </a:rPr>
              <a:t> </a:t>
            </a:r>
            <a:r>
              <a:rPr lang="en-US" sz="2400" b="1" strike="noStrike" spc="-1" dirty="0">
                <a:solidFill>
                  <a:schemeClr val="accent2"/>
                </a:solidFill>
                <a:latin typeface="Calibri Light"/>
              </a:rPr>
              <a:t>POMARAŃCZOWYM</a:t>
            </a:r>
            <a:endParaRPr lang="pl-PL" sz="2400" b="0" strike="noStrike" spc="-1" dirty="0">
              <a:solidFill>
                <a:srgbClr val="000000"/>
              </a:solidFill>
              <a:latin typeface="Arial"/>
            </a:endParaRPr>
          </a:p>
        </p:txBody>
      </p:sp>
      <p:sp>
        <p:nvSpPr>
          <p:cNvPr id="7" name="pole tekstowe 6">
            <a:extLst>
              <a:ext uri="{FF2B5EF4-FFF2-40B4-BE49-F238E27FC236}">
                <a16:creationId xmlns:a16="http://schemas.microsoft.com/office/drawing/2014/main" id="{FECB685B-70F0-338E-F715-2BD3041E62F0}"/>
              </a:ext>
            </a:extLst>
          </p:cNvPr>
          <p:cNvSpPr txBox="1"/>
          <p:nvPr/>
        </p:nvSpPr>
        <p:spPr>
          <a:xfrm>
            <a:off x="4267200" y="6430840"/>
            <a:ext cx="6172200" cy="307777"/>
          </a:xfrm>
          <a:prstGeom prst="rect">
            <a:avLst/>
          </a:prstGeom>
          <a:noFill/>
        </p:spPr>
        <p:txBody>
          <a:bodyPr wrap="square">
            <a:spAutoFit/>
          </a:bodyPr>
          <a:lstStyle/>
          <a:p>
            <a:r>
              <a:rPr lang="pl-PL" sz="1400" dirty="0"/>
              <a:t>https://www.webcartop.jp/2023/03/1059318/2/</a:t>
            </a:r>
          </a:p>
        </p:txBody>
      </p:sp>
    </p:spTree>
    <p:extLst>
      <p:ext uri="{BB962C8B-B14F-4D97-AF65-F5344CB8AC3E}">
        <p14:creationId xmlns:p14="http://schemas.microsoft.com/office/powerpoint/2010/main" val="991240160"/>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C38E64A-0AA6-99A7-C68E-8F378744E0CE}"/>
              </a:ext>
            </a:extLst>
          </p:cNvPr>
          <p:cNvSpPr>
            <a:spLocks noGrp="1"/>
          </p:cNvSpPr>
          <p:nvPr>
            <p:ph type="sldNum" sz="quarter" idx="12"/>
          </p:nvPr>
        </p:nvSpPr>
        <p:spPr>
          <a:xfrm>
            <a:off x="8053754" y="6356350"/>
            <a:ext cx="3300046" cy="501650"/>
          </a:xfrm>
        </p:spPr>
        <p:txBody>
          <a:bodyPr/>
          <a:lstStyle/>
          <a:p>
            <a:r>
              <a:rPr lang="pl-PL" dirty="0"/>
              <a:t>https://otohoanglong.vn/cong-nghe-hybrid/</a:t>
            </a:r>
          </a:p>
        </p:txBody>
      </p:sp>
      <p:sp>
        <p:nvSpPr>
          <p:cNvPr id="3" name="PlaceHolder 1">
            <a:extLst>
              <a:ext uri="{FF2B5EF4-FFF2-40B4-BE49-F238E27FC236}">
                <a16:creationId xmlns:a16="http://schemas.microsoft.com/office/drawing/2014/main" id="{A1241F21-8A18-798F-A994-FD382679104A}"/>
              </a:ext>
            </a:extLst>
          </p:cNvPr>
          <p:cNvSpPr txBox="1">
            <a:spLocks/>
          </p:cNvSpPr>
          <p:nvPr/>
        </p:nvSpPr>
        <p:spPr>
          <a:xfrm>
            <a:off x="432969" y="136525"/>
            <a:ext cx="5844739" cy="4896360"/>
          </a:xfrm>
          <a:prstGeom prst="rect">
            <a:avLst/>
          </a:prstGeom>
          <a:noFill/>
          <a:ln w="0">
            <a:noFill/>
          </a:ln>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1001"/>
              </a:spcBef>
              <a:buClr>
                <a:srgbClr val="000000"/>
              </a:buClr>
              <a:buFont typeface="Arial"/>
              <a:buChar char="•"/>
            </a:pPr>
            <a:r>
              <a:rPr lang="pl-PL" sz="2400" b="1" spc="-1" dirty="0">
                <a:solidFill>
                  <a:schemeClr val="dk1"/>
                </a:solidFill>
                <a:latin typeface="+mj-lt"/>
              </a:rPr>
              <a:t>Obwody i urządzenia elektryczne w samochodzie </a:t>
            </a:r>
            <a:r>
              <a:rPr lang="pl-PL" sz="2400" spc="-1" dirty="0">
                <a:solidFill>
                  <a:schemeClr val="dk1"/>
                </a:solidFill>
                <a:latin typeface="+mj-lt"/>
              </a:rPr>
              <a:t>chronione są bezpiecznikami topikowymi, które nie dopuszczają do nagrzania przewodów i pożaru. Dodatkowym zadaniem bezpieczników jest ochrona ludzi przed porażeniem. W celu zapewnienia bezpieczeństwa pożarowego i obsługi </a:t>
            </a:r>
            <a:r>
              <a:rPr lang="pl-PL" sz="2400" b="1" spc="-1" dirty="0">
                <a:solidFill>
                  <a:schemeClr val="dk1"/>
                </a:solidFill>
                <a:latin typeface="+mj-lt"/>
              </a:rPr>
              <a:t>uszkodzony bezpiecznik należy wymienić na nowy, o tych samych wartościach prądu i napięcia</a:t>
            </a:r>
            <a:r>
              <a:rPr lang="pl-PL" sz="2400" spc="-1" dirty="0">
                <a:solidFill>
                  <a:schemeClr val="dk1"/>
                </a:solidFill>
                <a:latin typeface="+mj-lt"/>
              </a:rPr>
              <a:t>. </a:t>
            </a:r>
          </a:p>
        </p:txBody>
      </p:sp>
      <p:pic>
        <p:nvPicPr>
          <p:cNvPr id="8194" name="Picture 2">
            <a:extLst>
              <a:ext uri="{FF2B5EF4-FFF2-40B4-BE49-F238E27FC236}">
                <a16:creationId xmlns:a16="http://schemas.microsoft.com/office/drawing/2014/main" id="{CE18AD3E-B86F-C030-BF73-E1DB7F667E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8425" y="1073965"/>
            <a:ext cx="5657850" cy="440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097639"/>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03D0541-5C1A-1E17-7DA3-0033FBD84388}"/>
              </a:ext>
            </a:extLst>
          </p:cNvPr>
          <p:cNvSpPr>
            <a:spLocks noGrp="1"/>
          </p:cNvSpPr>
          <p:nvPr>
            <p:ph type="sldNum" sz="quarter" idx="12"/>
          </p:nvPr>
        </p:nvSpPr>
        <p:spPr/>
        <p:txBody>
          <a:bodyPr/>
          <a:lstStyle/>
          <a:p>
            <a:fld id="{B13EF961-FCAC-4A9A-A9A0-C51400629BF4}" type="slidenum">
              <a:rPr lang="pl-PL" smtClean="0"/>
              <a:t>281</a:t>
            </a:fld>
            <a:endParaRPr lang="pl-PL"/>
          </a:p>
        </p:txBody>
      </p:sp>
      <p:sp>
        <p:nvSpPr>
          <p:cNvPr id="4" name="pole tekstowe 3">
            <a:extLst>
              <a:ext uri="{FF2B5EF4-FFF2-40B4-BE49-F238E27FC236}">
                <a16:creationId xmlns:a16="http://schemas.microsoft.com/office/drawing/2014/main" id="{B50FF201-9916-B26C-3EA3-54E9126BEC19}"/>
              </a:ext>
            </a:extLst>
          </p:cNvPr>
          <p:cNvSpPr txBox="1"/>
          <p:nvPr/>
        </p:nvSpPr>
        <p:spPr>
          <a:xfrm>
            <a:off x="276045" y="136525"/>
            <a:ext cx="11639909" cy="5667385"/>
          </a:xfrm>
          <a:prstGeom prst="rect">
            <a:avLst/>
          </a:prstGeom>
          <a:noFill/>
        </p:spPr>
        <p:txBody>
          <a:bodyPr wrap="square">
            <a:spAutoFit/>
          </a:bodyPr>
          <a:lstStyle/>
          <a:p>
            <a:pPr>
              <a:lnSpc>
                <a:spcPct val="150000"/>
              </a:lnSpc>
              <a:buNone/>
            </a:pPr>
            <a:r>
              <a:rPr lang="pl-PL" sz="2800" b="1" dirty="0"/>
              <a:t>Karta ratownicza pojazdu – co warto wiedzieć?</a:t>
            </a:r>
            <a:endParaRPr lang="pl-PL" sz="2400" b="1" dirty="0"/>
          </a:p>
          <a:p>
            <a:pPr>
              <a:lnSpc>
                <a:spcPct val="150000"/>
              </a:lnSpc>
              <a:buNone/>
            </a:pPr>
            <a:r>
              <a:rPr lang="pl-PL" sz="2400" dirty="0"/>
              <a:t>To </a:t>
            </a:r>
            <a:r>
              <a:rPr lang="pl-PL" sz="2400" b="1" dirty="0"/>
              <a:t>standaryzowany schemat pojazdu</a:t>
            </a:r>
            <a:r>
              <a:rPr lang="pl-PL" sz="2400" dirty="0"/>
              <a:t> pokazujący:</a:t>
            </a:r>
          </a:p>
          <a:p>
            <a:pPr>
              <a:lnSpc>
                <a:spcPct val="150000"/>
              </a:lnSpc>
              <a:buFont typeface="Arial" panose="020B0604020202020204" pitchFamily="34" charset="0"/>
              <a:buChar char="•"/>
            </a:pPr>
            <a:r>
              <a:rPr lang="pl-PL" sz="2400" dirty="0"/>
              <a:t>umiejscowienie kluczowych elementów (akumulatorów, przewodów wysokiego napięcia, zbiornika paliwa/gazu, poduszek powietrznych, napinaczy pasów itp.),</a:t>
            </a:r>
          </a:p>
          <a:p>
            <a:pPr>
              <a:lnSpc>
                <a:spcPct val="150000"/>
              </a:lnSpc>
              <a:buFont typeface="Arial" panose="020B0604020202020204" pitchFamily="34" charset="0"/>
              <a:buChar char="•"/>
            </a:pPr>
            <a:r>
              <a:rPr lang="pl-PL" sz="2400" dirty="0"/>
              <a:t>miejsca, których nie należy przecinać w trakcie ratownictwa,</a:t>
            </a:r>
          </a:p>
          <a:p>
            <a:pPr>
              <a:lnSpc>
                <a:spcPct val="150000"/>
              </a:lnSpc>
              <a:buFont typeface="Arial" panose="020B0604020202020204" pitchFamily="34" charset="0"/>
              <a:buChar char="•"/>
            </a:pPr>
            <a:r>
              <a:rPr lang="pl-PL" sz="2400" dirty="0"/>
              <a:t>systemy bezpieczeństwa, które mogą zagrażać ratownikom lub poszkodowanym.</a:t>
            </a:r>
          </a:p>
          <a:p>
            <a:pPr>
              <a:lnSpc>
                <a:spcPct val="150000"/>
              </a:lnSpc>
            </a:pPr>
            <a:r>
              <a:rPr lang="pl-PL" sz="2400" dirty="0"/>
              <a:t>📌 Karta ułatwia ratownikom szybkie i bezpieczne działanie – </a:t>
            </a:r>
            <a:r>
              <a:rPr lang="pl-PL" sz="2400" b="1" dirty="0"/>
              <a:t>każda sekunda ma znaczenie</a:t>
            </a:r>
            <a:r>
              <a:rPr lang="pl-PL" sz="2400" dirty="0"/>
              <a:t>.</a:t>
            </a:r>
          </a:p>
          <a:p>
            <a:pPr>
              <a:lnSpc>
                <a:spcPct val="150000"/>
              </a:lnSpc>
            </a:pPr>
            <a:r>
              <a:rPr lang="pl-PL" sz="2400" dirty="0"/>
              <a:t>Współczesne pojazdy (szczególnie elektryczne i hybrydowe) mają: kondensatory wysokiego napięcia, przetwornice, systemy start-stop, wzmocnienia nadwozia uniemożliwiające cięcie blach w nieodpowiednich miejscach.</a:t>
            </a:r>
          </a:p>
        </p:txBody>
      </p:sp>
    </p:spTree>
    <p:extLst>
      <p:ext uri="{BB962C8B-B14F-4D97-AF65-F5344CB8AC3E}">
        <p14:creationId xmlns:p14="http://schemas.microsoft.com/office/powerpoint/2010/main" val="344932053"/>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F381CD07-B2EB-BC19-393C-3EFDE2FAB6C0}"/>
              </a:ext>
            </a:extLst>
          </p:cNvPr>
          <p:cNvSpPr>
            <a:spLocks noGrp="1"/>
          </p:cNvSpPr>
          <p:nvPr>
            <p:ph type="sldNum" sz="quarter" idx="12"/>
          </p:nvPr>
        </p:nvSpPr>
        <p:spPr/>
        <p:txBody>
          <a:bodyPr/>
          <a:lstStyle/>
          <a:p>
            <a:fld id="{B13EF961-FCAC-4A9A-A9A0-C51400629BF4}" type="slidenum">
              <a:rPr lang="pl-PL" smtClean="0"/>
              <a:t>282</a:t>
            </a:fld>
            <a:endParaRPr lang="pl-PL"/>
          </a:p>
        </p:txBody>
      </p:sp>
      <p:pic>
        <p:nvPicPr>
          <p:cNvPr id="4" name="Obraz 3">
            <a:extLst>
              <a:ext uri="{FF2B5EF4-FFF2-40B4-BE49-F238E27FC236}">
                <a16:creationId xmlns:a16="http://schemas.microsoft.com/office/drawing/2014/main" id="{1FD546E8-31A6-EFA5-B548-C70DFC098572}"/>
              </a:ext>
            </a:extLst>
          </p:cNvPr>
          <p:cNvPicPr>
            <a:picLocks noChangeAspect="1"/>
          </p:cNvPicPr>
          <p:nvPr/>
        </p:nvPicPr>
        <p:blipFill>
          <a:blip r:embed="rId2"/>
          <a:stretch>
            <a:fillRect/>
          </a:stretch>
        </p:blipFill>
        <p:spPr>
          <a:xfrm>
            <a:off x="3692003" y="0"/>
            <a:ext cx="8327571" cy="6858000"/>
          </a:xfrm>
          <a:prstGeom prst="rect">
            <a:avLst/>
          </a:prstGeom>
        </p:spPr>
      </p:pic>
      <p:sp>
        <p:nvSpPr>
          <p:cNvPr id="6" name="pole tekstowe 5">
            <a:extLst>
              <a:ext uri="{FF2B5EF4-FFF2-40B4-BE49-F238E27FC236}">
                <a16:creationId xmlns:a16="http://schemas.microsoft.com/office/drawing/2014/main" id="{AF8B4827-39D0-DE02-174D-0A6EBD7A2E90}"/>
              </a:ext>
            </a:extLst>
          </p:cNvPr>
          <p:cNvSpPr txBox="1"/>
          <p:nvPr/>
        </p:nvSpPr>
        <p:spPr>
          <a:xfrm>
            <a:off x="8495583" y="6488668"/>
            <a:ext cx="3696417" cy="307777"/>
          </a:xfrm>
          <a:prstGeom prst="rect">
            <a:avLst/>
          </a:prstGeom>
          <a:noFill/>
        </p:spPr>
        <p:txBody>
          <a:bodyPr wrap="square">
            <a:spAutoFit/>
          </a:bodyPr>
          <a:lstStyle/>
          <a:p>
            <a:r>
              <a:rPr lang="pl-PL" sz="1400" dirty="0"/>
              <a:t>https://rk.mb-qr.com/pl/295.153/</a:t>
            </a:r>
          </a:p>
        </p:txBody>
      </p:sp>
      <p:sp>
        <p:nvSpPr>
          <p:cNvPr id="8" name="pole tekstowe 7">
            <a:extLst>
              <a:ext uri="{FF2B5EF4-FFF2-40B4-BE49-F238E27FC236}">
                <a16:creationId xmlns:a16="http://schemas.microsoft.com/office/drawing/2014/main" id="{C60E0E2A-3952-CF21-381B-0E210DD08B03}"/>
              </a:ext>
            </a:extLst>
          </p:cNvPr>
          <p:cNvSpPr txBox="1"/>
          <p:nvPr/>
        </p:nvSpPr>
        <p:spPr>
          <a:xfrm>
            <a:off x="172426" y="177167"/>
            <a:ext cx="3726714" cy="646331"/>
          </a:xfrm>
          <a:prstGeom prst="rect">
            <a:avLst/>
          </a:prstGeom>
          <a:noFill/>
        </p:spPr>
        <p:txBody>
          <a:bodyPr wrap="square">
            <a:spAutoFit/>
          </a:bodyPr>
          <a:lstStyle/>
          <a:p>
            <a:pPr algn="l" fontAlgn="base"/>
            <a:r>
              <a:rPr lang="pl-PL" b="1" i="0" dirty="0">
                <a:solidFill>
                  <a:srgbClr val="000000"/>
                </a:solidFill>
                <a:effectLst/>
                <a:latin typeface="CorpoATitleCond"/>
              </a:rPr>
              <a:t>Mercedes-AMG EQE 53 4MATIC+ Typ V295 Limuzyna, 2023 - 2024</a:t>
            </a:r>
          </a:p>
        </p:txBody>
      </p:sp>
      <p:pic>
        <p:nvPicPr>
          <p:cNvPr id="10" name="Obraz 9">
            <a:extLst>
              <a:ext uri="{FF2B5EF4-FFF2-40B4-BE49-F238E27FC236}">
                <a16:creationId xmlns:a16="http://schemas.microsoft.com/office/drawing/2014/main" id="{65622740-C660-D010-8674-BEA2C4BCD1C5}"/>
              </a:ext>
            </a:extLst>
          </p:cNvPr>
          <p:cNvPicPr>
            <a:picLocks noChangeAspect="1"/>
          </p:cNvPicPr>
          <p:nvPr/>
        </p:nvPicPr>
        <p:blipFill>
          <a:blip r:embed="rId3"/>
          <a:stretch>
            <a:fillRect/>
          </a:stretch>
        </p:blipFill>
        <p:spPr>
          <a:xfrm>
            <a:off x="262524" y="760147"/>
            <a:ext cx="3257053" cy="1664716"/>
          </a:xfrm>
          <a:prstGeom prst="rect">
            <a:avLst/>
          </a:prstGeom>
        </p:spPr>
      </p:pic>
      <p:pic>
        <p:nvPicPr>
          <p:cNvPr id="14" name="Obraz 13">
            <a:extLst>
              <a:ext uri="{FF2B5EF4-FFF2-40B4-BE49-F238E27FC236}">
                <a16:creationId xmlns:a16="http://schemas.microsoft.com/office/drawing/2014/main" id="{5482F91E-E8A7-DC64-929F-23D3CC3E0CE6}"/>
              </a:ext>
            </a:extLst>
          </p:cNvPr>
          <p:cNvPicPr>
            <a:picLocks noChangeAspect="1"/>
          </p:cNvPicPr>
          <p:nvPr/>
        </p:nvPicPr>
        <p:blipFill>
          <a:blip r:embed="rId4"/>
          <a:stretch>
            <a:fillRect/>
          </a:stretch>
        </p:blipFill>
        <p:spPr>
          <a:xfrm>
            <a:off x="0" y="2669948"/>
            <a:ext cx="3899140" cy="2120961"/>
          </a:xfrm>
          <a:prstGeom prst="rect">
            <a:avLst/>
          </a:prstGeom>
        </p:spPr>
      </p:pic>
      <p:pic>
        <p:nvPicPr>
          <p:cNvPr id="16" name="Obraz 15">
            <a:extLst>
              <a:ext uri="{FF2B5EF4-FFF2-40B4-BE49-F238E27FC236}">
                <a16:creationId xmlns:a16="http://schemas.microsoft.com/office/drawing/2014/main" id="{02C129B6-5F3F-A4B5-DA42-AED8BD9CC36B}"/>
              </a:ext>
            </a:extLst>
          </p:cNvPr>
          <p:cNvPicPr>
            <a:picLocks noChangeAspect="1"/>
          </p:cNvPicPr>
          <p:nvPr/>
        </p:nvPicPr>
        <p:blipFill>
          <a:blip r:embed="rId5"/>
          <a:stretch>
            <a:fillRect/>
          </a:stretch>
        </p:blipFill>
        <p:spPr>
          <a:xfrm>
            <a:off x="0" y="4820279"/>
            <a:ext cx="2686133" cy="1365703"/>
          </a:xfrm>
          <a:prstGeom prst="rect">
            <a:avLst/>
          </a:prstGeom>
        </p:spPr>
      </p:pic>
    </p:spTree>
    <p:extLst>
      <p:ext uri="{BB962C8B-B14F-4D97-AF65-F5344CB8AC3E}">
        <p14:creationId xmlns:p14="http://schemas.microsoft.com/office/powerpoint/2010/main" val="1827562267"/>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BA2064C-2430-8362-A7AD-77952F3FF426}"/>
              </a:ext>
            </a:extLst>
          </p:cNvPr>
          <p:cNvSpPr>
            <a:spLocks noGrp="1"/>
          </p:cNvSpPr>
          <p:nvPr>
            <p:ph type="sldNum" sz="quarter" idx="12"/>
          </p:nvPr>
        </p:nvSpPr>
        <p:spPr/>
        <p:txBody>
          <a:bodyPr/>
          <a:lstStyle/>
          <a:p>
            <a:fld id="{B13EF961-FCAC-4A9A-A9A0-C51400629BF4}" type="slidenum">
              <a:rPr lang="pl-PL" smtClean="0"/>
              <a:t>283</a:t>
            </a:fld>
            <a:endParaRPr lang="pl-PL"/>
          </a:p>
        </p:txBody>
      </p:sp>
      <p:pic>
        <p:nvPicPr>
          <p:cNvPr id="4" name="Obraz 3">
            <a:extLst>
              <a:ext uri="{FF2B5EF4-FFF2-40B4-BE49-F238E27FC236}">
                <a16:creationId xmlns:a16="http://schemas.microsoft.com/office/drawing/2014/main" id="{D6FCDB49-D81F-4686-B7A1-94FC5298C708}"/>
              </a:ext>
            </a:extLst>
          </p:cNvPr>
          <p:cNvPicPr>
            <a:picLocks noChangeAspect="1"/>
          </p:cNvPicPr>
          <p:nvPr/>
        </p:nvPicPr>
        <p:blipFill>
          <a:blip r:embed="rId2"/>
          <a:stretch>
            <a:fillRect/>
          </a:stretch>
        </p:blipFill>
        <p:spPr>
          <a:xfrm>
            <a:off x="3581401" y="139520"/>
            <a:ext cx="7673635" cy="6581955"/>
          </a:xfrm>
          <a:prstGeom prst="rect">
            <a:avLst/>
          </a:prstGeom>
        </p:spPr>
      </p:pic>
      <p:sp>
        <p:nvSpPr>
          <p:cNvPr id="6" name="pole tekstowe 5">
            <a:extLst>
              <a:ext uri="{FF2B5EF4-FFF2-40B4-BE49-F238E27FC236}">
                <a16:creationId xmlns:a16="http://schemas.microsoft.com/office/drawing/2014/main" id="{382E009B-ADAA-405B-D48E-255AE8A67EF7}"/>
              </a:ext>
            </a:extLst>
          </p:cNvPr>
          <p:cNvSpPr txBox="1"/>
          <p:nvPr/>
        </p:nvSpPr>
        <p:spPr>
          <a:xfrm>
            <a:off x="185468" y="6169580"/>
            <a:ext cx="6098874" cy="369332"/>
          </a:xfrm>
          <a:prstGeom prst="rect">
            <a:avLst/>
          </a:prstGeom>
          <a:noFill/>
        </p:spPr>
        <p:txBody>
          <a:bodyPr wrap="square">
            <a:spAutoFit/>
          </a:bodyPr>
          <a:lstStyle/>
          <a:p>
            <a:r>
              <a:rPr lang="pl-PL" dirty="0">
                <a:hlinkClick r:id="rId3"/>
              </a:rPr>
              <a:t>https://www.kartyratownicze.pl</a:t>
            </a:r>
            <a:endParaRPr lang="pl-PL" dirty="0"/>
          </a:p>
        </p:txBody>
      </p:sp>
    </p:spTree>
    <p:extLst>
      <p:ext uri="{BB962C8B-B14F-4D97-AF65-F5344CB8AC3E}">
        <p14:creationId xmlns:p14="http://schemas.microsoft.com/office/powerpoint/2010/main" val="248874023"/>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84CE0C7-BE29-C7F1-558B-291B4A7B166C}"/>
              </a:ext>
            </a:extLst>
          </p:cNvPr>
          <p:cNvSpPr>
            <a:spLocks noGrp="1"/>
          </p:cNvSpPr>
          <p:nvPr>
            <p:ph type="sldNum" sz="quarter" idx="12"/>
          </p:nvPr>
        </p:nvSpPr>
        <p:spPr/>
        <p:txBody>
          <a:bodyPr/>
          <a:lstStyle/>
          <a:p>
            <a:fld id="{B13EF961-FCAC-4A9A-A9A0-C51400629BF4}" type="slidenum">
              <a:rPr lang="pl-PL" smtClean="0"/>
              <a:t>284</a:t>
            </a:fld>
            <a:endParaRPr lang="pl-PL"/>
          </a:p>
        </p:txBody>
      </p:sp>
      <p:pic>
        <p:nvPicPr>
          <p:cNvPr id="4" name="Obraz 3">
            <a:extLst>
              <a:ext uri="{FF2B5EF4-FFF2-40B4-BE49-F238E27FC236}">
                <a16:creationId xmlns:a16="http://schemas.microsoft.com/office/drawing/2014/main" id="{CDBFFB9B-8F52-0A75-CB58-44A3EF76880F}"/>
              </a:ext>
            </a:extLst>
          </p:cNvPr>
          <p:cNvPicPr>
            <a:picLocks noChangeAspect="1"/>
          </p:cNvPicPr>
          <p:nvPr/>
        </p:nvPicPr>
        <p:blipFill>
          <a:blip r:embed="rId2"/>
          <a:srcRect b="22515"/>
          <a:stretch/>
        </p:blipFill>
        <p:spPr>
          <a:xfrm>
            <a:off x="173132" y="276045"/>
            <a:ext cx="8315260" cy="6482210"/>
          </a:xfrm>
          <a:prstGeom prst="rect">
            <a:avLst/>
          </a:prstGeom>
        </p:spPr>
      </p:pic>
      <p:pic>
        <p:nvPicPr>
          <p:cNvPr id="6" name="Obraz 5">
            <a:extLst>
              <a:ext uri="{FF2B5EF4-FFF2-40B4-BE49-F238E27FC236}">
                <a16:creationId xmlns:a16="http://schemas.microsoft.com/office/drawing/2014/main" id="{0D10593D-FE7A-6266-5566-4C1390D4CE46}"/>
              </a:ext>
            </a:extLst>
          </p:cNvPr>
          <p:cNvPicPr>
            <a:picLocks noChangeAspect="1"/>
          </p:cNvPicPr>
          <p:nvPr/>
        </p:nvPicPr>
        <p:blipFill>
          <a:blip r:embed="rId3"/>
          <a:stretch>
            <a:fillRect/>
          </a:stretch>
        </p:blipFill>
        <p:spPr>
          <a:xfrm>
            <a:off x="4776253" y="4988800"/>
            <a:ext cx="7242616" cy="1367550"/>
          </a:xfrm>
          <a:prstGeom prst="rect">
            <a:avLst/>
          </a:prstGeom>
        </p:spPr>
      </p:pic>
      <p:sp>
        <p:nvSpPr>
          <p:cNvPr id="8" name="pole tekstowe 7">
            <a:extLst>
              <a:ext uri="{FF2B5EF4-FFF2-40B4-BE49-F238E27FC236}">
                <a16:creationId xmlns:a16="http://schemas.microsoft.com/office/drawing/2014/main" id="{21A6AA5F-5068-1AC7-D89C-968E4B20A767}"/>
              </a:ext>
            </a:extLst>
          </p:cNvPr>
          <p:cNvSpPr txBox="1"/>
          <p:nvPr/>
        </p:nvSpPr>
        <p:spPr>
          <a:xfrm>
            <a:off x="8074323" y="6424599"/>
            <a:ext cx="3049437" cy="307777"/>
          </a:xfrm>
          <a:prstGeom prst="rect">
            <a:avLst/>
          </a:prstGeom>
          <a:noFill/>
        </p:spPr>
        <p:txBody>
          <a:bodyPr wrap="square">
            <a:spAutoFit/>
          </a:bodyPr>
          <a:lstStyle/>
          <a:p>
            <a:r>
              <a:rPr lang="pl-PL" sz="1400" dirty="0"/>
              <a:t>https://rk.mb-qr.com/pl/295.153/</a:t>
            </a:r>
          </a:p>
        </p:txBody>
      </p:sp>
    </p:spTree>
    <p:extLst>
      <p:ext uri="{BB962C8B-B14F-4D97-AF65-F5344CB8AC3E}">
        <p14:creationId xmlns:p14="http://schemas.microsoft.com/office/powerpoint/2010/main" val="1829073852"/>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az 5">
            <a:extLst>
              <a:ext uri="{FF2B5EF4-FFF2-40B4-BE49-F238E27FC236}">
                <a16:creationId xmlns:a16="http://schemas.microsoft.com/office/drawing/2014/main" id="{FED06A93-9417-740D-2477-B7AAE670546A}"/>
              </a:ext>
            </a:extLst>
          </p:cNvPr>
          <p:cNvPicPr>
            <a:picLocks noChangeAspect="1"/>
          </p:cNvPicPr>
          <p:nvPr/>
        </p:nvPicPr>
        <p:blipFill>
          <a:blip r:embed="rId2"/>
          <a:stretch>
            <a:fillRect/>
          </a:stretch>
        </p:blipFill>
        <p:spPr>
          <a:xfrm>
            <a:off x="267161" y="3108781"/>
            <a:ext cx="6065772" cy="3247569"/>
          </a:xfrm>
          <a:prstGeom prst="rect">
            <a:avLst/>
          </a:prstGeom>
        </p:spPr>
      </p:pic>
      <p:sp>
        <p:nvSpPr>
          <p:cNvPr id="2" name="Symbol zastępczy numeru slajdu 1">
            <a:extLst>
              <a:ext uri="{FF2B5EF4-FFF2-40B4-BE49-F238E27FC236}">
                <a16:creationId xmlns:a16="http://schemas.microsoft.com/office/drawing/2014/main" id="{BBF00FE3-68F6-70F3-DEFF-E84E4D69A32E}"/>
              </a:ext>
            </a:extLst>
          </p:cNvPr>
          <p:cNvSpPr>
            <a:spLocks noGrp="1"/>
          </p:cNvSpPr>
          <p:nvPr>
            <p:ph type="sldNum" sz="quarter" idx="12"/>
          </p:nvPr>
        </p:nvSpPr>
        <p:spPr>
          <a:xfrm>
            <a:off x="8610600" y="6413698"/>
            <a:ext cx="2743200" cy="365125"/>
          </a:xfrm>
        </p:spPr>
        <p:txBody>
          <a:bodyPr/>
          <a:lstStyle/>
          <a:p>
            <a:fld id="{B13EF961-FCAC-4A9A-A9A0-C51400629BF4}" type="slidenum">
              <a:rPr lang="pl-PL" smtClean="0"/>
              <a:t>285</a:t>
            </a:fld>
            <a:endParaRPr lang="pl-PL"/>
          </a:p>
        </p:txBody>
      </p:sp>
      <p:pic>
        <p:nvPicPr>
          <p:cNvPr id="4" name="Obraz 3">
            <a:extLst>
              <a:ext uri="{FF2B5EF4-FFF2-40B4-BE49-F238E27FC236}">
                <a16:creationId xmlns:a16="http://schemas.microsoft.com/office/drawing/2014/main" id="{4C4D3281-17F2-22FF-A2D4-1209C24650D0}"/>
              </a:ext>
            </a:extLst>
          </p:cNvPr>
          <p:cNvPicPr>
            <a:picLocks noChangeAspect="1"/>
          </p:cNvPicPr>
          <p:nvPr/>
        </p:nvPicPr>
        <p:blipFill>
          <a:blip r:embed="rId3"/>
          <a:stretch>
            <a:fillRect/>
          </a:stretch>
        </p:blipFill>
        <p:spPr>
          <a:xfrm>
            <a:off x="6096000" y="527181"/>
            <a:ext cx="5484240" cy="3634526"/>
          </a:xfrm>
          <a:prstGeom prst="rect">
            <a:avLst/>
          </a:prstGeom>
        </p:spPr>
      </p:pic>
      <p:sp>
        <p:nvSpPr>
          <p:cNvPr id="8" name="pole tekstowe 7">
            <a:extLst>
              <a:ext uri="{FF2B5EF4-FFF2-40B4-BE49-F238E27FC236}">
                <a16:creationId xmlns:a16="http://schemas.microsoft.com/office/drawing/2014/main" id="{66B9B170-C5E9-E2E4-935A-E29CC0630E38}"/>
              </a:ext>
            </a:extLst>
          </p:cNvPr>
          <p:cNvSpPr txBox="1"/>
          <p:nvPr/>
        </p:nvSpPr>
        <p:spPr>
          <a:xfrm>
            <a:off x="1752600" y="6538912"/>
            <a:ext cx="11350868" cy="307777"/>
          </a:xfrm>
          <a:prstGeom prst="rect">
            <a:avLst/>
          </a:prstGeom>
          <a:noFill/>
        </p:spPr>
        <p:txBody>
          <a:bodyPr wrap="square">
            <a:spAutoFit/>
          </a:bodyPr>
          <a:lstStyle/>
          <a:p>
            <a:r>
              <a:rPr lang="pl-PL" sz="1400" dirty="0"/>
              <a:t>https://www.motospace.pl/prezentacje/nowy-nissan-leaf-elektryczna-przyszlosc/prezentacje/nissan-leaf-ceny-i-wyposazenie/</a:t>
            </a:r>
          </a:p>
        </p:txBody>
      </p:sp>
      <p:sp>
        <p:nvSpPr>
          <p:cNvPr id="10" name="pole tekstowe 9">
            <a:extLst>
              <a:ext uri="{FF2B5EF4-FFF2-40B4-BE49-F238E27FC236}">
                <a16:creationId xmlns:a16="http://schemas.microsoft.com/office/drawing/2014/main" id="{CE1CDE62-FE85-A4B2-7039-CA7EE50F6780}"/>
              </a:ext>
            </a:extLst>
          </p:cNvPr>
          <p:cNvSpPr txBox="1"/>
          <p:nvPr/>
        </p:nvSpPr>
        <p:spPr>
          <a:xfrm>
            <a:off x="6581498" y="4750145"/>
            <a:ext cx="4998742" cy="1200329"/>
          </a:xfrm>
          <a:prstGeom prst="rect">
            <a:avLst/>
          </a:prstGeom>
          <a:noFill/>
        </p:spPr>
        <p:txBody>
          <a:bodyPr wrap="square">
            <a:spAutoFit/>
          </a:bodyPr>
          <a:lstStyle/>
          <a:p>
            <a:pPr algn="just"/>
            <a:r>
              <a:rPr lang="pl-PL" sz="2400" b="0" i="0" dirty="0">
                <a:solidFill>
                  <a:srgbClr val="000000"/>
                </a:solidFill>
                <a:effectLst/>
              </a:rPr>
              <a:t>Akumulator </a:t>
            </a:r>
            <a:r>
              <a:rPr lang="pl-PL" sz="2400" b="0" i="0" dirty="0" err="1">
                <a:solidFill>
                  <a:srgbClr val="000000"/>
                </a:solidFill>
                <a:effectLst/>
              </a:rPr>
              <a:t>litowo</a:t>
            </a:r>
            <a:r>
              <a:rPr lang="pl-PL" sz="2400" b="0" i="0" dirty="0">
                <a:solidFill>
                  <a:srgbClr val="000000"/>
                </a:solidFill>
                <a:effectLst/>
              </a:rPr>
              <a:t>-jonowy 192 ogniw o napięciu 3,65 V i pojemności </a:t>
            </a:r>
          </a:p>
          <a:p>
            <a:pPr algn="just"/>
            <a:r>
              <a:rPr lang="pl-PL" sz="2400" b="0" i="0" dirty="0">
                <a:solidFill>
                  <a:srgbClr val="000000"/>
                </a:solidFill>
                <a:effectLst/>
              </a:rPr>
              <a:t>56,3 Ah, co daje razem 39,46 kWh</a:t>
            </a:r>
            <a:endParaRPr lang="pl-PL" sz="2400" dirty="0"/>
          </a:p>
        </p:txBody>
      </p:sp>
      <p:sp>
        <p:nvSpPr>
          <p:cNvPr id="12" name="pole tekstowe 11">
            <a:extLst>
              <a:ext uri="{FF2B5EF4-FFF2-40B4-BE49-F238E27FC236}">
                <a16:creationId xmlns:a16="http://schemas.microsoft.com/office/drawing/2014/main" id="{80357CF4-B590-1031-2C90-E402F8A9019C}"/>
              </a:ext>
            </a:extLst>
          </p:cNvPr>
          <p:cNvSpPr txBox="1"/>
          <p:nvPr/>
        </p:nvSpPr>
        <p:spPr>
          <a:xfrm>
            <a:off x="267161" y="784624"/>
            <a:ext cx="5676439" cy="1569660"/>
          </a:xfrm>
          <a:prstGeom prst="rect">
            <a:avLst/>
          </a:prstGeom>
          <a:noFill/>
        </p:spPr>
        <p:txBody>
          <a:bodyPr wrap="square">
            <a:spAutoFit/>
          </a:bodyPr>
          <a:lstStyle/>
          <a:p>
            <a:pPr algn="just"/>
            <a:r>
              <a:rPr lang="pl-PL" sz="2400" b="0" i="0" dirty="0">
                <a:solidFill>
                  <a:srgbClr val="000000"/>
                </a:solidFill>
                <a:effectLst/>
              </a:rPr>
              <a:t>Elektryczny zespół napędowy NISSAN, synchroniczny silnik elektryczny EM57 150 KM, 3283-9795 </a:t>
            </a:r>
            <a:r>
              <a:rPr lang="pl-PL" sz="2400" b="0" i="0" dirty="0" err="1">
                <a:solidFill>
                  <a:srgbClr val="000000"/>
                </a:solidFill>
                <a:effectLst/>
              </a:rPr>
              <a:t>obr</a:t>
            </a:r>
            <a:r>
              <a:rPr lang="pl-PL" sz="2400" b="0" i="0" dirty="0">
                <a:solidFill>
                  <a:srgbClr val="000000"/>
                </a:solidFill>
                <a:effectLst/>
              </a:rPr>
              <a:t>./min, zużycie energii elektrycznej: 16,6-20,4 kWh/100 km, </a:t>
            </a:r>
            <a:endParaRPr lang="pl-PL" sz="2400" dirty="0"/>
          </a:p>
        </p:txBody>
      </p:sp>
    </p:spTree>
    <p:extLst>
      <p:ext uri="{BB962C8B-B14F-4D97-AF65-F5344CB8AC3E}">
        <p14:creationId xmlns:p14="http://schemas.microsoft.com/office/powerpoint/2010/main" val="2871028789"/>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65FA300-054E-9D98-4F22-A3B981454E54}"/>
              </a:ext>
            </a:extLst>
          </p:cNvPr>
          <p:cNvSpPr>
            <a:spLocks noGrp="1"/>
          </p:cNvSpPr>
          <p:nvPr>
            <p:ph type="sldNum" sz="quarter" idx="12"/>
          </p:nvPr>
        </p:nvSpPr>
        <p:spPr/>
        <p:txBody>
          <a:bodyPr/>
          <a:lstStyle/>
          <a:p>
            <a:fld id="{B13EF961-FCAC-4A9A-A9A0-C51400629BF4}" type="slidenum">
              <a:rPr lang="pl-PL" smtClean="0"/>
              <a:t>286</a:t>
            </a:fld>
            <a:endParaRPr lang="pl-PL"/>
          </a:p>
        </p:txBody>
      </p:sp>
      <p:pic>
        <p:nvPicPr>
          <p:cNvPr id="4" name="Obraz 3">
            <a:extLst>
              <a:ext uri="{FF2B5EF4-FFF2-40B4-BE49-F238E27FC236}">
                <a16:creationId xmlns:a16="http://schemas.microsoft.com/office/drawing/2014/main" id="{16A2B9BD-5C13-2F11-172D-93F2CC8496B6}"/>
              </a:ext>
            </a:extLst>
          </p:cNvPr>
          <p:cNvPicPr>
            <a:picLocks noChangeAspect="1"/>
          </p:cNvPicPr>
          <p:nvPr/>
        </p:nvPicPr>
        <p:blipFill>
          <a:blip r:embed="rId2"/>
          <a:stretch>
            <a:fillRect/>
          </a:stretch>
        </p:blipFill>
        <p:spPr>
          <a:xfrm>
            <a:off x="4839134" y="1951892"/>
            <a:ext cx="7250498" cy="4769583"/>
          </a:xfrm>
          <a:prstGeom prst="rect">
            <a:avLst/>
          </a:prstGeom>
        </p:spPr>
      </p:pic>
      <p:sp>
        <p:nvSpPr>
          <p:cNvPr id="6" name="pole tekstowe 5">
            <a:extLst>
              <a:ext uri="{FF2B5EF4-FFF2-40B4-BE49-F238E27FC236}">
                <a16:creationId xmlns:a16="http://schemas.microsoft.com/office/drawing/2014/main" id="{C47C637C-C799-6A82-BBB6-A18EDC65B62E}"/>
              </a:ext>
            </a:extLst>
          </p:cNvPr>
          <p:cNvSpPr txBox="1"/>
          <p:nvPr/>
        </p:nvSpPr>
        <p:spPr>
          <a:xfrm>
            <a:off x="232996" y="223787"/>
            <a:ext cx="11120803" cy="1429622"/>
          </a:xfrm>
          <a:prstGeom prst="rect">
            <a:avLst/>
          </a:prstGeom>
          <a:noFill/>
        </p:spPr>
        <p:txBody>
          <a:bodyPr wrap="square">
            <a:spAutoFit/>
          </a:bodyPr>
          <a:lstStyle/>
          <a:p>
            <a:pPr algn="just">
              <a:lnSpc>
                <a:spcPct val="150000"/>
              </a:lnSpc>
              <a:spcBef>
                <a:spcPts val="750"/>
              </a:spcBef>
              <a:buNone/>
            </a:pPr>
            <a:r>
              <a:rPr lang="pl-PL" sz="2000" b="1" dirty="0">
                <a:solidFill>
                  <a:srgbClr val="000000"/>
                </a:solidFill>
                <a:effectLst/>
                <a:latin typeface="+mj-lt"/>
              </a:rPr>
              <a:t>System ładowania</a:t>
            </a:r>
            <a:r>
              <a:rPr lang="pl-PL" sz="2000" i="0" dirty="0">
                <a:solidFill>
                  <a:srgbClr val="000000"/>
                </a:solidFill>
                <a:effectLst/>
                <a:latin typeface="+mj-lt"/>
              </a:rPr>
              <a:t> może umożliwiać przepływ energii </a:t>
            </a:r>
            <a:r>
              <a:rPr lang="pl-PL" sz="2000" b="0" i="0" dirty="0">
                <a:solidFill>
                  <a:srgbClr val="000000"/>
                </a:solidFill>
                <a:effectLst/>
                <a:latin typeface="+mj-lt"/>
              </a:rPr>
              <a:t>w obie strony, dzięki czemu naładowany i podłączony do ładowarki, np. NISSAN </a:t>
            </a:r>
            <a:r>
              <a:rPr lang="pl-PL" sz="2000" b="0" i="0" dirty="0" err="1">
                <a:solidFill>
                  <a:srgbClr val="000000"/>
                </a:solidFill>
                <a:effectLst/>
                <a:latin typeface="+mj-lt"/>
              </a:rPr>
              <a:t>Leaf</a:t>
            </a:r>
            <a:r>
              <a:rPr lang="pl-PL" sz="2000" b="0" i="0" dirty="0">
                <a:solidFill>
                  <a:srgbClr val="000000"/>
                </a:solidFill>
                <a:effectLst/>
                <a:latin typeface="+mj-lt"/>
              </a:rPr>
              <a:t>, pozostawiony na noc, ma rekompensować wahania w dostawach prądu z niezbyt przewidywalnych źródeł (np. wiatraki, </a:t>
            </a:r>
            <a:r>
              <a:rPr lang="pl-PL" sz="2000" b="0" i="0" dirty="0" err="1">
                <a:solidFill>
                  <a:srgbClr val="000000"/>
                </a:solidFill>
                <a:effectLst/>
                <a:latin typeface="+mj-lt"/>
              </a:rPr>
              <a:t>fotowoltaika</a:t>
            </a:r>
            <a:r>
              <a:rPr lang="pl-PL" sz="2000" b="0" i="0" dirty="0">
                <a:solidFill>
                  <a:srgbClr val="000000"/>
                </a:solidFill>
                <a:effectLst/>
                <a:latin typeface="+mj-lt"/>
              </a:rPr>
              <a:t>). </a:t>
            </a:r>
          </a:p>
        </p:txBody>
      </p:sp>
      <p:sp>
        <p:nvSpPr>
          <p:cNvPr id="9" name="pole tekstowe 8">
            <a:extLst>
              <a:ext uri="{FF2B5EF4-FFF2-40B4-BE49-F238E27FC236}">
                <a16:creationId xmlns:a16="http://schemas.microsoft.com/office/drawing/2014/main" id="{BEDE547B-2F77-16C3-E740-E118714E89FD}"/>
              </a:ext>
            </a:extLst>
          </p:cNvPr>
          <p:cNvSpPr txBox="1"/>
          <p:nvPr/>
        </p:nvSpPr>
        <p:spPr>
          <a:xfrm>
            <a:off x="232996" y="1653409"/>
            <a:ext cx="4286250" cy="4199611"/>
          </a:xfrm>
          <a:prstGeom prst="rect">
            <a:avLst/>
          </a:prstGeom>
          <a:noFill/>
        </p:spPr>
        <p:txBody>
          <a:bodyPr wrap="square">
            <a:spAutoFit/>
          </a:bodyPr>
          <a:lstStyle/>
          <a:p>
            <a:pPr algn="just">
              <a:lnSpc>
                <a:spcPct val="150000"/>
              </a:lnSpc>
            </a:pPr>
            <a:r>
              <a:rPr lang="pl-PL" sz="2000" b="0" i="0" dirty="0">
                <a:solidFill>
                  <a:srgbClr val="000000"/>
                </a:solidFill>
                <a:effectLst/>
                <a:latin typeface="+mj-lt"/>
              </a:rPr>
              <a:t>Technologia magazynowania energii </a:t>
            </a:r>
            <a:r>
              <a:rPr lang="pl-PL" sz="2000" b="0" i="0" dirty="0" err="1">
                <a:solidFill>
                  <a:srgbClr val="000000"/>
                </a:solidFill>
                <a:effectLst/>
                <a:latin typeface="+mj-lt"/>
              </a:rPr>
              <a:t>xStorage</a:t>
            </a:r>
            <a:r>
              <a:rPr lang="pl-PL" sz="2000" b="0" i="0" dirty="0">
                <a:solidFill>
                  <a:srgbClr val="000000"/>
                </a:solidFill>
                <a:effectLst/>
                <a:latin typeface="+mj-lt"/>
              </a:rPr>
              <a:t>, oparta o rozwiązanie V2G (</a:t>
            </a:r>
            <a:r>
              <a:rPr lang="pl-PL" sz="2000" b="0" i="0" dirty="0" err="1">
                <a:solidFill>
                  <a:srgbClr val="000000"/>
                </a:solidFill>
                <a:effectLst/>
                <a:latin typeface="+mj-lt"/>
              </a:rPr>
              <a:t>Vehicle</a:t>
            </a:r>
            <a:r>
              <a:rPr lang="pl-PL" sz="2000" b="0" i="0" dirty="0">
                <a:solidFill>
                  <a:srgbClr val="000000"/>
                </a:solidFill>
                <a:effectLst/>
                <a:latin typeface="+mj-lt"/>
              </a:rPr>
              <a:t> To </a:t>
            </a:r>
            <a:r>
              <a:rPr lang="pl-PL" sz="2000" b="0" i="0" dirty="0" err="1">
                <a:solidFill>
                  <a:srgbClr val="000000"/>
                </a:solidFill>
                <a:effectLst/>
                <a:latin typeface="+mj-lt"/>
              </a:rPr>
              <a:t>Grid</a:t>
            </a:r>
            <a:r>
              <a:rPr lang="pl-PL" sz="2000" b="0" i="0" dirty="0">
                <a:solidFill>
                  <a:srgbClr val="000000"/>
                </a:solidFill>
                <a:effectLst/>
                <a:latin typeface="+mj-lt"/>
              </a:rPr>
              <a:t> – z samochodu do sieci), którą Nissan opracował wspólnie z firmą Eaton, ma służyć racjonalizacji zużycia energii, magazynując prąd w tych porach doby, kiedy jest on najtańszy i kontrolując sposób jego zużywania.</a:t>
            </a:r>
            <a:endParaRPr lang="pl-PL" sz="2000" dirty="0">
              <a:latin typeface="+mj-lt"/>
            </a:endParaRPr>
          </a:p>
        </p:txBody>
      </p:sp>
      <p:sp>
        <p:nvSpPr>
          <p:cNvPr id="3" name="pole tekstowe 2">
            <a:extLst>
              <a:ext uri="{FF2B5EF4-FFF2-40B4-BE49-F238E27FC236}">
                <a16:creationId xmlns:a16="http://schemas.microsoft.com/office/drawing/2014/main" id="{F1D24C1F-33F4-49D3-CAD2-395002673447}"/>
              </a:ext>
            </a:extLst>
          </p:cNvPr>
          <p:cNvSpPr txBox="1"/>
          <p:nvPr/>
        </p:nvSpPr>
        <p:spPr>
          <a:xfrm>
            <a:off x="1752600" y="6538912"/>
            <a:ext cx="2766646" cy="253916"/>
          </a:xfrm>
          <a:prstGeom prst="rect">
            <a:avLst/>
          </a:prstGeom>
          <a:noFill/>
        </p:spPr>
        <p:txBody>
          <a:bodyPr wrap="square">
            <a:spAutoFit/>
          </a:bodyPr>
          <a:lstStyle/>
          <a:p>
            <a:r>
              <a:rPr lang="pl-PL" sz="1050" dirty="0"/>
              <a:t>Źródło: materiały firmy Nissan</a:t>
            </a:r>
          </a:p>
        </p:txBody>
      </p:sp>
    </p:spTree>
    <p:extLst>
      <p:ext uri="{BB962C8B-B14F-4D97-AF65-F5344CB8AC3E}">
        <p14:creationId xmlns:p14="http://schemas.microsoft.com/office/powerpoint/2010/main" val="2848983085"/>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D4595FD-CEE2-8890-B4A7-286DC6B435FD}"/>
              </a:ext>
            </a:extLst>
          </p:cNvPr>
          <p:cNvSpPr>
            <a:spLocks noGrp="1"/>
          </p:cNvSpPr>
          <p:nvPr>
            <p:ph type="sldNum" sz="quarter" idx="12"/>
          </p:nvPr>
        </p:nvSpPr>
        <p:spPr/>
        <p:txBody>
          <a:bodyPr/>
          <a:lstStyle/>
          <a:p>
            <a:fld id="{B13EF961-FCAC-4A9A-A9A0-C51400629BF4}" type="slidenum">
              <a:rPr lang="pl-PL" smtClean="0"/>
              <a:t>287</a:t>
            </a:fld>
            <a:endParaRPr lang="pl-PL"/>
          </a:p>
        </p:txBody>
      </p:sp>
      <p:sp>
        <p:nvSpPr>
          <p:cNvPr id="4" name="pole tekstowe 3">
            <a:extLst>
              <a:ext uri="{FF2B5EF4-FFF2-40B4-BE49-F238E27FC236}">
                <a16:creationId xmlns:a16="http://schemas.microsoft.com/office/drawing/2014/main" id="{EECF8522-2179-F975-CF38-58F149D27565}"/>
              </a:ext>
            </a:extLst>
          </p:cNvPr>
          <p:cNvSpPr txBox="1"/>
          <p:nvPr/>
        </p:nvSpPr>
        <p:spPr>
          <a:xfrm>
            <a:off x="685800" y="350172"/>
            <a:ext cx="10667999" cy="1261884"/>
          </a:xfrm>
          <a:prstGeom prst="rect">
            <a:avLst/>
          </a:prstGeom>
          <a:noFill/>
        </p:spPr>
        <p:txBody>
          <a:bodyPr wrap="square">
            <a:spAutoFit/>
          </a:bodyPr>
          <a:lstStyle/>
          <a:p>
            <a:r>
              <a:rPr lang="pl-PL" sz="2800" b="1" dirty="0"/>
              <a:t>Rodzaje napędów samochodów</a:t>
            </a:r>
          </a:p>
          <a:p>
            <a:r>
              <a:rPr lang="pl-PL" sz="2400" b="1" dirty="0"/>
              <a:t>Pojazdy dzieli się według następujących rodzajów silnika:</a:t>
            </a:r>
          </a:p>
          <a:p>
            <a:endParaRPr lang="pl-PL" sz="2400" b="1" dirty="0"/>
          </a:p>
        </p:txBody>
      </p:sp>
      <p:pic>
        <p:nvPicPr>
          <p:cNvPr id="10" name="Obraz 9">
            <a:extLst>
              <a:ext uri="{FF2B5EF4-FFF2-40B4-BE49-F238E27FC236}">
                <a16:creationId xmlns:a16="http://schemas.microsoft.com/office/drawing/2014/main" id="{851B2B8F-1C44-2FBA-81A5-799E64FF99C1}"/>
              </a:ext>
            </a:extLst>
          </p:cNvPr>
          <p:cNvPicPr>
            <a:picLocks noChangeAspect="1"/>
          </p:cNvPicPr>
          <p:nvPr/>
        </p:nvPicPr>
        <p:blipFill>
          <a:blip r:embed="rId2"/>
          <a:stretch>
            <a:fillRect/>
          </a:stretch>
        </p:blipFill>
        <p:spPr>
          <a:xfrm>
            <a:off x="1828214" y="1215257"/>
            <a:ext cx="8383170" cy="5506218"/>
          </a:xfrm>
          <a:prstGeom prst="rect">
            <a:avLst/>
          </a:prstGeom>
        </p:spPr>
      </p:pic>
    </p:spTree>
    <p:extLst>
      <p:ext uri="{BB962C8B-B14F-4D97-AF65-F5344CB8AC3E}">
        <p14:creationId xmlns:p14="http://schemas.microsoft.com/office/powerpoint/2010/main" val="1404767941"/>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9DB7415-ACC2-FBCC-BF7B-9E01EA4C5895}"/>
              </a:ext>
            </a:extLst>
          </p:cNvPr>
          <p:cNvSpPr>
            <a:spLocks noGrp="1"/>
          </p:cNvSpPr>
          <p:nvPr>
            <p:ph type="sldNum" sz="quarter" idx="12"/>
          </p:nvPr>
        </p:nvSpPr>
        <p:spPr/>
        <p:txBody>
          <a:bodyPr/>
          <a:lstStyle/>
          <a:p>
            <a:fld id="{B13EF961-FCAC-4A9A-A9A0-C51400629BF4}" type="slidenum">
              <a:rPr lang="pl-PL" smtClean="0"/>
              <a:t>288</a:t>
            </a:fld>
            <a:endParaRPr lang="pl-PL"/>
          </a:p>
        </p:txBody>
      </p:sp>
      <p:graphicFrame>
        <p:nvGraphicFramePr>
          <p:cNvPr id="3" name="Tabela 2">
            <a:extLst>
              <a:ext uri="{FF2B5EF4-FFF2-40B4-BE49-F238E27FC236}">
                <a16:creationId xmlns:a16="http://schemas.microsoft.com/office/drawing/2014/main" id="{B3A32ACC-86F5-EB32-24B0-2091A3E63B4E}"/>
              </a:ext>
            </a:extLst>
          </p:cNvPr>
          <p:cNvGraphicFramePr>
            <a:graphicFrameLocks noGrp="1"/>
          </p:cNvGraphicFramePr>
          <p:nvPr>
            <p:extLst>
              <p:ext uri="{D42A27DB-BD31-4B8C-83A1-F6EECF244321}">
                <p14:modId xmlns:p14="http://schemas.microsoft.com/office/powerpoint/2010/main" val="1065634482"/>
              </p:ext>
            </p:extLst>
          </p:nvPr>
        </p:nvGraphicFramePr>
        <p:xfrm>
          <a:off x="189781" y="1155940"/>
          <a:ext cx="11386866" cy="5200409"/>
        </p:xfrm>
        <a:graphic>
          <a:graphicData uri="http://schemas.openxmlformats.org/drawingml/2006/table">
            <a:tbl>
              <a:tblPr/>
              <a:tblGrid>
                <a:gridCol w="3795622">
                  <a:extLst>
                    <a:ext uri="{9D8B030D-6E8A-4147-A177-3AD203B41FA5}">
                      <a16:colId xmlns:a16="http://schemas.microsoft.com/office/drawing/2014/main" val="498887482"/>
                    </a:ext>
                  </a:extLst>
                </a:gridCol>
                <a:gridCol w="3795622">
                  <a:extLst>
                    <a:ext uri="{9D8B030D-6E8A-4147-A177-3AD203B41FA5}">
                      <a16:colId xmlns:a16="http://schemas.microsoft.com/office/drawing/2014/main" val="2104996488"/>
                    </a:ext>
                  </a:extLst>
                </a:gridCol>
                <a:gridCol w="3795622">
                  <a:extLst>
                    <a:ext uri="{9D8B030D-6E8A-4147-A177-3AD203B41FA5}">
                      <a16:colId xmlns:a16="http://schemas.microsoft.com/office/drawing/2014/main" val="2894600975"/>
                    </a:ext>
                  </a:extLst>
                </a:gridCol>
              </a:tblGrid>
              <a:tr h="472765">
                <a:tc>
                  <a:txBody>
                    <a:bodyPr/>
                    <a:lstStyle/>
                    <a:p>
                      <a:r>
                        <a:rPr lang="pl-PL" b="1"/>
                        <a:t>Typ silnika</a:t>
                      </a:r>
                      <a:endParaRPr lang="pl-PL"/>
                    </a:p>
                  </a:txBody>
                  <a:tcPr anchor="ctr">
                    <a:lnL>
                      <a:noFill/>
                    </a:lnL>
                    <a:lnR>
                      <a:noFill/>
                    </a:lnR>
                    <a:lnT>
                      <a:noFill/>
                    </a:lnT>
                    <a:lnB>
                      <a:noFill/>
                    </a:lnB>
                    <a:noFill/>
                  </a:tcPr>
                </a:tc>
                <a:tc>
                  <a:txBody>
                    <a:bodyPr/>
                    <a:lstStyle/>
                    <a:p>
                      <a:r>
                        <a:rPr lang="pl-PL" b="1"/>
                        <a:t>Opis działania</a:t>
                      </a:r>
                      <a:endParaRPr lang="pl-PL"/>
                    </a:p>
                  </a:txBody>
                  <a:tcPr anchor="ctr">
                    <a:lnL>
                      <a:noFill/>
                    </a:lnL>
                    <a:lnR>
                      <a:noFill/>
                    </a:lnR>
                    <a:lnT>
                      <a:noFill/>
                    </a:lnT>
                    <a:lnB>
                      <a:noFill/>
                    </a:lnB>
                    <a:noFill/>
                  </a:tcPr>
                </a:tc>
                <a:tc>
                  <a:txBody>
                    <a:bodyPr/>
                    <a:lstStyle/>
                    <a:p>
                      <a:r>
                        <a:rPr lang="pl-PL" b="1"/>
                        <a:t>Przykładowe parametry</a:t>
                      </a:r>
                      <a:endParaRPr lang="pl-PL"/>
                    </a:p>
                  </a:txBody>
                  <a:tcPr anchor="ctr">
                    <a:lnL>
                      <a:noFill/>
                    </a:lnL>
                    <a:lnR>
                      <a:noFill/>
                    </a:lnR>
                    <a:lnT>
                      <a:noFill/>
                    </a:lnT>
                    <a:lnB>
                      <a:noFill/>
                    </a:lnB>
                    <a:noFill/>
                  </a:tcPr>
                </a:tc>
                <a:extLst>
                  <a:ext uri="{0D108BD9-81ED-4DB2-BD59-A6C34878D82A}">
                    <a16:rowId xmlns:a16="http://schemas.microsoft.com/office/drawing/2014/main" val="142161347"/>
                  </a:ext>
                </a:extLst>
              </a:tr>
              <a:tr h="1181911">
                <a:tc>
                  <a:txBody>
                    <a:bodyPr/>
                    <a:lstStyle/>
                    <a:p>
                      <a:r>
                        <a:rPr lang="pl-PL" b="1"/>
                        <a:t>Silnik indukcyjny (asynchroniczny)</a:t>
                      </a:r>
                      <a:endParaRPr lang="pl-PL"/>
                    </a:p>
                  </a:txBody>
                  <a:tcPr anchor="ctr">
                    <a:lnL>
                      <a:noFill/>
                    </a:lnL>
                    <a:lnR>
                      <a:noFill/>
                    </a:lnR>
                    <a:lnT>
                      <a:noFill/>
                    </a:lnT>
                    <a:lnB>
                      <a:noFill/>
                    </a:lnB>
                    <a:noFill/>
                  </a:tcPr>
                </a:tc>
                <a:tc>
                  <a:txBody>
                    <a:bodyPr/>
                    <a:lstStyle/>
                    <a:p>
                      <a:r>
                        <a:rPr lang="pl-PL" dirty="0"/>
                        <a:t>Brak magnesów trwałych, wirnik klatkowy, sterowany falownikiem. Często w Teslach.</a:t>
                      </a:r>
                    </a:p>
                  </a:txBody>
                  <a:tcPr anchor="ctr">
                    <a:lnL>
                      <a:noFill/>
                    </a:lnL>
                    <a:lnR>
                      <a:noFill/>
                    </a:lnR>
                    <a:lnT>
                      <a:noFill/>
                    </a:lnT>
                    <a:lnB>
                      <a:noFill/>
                    </a:lnB>
                    <a:noFill/>
                  </a:tcPr>
                </a:tc>
                <a:tc>
                  <a:txBody>
                    <a:bodyPr/>
                    <a:lstStyle/>
                    <a:p>
                      <a:r>
                        <a:rPr lang="pl-PL"/>
                        <a:t>- Moc: 100–300 kW- Sprawność: ~90%- Moment obrotowy: 300–600 Nm</a:t>
                      </a:r>
                    </a:p>
                  </a:txBody>
                  <a:tcPr anchor="ctr">
                    <a:lnL>
                      <a:noFill/>
                    </a:lnL>
                    <a:lnR>
                      <a:noFill/>
                    </a:lnR>
                    <a:lnT>
                      <a:noFill/>
                    </a:lnT>
                    <a:lnB>
                      <a:noFill/>
                    </a:lnB>
                    <a:noFill/>
                  </a:tcPr>
                </a:tc>
                <a:extLst>
                  <a:ext uri="{0D108BD9-81ED-4DB2-BD59-A6C34878D82A}">
                    <a16:rowId xmlns:a16="http://schemas.microsoft.com/office/drawing/2014/main" val="1704387986"/>
                  </a:ext>
                </a:extLst>
              </a:tr>
              <a:tr h="1181911">
                <a:tc>
                  <a:txBody>
                    <a:bodyPr/>
                    <a:lstStyle/>
                    <a:p>
                      <a:r>
                        <a:rPr lang="pl-PL" b="1"/>
                        <a:t>Silnik PMSM (z magnesami trwałymi)</a:t>
                      </a:r>
                      <a:endParaRPr lang="pl-PL"/>
                    </a:p>
                  </a:txBody>
                  <a:tcPr anchor="ctr">
                    <a:lnL>
                      <a:noFill/>
                    </a:lnL>
                    <a:lnR>
                      <a:noFill/>
                    </a:lnR>
                    <a:lnT>
                      <a:noFill/>
                    </a:lnT>
                    <a:lnB>
                      <a:noFill/>
                    </a:lnB>
                    <a:noFill/>
                  </a:tcPr>
                </a:tc>
                <a:tc>
                  <a:txBody>
                    <a:bodyPr/>
                    <a:lstStyle/>
                    <a:p>
                      <a:r>
                        <a:rPr lang="pl-PL"/>
                        <a:t>Wysoka sprawność, cicha praca, stosowany w wielu autach BEV (np. Nissan Leaf).</a:t>
                      </a:r>
                    </a:p>
                  </a:txBody>
                  <a:tcPr anchor="ctr">
                    <a:lnL>
                      <a:noFill/>
                    </a:lnL>
                    <a:lnR>
                      <a:noFill/>
                    </a:lnR>
                    <a:lnT>
                      <a:noFill/>
                    </a:lnT>
                    <a:lnB>
                      <a:noFill/>
                    </a:lnB>
                    <a:noFill/>
                  </a:tcPr>
                </a:tc>
                <a:tc>
                  <a:txBody>
                    <a:bodyPr/>
                    <a:lstStyle/>
                    <a:p>
                      <a:r>
                        <a:rPr lang="pl-PL"/>
                        <a:t>- Moc: 80–160 kW- Sprawność: 93–97%- Moment: 250–450 Nm</a:t>
                      </a:r>
                    </a:p>
                  </a:txBody>
                  <a:tcPr anchor="ctr">
                    <a:lnL>
                      <a:noFill/>
                    </a:lnL>
                    <a:lnR>
                      <a:noFill/>
                    </a:lnR>
                    <a:lnT>
                      <a:noFill/>
                    </a:lnT>
                    <a:lnB>
                      <a:noFill/>
                    </a:lnB>
                    <a:noFill/>
                  </a:tcPr>
                </a:tc>
                <a:extLst>
                  <a:ext uri="{0D108BD9-81ED-4DB2-BD59-A6C34878D82A}">
                    <a16:rowId xmlns:a16="http://schemas.microsoft.com/office/drawing/2014/main" val="378595514"/>
                  </a:ext>
                </a:extLst>
              </a:tr>
              <a:tr h="1181911">
                <a:tc>
                  <a:txBody>
                    <a:bodyPr/>
                    <a:lstStyle/>
                    <a:p>
                      <a:r>
                        <a:rPr lang="pl-PL" b="1"/>
                        <a:t>Silnik BLDC (bezszczotkowy prądu stałego)</a:t>
                      </a:r>
                      <a:endParaRPr lang="pl-PL"/>
                    </a:p>
                  </a:txBody>
                  <a:tcPr anchor="ctr">
                    <a:lnL>
                      <a:noFill/>
                    </a:lnL>
                    <a:lnR>
                      <a:noFill/>
                    </a:lnR>
                    <a:lnT>
                      <a:noFill/>
                    </a:lnT>
                    <a:lnB>
                      <a:noFill/>
                    </a:lnB>
                    <a:noFill/>
                  </a:tcPr>
                </a:tc>
                <a:tc>
                  <a:txBody>
                    <a:bodyPr/>
                    <a:lstStyle/>
                    <a:p>
                      <a:r>
                        <a:rPr lang="pl-PL" dirty="0"/>
                        <a:t>Stosowany głównie w mniejszych pojazdach lub jako silnik pomocniczy.</a:t>
                      </a:r>
                    </a:p>
                  </a:txBody>
                  <a:tcPr anchor="ctr">
                    <a:lnL>
                      <a:noFill/>
                    </a:lnL>
                    <a:lnR>
                      <a:noFill/>
                    </a:lnR>
                    <a:lnT>
                      <a:noFill/>
                    </a:lnT>
                    <a:lnB>
                      <a:noFill/>
                    </a:lnB>
                    <a:noFill/>
                  </a:tcPr>
                </a:tc>
                <a:tc>
                  <a:txBody>
                    <a:bodyPr/>
                    <a:lstStyle/>
                    <a:p>
                      <a:r>
                        <a:rPr lang="pl-PL"/>
                        <a:t>- Moc: 20–100 kW- Sprawność: 85–92%- Moment: 100–300 Nm</a:t>
                      </a:r>
                    </a:p>
                  </a:txBody>
                  <a:tcPr anchor="ctr">
                    <a:lnL>
                      <a:noFill/>
                    </a:lnL>
                    <a:lnR>
                      <a:noFill/>
                    </a:lnR>
                    <a:lnT>
                      <a:noFill/>
                    </a:lnT>
                    <a:lnB>
                      <a:noFill/>
                    </a:lnB>
                    <a:noFill/>
                  </a:tcPr>
                </a:tc>
                <a:extLst>
                  <a:ext uri="{0D108BD9-81ED-4DB2-BD59-A6C34878D82A}">
                    <a16:rowId xmlns:a16="http://schemas.microsoft.com/office/drawing/2014/main" val="1989692157"/>
                  </a:ext>
                </a:extLst>
              </a:tr>
              <a:tr h="1181911">
                <a:tc>
                  <a:txBody>
                    <a:bodyPr/>
                    <a:lstStyle/>
                    <a:p>
                      <a:r>
                        <a:rPr lang="pl-PL" b="1"/>
                        <a:t>Silnik z podwójnym uzwojeniem (Dual Motor)</a:t>
                      </a:r>
                      <a:endParaRPr lang="pl-PL"/>
                    </a:p>
                  </a:txBody>
                  <a:tcPr anchor="ctr">
                    <a:lnL>
                      <a:noFill/>
                    </a:lnL>
                    <a:lnR>
                      <a:noFill/>
                    </a:lnR>
                    <a:lnT>
                      <a:noFill/>
                    </a:lnT>
                    <a:lnB>
                      <a:noFill/>
                    </a:lnB>
                    <a:noFill/>
                  </a:tcPr>
                </a:tc>
                <a:tc>
                  <a:txBody>
                    <a:bodyPr/>
                    <a:lstStyle/>
                    <a:p>
                      <a:r>
                        <a:rPr lang="pl-PL" dirty="0"/>
                        <a:t>Dwa niezależne silniki, często stosowane w autach AWD (np. Tesla Dual Motor).</a:t>
                      </a:r>
                    </a:p>
                  </a:txBody>
                  <a:tcPr anchor="ctr">
                    <a:lnL>
                      <a:noFill/>
                    </a:lnL>
                    <a:lnR>
                      <a:noFill/>
                    </a:lnR>
                    <a:lnT>
                      <a:noFill/>
                    </a:lnT>
                    <a:lnB>
                      <a:noFill/>
                    </a:lnB>
                    <a:noFill/>
                  </a:tcPr>
                </a:tc>
                <a:tc>
                  <a:txBody>
                    <a:bodyPr/>
                    <a:lstStyle/>
                    <a:p>
                      <a:r>
                        <a:rPr lang="pl-PL" dirty="0"/>
                        <a:t>- Moc łączna: 200–400+ kW- Moment: 500–900 </a:t>
                      </a:r>
                      <a:r>
                        <a:rPr lang="pl-PL" dirty="0" err="1"/>
                        <a:t>Nm</a:t>
                      </a:r>
                      <a:r>
                        <a:rPr lang="pl-PL" dirty="0"/>
                        <a:t>- Dynamiczne rozdzielanie napędu</a:t>
                      </a:r>
                    </a:p>
                  </a:txBody>
                  <a:tcPr anchor="ctr">
                    <a:lnL>
                      <a:noFill/>
                    </a:lnL>
                    <a:lnR>
                      <a:noFill/>
                    </a:lnR>
                    <a:lnT>
                      <a:noFill/>
                    </a:lnT>
                    <a:lnB>
                      <a:noFill/>
                    </a:lnB>
                    <a:noFill/>
                  </a:tcPr>
                </a:tc>
                <a:extLst>
                  <a:ext uri="{0D108BD9-81ED-4DB2-BD59-A6C34878D82A}">
                    <a16:rowId xmlns:a16="http://schemas.microsoft.com/office/drawing/2014/main" val="877748751"/>
                  </a:ext>
                </a:extLst>
              </a:tr>
            </a:tbl>
          </a:graphicData>
        </a:graphic>
      </p:graphicFrame>
      <p:sp>
        <p:nvSpPr>
          <p:cNvPr id="5" name="pole tekstowe 4">
            <a:extLst>
              <a:ext uri="{FF2B5EF4-FFF2-40B4-BE49-F238E27FC236}">
                <a16:creationId xmlns:a16="http://schemas.microsoft.com/office/drawing/2014/main" id="{2018E890-3BB3-1C13-3726-6B71E483A6D0}"/>
              </a:ext>
            </a:extLst>
          </p:cNvPr>
          <p:cNvSpPr txBox="1"/>
          <p:nvPr/>
        </p:nvSpPr>
        <p:spPr>
          <a:xfrm>
            <a:off x="478765" y="350173"/>
            <a:ext cx="9976449" cy="523220"/>
          </a:xfrm>
          <a:prstGeom prst="rect">
            <a:avLst/>
          </a:prstGeom>
          <a:noFill/>
        </p:spPr>
        <p:txBody>
          <a:bodyPr wrap="square">
            <a:spAutoFit/>
          </a:bodyPr>
          <a:lstStyle/>
          <a:p>
            <a:r>
              <a:rPr lang="pl-PL" sz="2800" b="1" dirty="0"/>
              <a:t>Silniki elektryczne w pojazdach nowej generacji</a:t>
            </a:r>
          </a:p>
        </p:txBody>
      </p:sp>
    </p:spTree>
    <p:extLst>
      <p:ext uri="{BB962C8B-B14F-4D97-AF65-F5344CB8AC3E}">
        <p14:creationId xmlns:p14="http://schemas.microsoft.com/office/powerpoint/2010/main" val="1470566135"/>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E24F15D-63BA-0471-02AC-3F50E08640D4}"/>
              </a:ext>
            </a:extLst>
          </p:cNvPr>
          <p:cNvSpPr>
            <a:spLocks noGrp="1"/>
          </p:cNvSpPr>
          <p:nvPr>
            <p:ph type="title"/>
          </p:nvPr>
        </p:nvSpPr>
        <p:spPr>
          <a:xfrm>
            <a:off x="947025" y="1740592"/>
            <a:ext cx="4765617" cy="3081791"/>
          </a:xfrm>
        </p:spPr>
        <p:txBody>
          <a:bodyPr>
            <a:normAutofit fontScale="90000"/>
          </a:bodyPr>
          <a:lstStyle/>
          <a:p>
            <a:r>
              <a:rPr lang="pl-PL" b="1" dirty="0"/>
              <a:t>IX </a:t>
            </a:r>
            <a:br>
              <a:rPr lang="pl-PL" b="1" dirty="0"/>
            </a:br>
            <a:r>
              <a:rPr lang="pl-PL" b="1" dirty="0"/>
              <a:t>Urządzenia oświetleniowe</a:t>
            </a:r>
            <a:br>
              <a:rPr lang="pl-PL" dirty="0"/>
            </a:br>
            <a:endParaRPr lang="pl-PL" dirty="0"/>
          </a:p>
        </p:txBody>
      </p:sp>
      <p:sp>
        <p:nvSpPr>
          <p:cNvPr id="4" name="Symbol zastępczy numeru slajdu 3">
            <a:extLst>
              <a:ext uri="{FF2B5EF4-FFF2-40B4-BE49-F238E27FC236}">
                <a16:creationId xmlns:a16="http://schemas.microsoft.com/office/drawing/2014/main" id="{72C30724-8B1C-1075-8B9E-CB7464D77FD7}"/>
              </a:ext>
            </a:extLst>
          </p:cNvPr>
          <p:cNvSpPr>
            <a:spLocks noGrp="1"/>
          </p:cNvSpPr>
          <p:nvPr>
            <p:ph type="sldNum" sz="quarter" idx="12"/>
          </p:nvPr>
        </p:nvSpPr>
        <p:spPr/>
        <p:txBody>
          <a:bodyPr/>
          <a:lstStyle/>
          <a:p>
            <a:fld id="{B13EF961-FCAC-4A9A-A9A0-C51400629BF4}" type="slidenum">
              <a:rPr lang="pl-PL" smtClean="0"/>
              <a:t>289</a:t>
            </a:fld>
            <a:endParaRPr lang="pl-PL"/>
          </a:p>
        </p:txBody>
      </p:sp>
      <p:pic>
        <p:nvPicPr>
          <p:cNvPr id="6" name="Obraz 5">
            <a:extLst>
              <a:ext uri="{FF2B5EF4-FFF2-40B4-BE49-F238E27FC236}">
                <a16:creationId xmlns:a16="http://schemas.microsoft.com/office/drawing/2014/main" id="{450CFD81-10F3-8096-4D9A-8E51BD5D28E2}"/>
              </a:ext>
            </a:extLst>
          </p:cNvPr>
          <p:cNvPicPr>
            <a:picLocks noChangeAspect="1"/>
          </p:cNvPicPr>
          <p:nvPr/>
        </p:nvPicPr>
        <p:blipFill>
          <a:blip r:embed="rId2"/>
          <a:stretch>
            <a:fillRect/>
          </a:stretch>
        </p:blipFill>
        <p:spPr>
          <a:xfrm>
            <a:off x="5237094" y="0"/>
            <a:ext cx="6954906" cy="6858000"/>
          </a:xfrm>
          <a:prstGeom prst="rect">
            <a:avLst/>
          </a:prstGeom>
        </p:spPr>
      </p:pic>
    </p:spTree>
    <p:extLst>
      <p:ext uri="{BB962C8B-B14F-4D97-AF65-F5344CB8AC3E}">
        <p14:creationId xmlns:p14="http://schemas.microsoft.com/office/powerpoint/2010/main" val="3866354563"/>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tekstu 2">
            <a:extLst>
              <a:ext uri="{FF2B5EF4-FFF2-40B4-BE49-F238E27FC236}">
                <a16:creationId xmlns:a16="http://schemas.microsoft.com/office/drawing/2014/main" id="{E38AEF87-3A20-395F-AD23-880C5EEBE875}"/>
              </a:ext>
            </a:extLst>
          </p:cNvPr>
          <p:cNvSpPr>
            <a:spLocks noGrp="1"/>
          </p:cNvSpPr>
          <p:nvPr>
            <p:ph type="body" idx="1"/>
          </p:nvPr>
        </p:nvSpPr>
        <p:spPr>
          <a:xfrm>
            <a:off x="0" y="3254149"/>
            <a:ext cx="10515600" cy="1500187"/>
          </a:xfrm>
        </p:spPr>
        <p:txBody>
          <a:bodyPr>
            <a:normAutofit fontScale="62500" lnSpcReduction="20000"/>
          </a:bodyPr>
          <a:lstStyle/>
          <a:p>
            <a:r>
              <a:rPr lang="pl-PL" dirty="0">
                <a:highlight>
                  <a:srgbClr val="FFFF00"/>
                </a:highlight>
              </a:rPr>
              <a:t>Rodzaje </a:t>
            </a:r>
            <a:r>
              <a:rPr lang="pl-PL" dirty="0" err="1">
                <a:highlight>
                  <a:srgbClr val="FFFF00"/>
                </a:highlight>
              </a:rPr>
              <a:t>źróła</a:t>
            </a:r>
            <a:endParaRPr lang="pl-PL" dirty="0">
              <a:highlight>
                <a:srgbClr val="FFFF00"/>
              </a:highlight>
            </a:endParaRPr>
          </a:p>
          <a:p>
            <a:r>
              <a:rPr lang="pl-PL" dirty="0">
                <a:highlight>
                  <a:srgbClr val="FFFF00"/>
                </a:highlight>
              </a:rPr>
              <a:t>Normy oświetleniowe</a:t>
            </a:r>
          </a:p>
          <a:p>
            <a:r>
              <a:rPr lang="pl-PL" dirty="0" err="1">
                <a:highlight>
                  <a:srgbClr val="FFFF00"/>
                </a:highlight>
              </a:rPr>
              <a:t>Jiedy</a:t>
            </a:r>
            <a:r>
              <a:rPr lang="pl-PL" dirty="0">
                <a:highlight>
                  <a:srgbClr val="FFFF00"/>
                </a:highlight>
              </a:rPr>
              <a:t> się wymienia źródła</a:t>
            </a:r>
          </a:p>
          <a:p>
            <a:endParaRPr lang="pl-PL" dirty="0">
              <a:highlight>
                <a:srgbClr val="FFFF00"/>
              </a:highlight>
            </a:endParaRPr>
          </a:p>
          <a:p>
            <a:r>
              <a:rPr lang="pl-PL" dirty="0">
                <a:highlight>
                  <a:srgbClr val="FFFF00"/>
                </a:highlight>
              </a:rPr>
              <a:t>Przeglądy</a:t>
            </a:r>
          </a:p>
        </p:txBody>
      </p:sp>
      <p:sp>
        <p:nvSpPr>
          <p:cNvPr id="2" name="Symbol zastępczy numeru slajdu 1">
            <a:extLst>
              <a:ext uri="{FF2B5EF4-FFF2-40B4-BE49-F238E27FC236}">
                <a16:creationId xmlns:a16="http://schemas.microsoft.com/office/drawing/2014/main" id="{1B5A1EEC-2573-6E7E-CE12-808209524971}"/>
              </a:ext>
            </a:extLst>
          </p:cNvPr>
          <p:cNvSpPr>
            <a:spLocks noGrp="1"/>
          </p:cNvSpPr>
          <p:nvPr>
            <p:ph type="sldNum" sz="quarter" idx="12"/>
          </p:nvPr>
        </p:nvSpPr>
        <p:spPr/>
        <p:txBody>
          <a:bodyPr/>
          <a:lstStyle/>
          <a:p>
            <a:fld id="{B13EF961-FCAC-4A9A-A9A0-C51400629BF4}" type="slidenum">
              <a:rPr lang="pl-PL" smtClean="0"/>
              <a:t>290</a:t>
            </a:fld>
            <a:endParaRPr lang="pl-PL"/>
          </a:p>
        </p:txBody>
      </p:sp>
      <p:pic>
        <p:nvPicPr>
          <p:cNvPr id="5" name="Obraz 4">
            <a:extLst>
              <a:ext uri="{FF2B5EF4-FFF2-40B4-BE49-F238E27FC236}">
                <a16:creationId xmlns:a16="http://schemas.microsoft.com/office/drawing/2014/main" id="{71B3FA00-9E08-B466-F2E4-A4A0A8DCF959}"/>
              </a:ext>
            </a:extLst>
          </p:cNvPr>
          <p:cNvPicPr>
            <a:picLocks noChangeAspect="1"/>
          </p:cNvPicPr>
          <p:nvPr/>
        </p:nvPicPr>
        <p:blipFill>
          <a:blip r:embed="rId2"/>
          <a:stretch>
            <a:fillRect/>
          </a:stretch>
        </p:blipFill>
        <p:spPr>
          <a:xfrm>
            <a:off x="3913737" y="489693"/>
            <a:ext cx="7440063" cy="6049219"/>
          </a:xfrm>
          <a:prstGeom prst="rect">
            <a:avLst/>
          </a:prstGeom>
        </p:spPr>
      </p:pic>
      <p:sp>
        <p:nvSpPr>
          <p:cNvPr id="8" name="pole tekstowe 7">
            <a:extLst>
              <a:ext uri="{FF2B5EF4-FFF2-40B4-BE49-F238E27FC236}">
                <a16:creationId xmlns:a16="http://schemas.microsoft.com/office/drawing/2014/main" id="{F7197A54-806F-37DB-EDEA-94CEDD73EF10}"/>
              </a:ext>
            </a:extLst>
          </p:cNvPr>
          <p:cNvSpPr txBox="1"/>
          <p:nvPr/>
        </p:nvSpPr>
        <p:spPr>
          <a:xfrm>
            <a:off x="558799" y="394593"/>
            <a:ext cx="6110514" cy="400110"/>
          </a:xfrm>
          <a:prstGeom prst="rect">
            <a:avLst/>
          </a:prstGeom>
          <a:noFill/>
        </p:spPr>
        <p:txBody>
          <a:bodyPr wrap="square">
            <a:spAutoFit/>
          </a:bodyPr>
          <a:lstStyle/>
          <a:p>
            <a:r>
              <a:rPr lang="pl-PL" sz="2000" dirty="0"/>
              <a:t>OŚWIETLENIE BIUROWE</a:t>
            </a:r>
          </a:p>
        </p:txBody>
      </p:sp>
    </p:spTree>
    <p:extLst>
      <p:ext uri="{BB962C8B-B14F-4D97-AF65-F5344CB8AC3E}">
        <p14:creationId xmlns:p14="http://schemas.microsoft.com/office/powerpoint/2010/main" val="2304674537"/>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2CAA5-2681-4FEF-BB00-33183BD4C94F}"/>
            </a:ext>
          </a:extLst>
        </p:cNvPr>
        <p:cNvGrpSpPr/>
        <p:nvPr/>
      </p:nvGrpSpPr>
      <p:grpSpPr>
        <a:xfrm>
          <a:off x="0" y="0"/>
          <a:ext cx="0" cy="0"/>
          <a:chOff x="0" y="0"/>
          <a:chExt cx="0" cy="0"/>
        </a:xfrm>
      </p:grpSpPr>
      <p:sp>
        <p:nvSpPr>
          <p:cNvPr id="3" name="pole tekstowe 2">
            <a:extLst>
              <a:ext uri="{FF2B5EF4-FFF2-40B4-BE49-F238E27FC236}">
                <a16:creationId xmlns:a16="http://schemas.microsoft.com/office/drawing/2014/main" id="{7927002C-DF01-3D09-DE71-387D28AFB3AA}"/>
              </a:ext>
            </a:extLst>
          </p:cNvPr>
          <p:cNvSpPr txBox="1"/>
          <p:nvPr/>
        </p:nvSpPr>
        <p:spPr>
          <a:xfrm>
            <a:off x="464634" y="136525"/>
            <a:ext cx="11262732" cy="7237046"/>
          </a:xfrm>
          <a:prstGeom prst="rect">
            <a:avLst/>
          </a:prstGeom>
          <a:noFill/>
        </p:spPr>
        <p:txBody>
          <a:bodyPr wrap="square">
            <a:spAutoFit/>
          </a:bodyPr>
          <a:lstStyle/>
          <a:p>
            <a:pPr>
              <a:lnSpc>
                <a:spcPct val="150000"/>
              </a:lnSpc>
            </a:pPr>
            <a:r>
              <a:rPr lang="pl-PL" sz="2400" b="1" i="0" dirty="0">
                <a:solidFill>
                  <a:srgbClr val="212529"/>
                </a:solidFill>
                <a:effectLst/>
                <a:latin typeface="+mj-lt"/>
              </a:rPr>
              <a:t>Promieniowanie elektromagnetyczne</a:t>
            </a:r>
          </a:p>
          <a:p>
            <a:pPr algn="just">
              <a:lnSpc>
                <a:spcPct val="150000"/>
              </a:lnSpc>
            </a:pPr>
            <a:r>
              <a:rPr lang="pl-PL" sz="2400" b="0" i="0" dirty="0">
                <a:solidFill>
                  <a:srgbClr val="212529"/>
                </a:solidFill>
                <a:effectLst/>
                <a:latin typeface="+mj-lt"/>
              </a:rPr>
              <a:t>Promieniowanie jest zjawiskiem wysyłania lub przenoszenia energii za pomocą fal elektromagnetycznych lub przez emisję cząstek ze źródła promieniotwórczego. </a:t>
            </a:r>
            <a:r>
              <a:rPr lang="pl-PL" sz="2400" b="1" i="0" dirty="0">
                <a:solidFill>
                  <a:srgbClr val="212529"/>
                </a:solidFill>
                <a:effectLst/>
                <a:latin typeface="+mj-lt"/>
              </a:rPr>
              <a:t>Światło</a:t>
            </a:r>
            <a:r>
              <a:rPr lang="pl-PL" sz="2400" b="0" i="0" dirty="0">
                <a:solidFill>
                  <a:srgbClr val="212529"/>
                </a:solidFill>
                <a:effectLst/>
                <a:latin typeface="+mj-lt"/>
              </a:rPr>
              <a:t> jest promieniowaniem widzialnym – promieniowaniem elektromagnetycznym, zdolnym do wywoływania u człowieka i zwierząt bezpośrednio wrażeń wzrokowych, z których wynika</a:t>
            </a:r>
            <a:r>
              <a:rPr lang="pl-PL" sz="2400" dirty="0">
                <a:solidFill>
                  <a:srgbClr val="212529"/>
                </a:solidFill>
                <a:latin typeface="+mj-lt"/>
              </a:rPr>
              <a:t> </a:t>
            </a:r>
            <a:r>
              <a:rPr lang="pl-PL" sz="2400" b="0" i="0" dirty="0">
                <a:solidFill>
                  <a:srgbClr val="212529"/>
                </a:solidFill>
                <a:effectLst/>
                <a:latin typeface="+mj-lt"/>
              </a:rPr>
              <a:t>widzenie.</a:t>
            </a:r>
          </a:p>
          <a:p>
            <a:pPr algn="just">
              <a:lnSpc>
                <a:spcPct val="150000"/>
              </a:lnSpc>
            </a:pPr>
            <a:br>
              <a:rPr lang="pl-PL" sz="2400" dirty="0">
                <a:latin typeface="+mj-lt"/>
              </a:rPr>
            </a:br>
            <a:r>
              <a:rPr lang="pl-PL" sz="2400" b="0" i="0" dirty="0">
                <a:solidFill>
                  <a:srgbClr val="212529"/>
                </a:solidFill>
                <a:effectLst/>
                <a:latin typeface="+mj-lt"/>
              </a:rPr>
              <a:t>Źródłem promieniowania (fali elektromagnetycznej) mogą być naturalne zjawiska zachodzące w przyrodzie (np. promieniowanie słoneczne) lub zjawiska sztuczne, wymuszone przez człowieka. Do źródeł światła sztucznego zalicza się przeważnie źródła elektryczne, natomiast wytwarzane przez nie światło jest w zasadzie wielkością nieelektryczną, wyrażaną wielkościami i prawami fotometrycznymi.</a:t>
            </a:r>
          </a:p>
          <a:p>
            <a:pPr>
              <a:lnSpc>
                <a:spcPct val="150000"/>
              </a:lnSpc>
            </a:pPr>
            <a:endParaRPr lang="pl-PL" sz="2400" dirty="0">
              <a:latin typeface="+mj-lt"/>
            </a:endParaRPr>
          </a:p>
        </p:txBody>
      </p:sp>
      <p:sp>
        <p:nvSpPr>
          <p:cNvPr id="2" name="Symbol zastępczy numeru slajdu 1">
            <a:extLst>
              <a:ext uri="{FF2B5EF4-FFF2-40B4-BE49-F238E27FC236}">
                <a16:creationId xmlns:a16="http://schemas.microsoft.com/office/drawing/2014/main" id="{E0ABF421-1CEC-1438-3D46-95E4C50A7B3D}"/>
              </a:ext>
            </a:extLst>
          </p:cNvPr>
          <p:cNvSpPr>
            <a:spLocks noGrp="1"/>
          </p:cNvSpPr>
          <p:nvPr>
            <p:ph type="sldNum" sz="quarter" idx="12"/>
          </p:nvPr>
        </p:nvSpPr>
        <p:spPr/>
        <p:txBody>
          <a:bodyPr/>
          <a:lstStyle/>
          <a:p>
            <a:fld id="{B13EF961-FCAC-4A9A-A9A0-C51400629BF4}" type="slidenum">
              <a:rPr lang="pl-PL" smtClean="0"/>
              <a:t>291</a:t>
            </a:fld>
            <a:endParaRPr lang="pl-PL" dirty="0"/>
          </a:p>
        </p:txBody>
      </p:sp>
    </p:spTree>
    <p:extLst>
      <p:ext uri="{BB962C8B-B14F-4D97-AF65-F5344CB8AC3E}">
        <p14:creationId xmlns:p14="http://schemas.microsoft.com/office/powerpoint/2010/main" val="1579829586"/>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az 6">
            <a:extLst>
              <a:ext uri="{FF2B5EF4-FFF2-40B4-BE49-F238E27FC236}">
                <a16:creationId xmlns:a16="http://schemas.microsoft.com/office/drawing/2014/main" id="{382DAFA4-1C63-28B6-7590-0DF58F32FD66}"/>
              </a:ext>
            </a:extLst>
          </p:cNvPr>
          <p:cNvPicPr>
            <a:picLocks noChangeAspect="1"/>
          </p:cNvPicPr>
          <p:nvPr/>
        </p:nvPicPr>
        <p:blipFill>
          <a:blip r:embed="rId2"/>
          <a:stretch>
            <a:fillRect/>
          </a:stretch>
        </p:blipFill>
        <p:spPr>
          <a:xfrm>
            <a:off x="380234" y="94784"/>
            <a:ext cx="10974332" cy="6668431"/>
          </a:xfrm>
          <a:prstGeom prst="rect">
            <a:avLst/>
          </a:prstGeom>
        </p:spPr>
      </p:pic>
      <p:sp>
        <p:nvSpPr>
          <p:cNvPr id="9" name="pole tekstowe 8">
            <a:extLst>
              <a:ext uri="{FF2B5EF4-FFF2-40B4-BE49-F238E27FC236}">
                <a16:creationId xmlns:a16="http://schemas.microsoft.com/office/drawing/2014/main" id="{59E7DAE1-CDC0-10A5-4250-24362220A173}"/>
              </a:ext>
            </a:extLst>
          </p:cNvPr>
          <p:cNvSpPr txBox="1"/>
          <p:nvPr/>
        </p:nvSpPr>
        <p:spPr>
          <a:xfrm>
            <a:off x="0" y="6121311"/>
            <a:ext cx="3334516" cy="600164"/>
          </a:xfrm>
          <a:prstGeom prst="rect">
            <a:avLst/>
          </a:prstGeom>
          <a:noFill/>
        </p:spPr>
        <p:txBody>
          <a:bodyPr wrap="square">
            <a:spAutoFit/>
          </a:bodyPr>
          <a:lstStyle/>
          <a:p>
            <a:r>
              <a:rPr lang="pl-PL" sz="1100" dirty="0"/>
              <a:t>https://www.gov.pl/documents/6969991/6972135/Bia%C5%82a_Ksi%C4%99ga_-_Pole_elektromagnetyczne_a_cz%C5%82owiek.pdf</a:t>
            </a:r>
          </a:p>
        </p:txBody>
      </p:sp>
      <p:sp>
        <p:nvSpPr>
          <p:cNvPr id="2" name="Symbol zastępczy numeru slajdu 1">
            <a:extLst>
              <a:ext uri="{FF2B5EF4-FFF2-40B4-BE49-F238E27FC236}">
                <a16:creationId xmlns:a16="http://schemas.microsoft.com/office/drawing/2014/main" id="{F703C24D-55CF-E0D9-F533-D812CA2A9334}"/>
              </a:ext>
            </a:extLst>
          </p:cNvPr>
          <p:cNvSpPr>
            <a:spLocks noGrp="1"/>
          </p:cNvSpPr>
          <p:nvPr>
            <p:ph type="sldNum" sz="quarter" idx="12"/>
          </p:nvPr>
        </p:nvSpPr>
        <p:spPr/>
        <p:txBody>
          <a:bodyPr/>
          <a:lstStyle/>
          <a:p>
            <a:fld id="{B13EF961-FCAC-4A9A-A9A0-C51400629BF4}" type="slidenum">
              <a:rPr lang="pl-PL" smtClean="0"/>
              <a:t>292</a:t>
            </a:fld>
            <a:endParaRPr lang="pl-PL"/>
          </a:p>
        </p:txBody>
      </p:sp>
    </p:spTree>
    <p:extLst>
      <p:ext uri="{BB962C8B-B14F-4D97-AF65-F5344CB8AC3E}">
        <p14:creationId xmlns:p14="http://schemas.microsoft.com/office/powerpoint/2010/main" val="3381019363"/>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A288D1B-6083-A43D-95FA-B8F553791371}"/>
              </a:ext>
            </a:extLst>
          </p:cNvPr>
          <p:cNvSpPr>
            <a:spLocks noGrp="1"/>
          </p:cNvSpPr>
          <p:nvPr>
            <p:ph type="sldNum" sz="quarter" idx="12"/>
          </p:nvPr>
        </p:nvSpPr>
        <p:spPr/>
        <p:txBody>
          <a:bodyPr/>
          <a:lstStyle/>
          <a:p>
            <a:fld id="{B13EF961-FCAC-4A9A-A9A0-C51400629BF4}" type="slidenum">
              <a:rPr lang="pl-PL" smtClean="0"/>
              <a:t>293</a:t>
            </a:fld>
            <a:endParaRPr lang="pl-PL"/>
          </a:p>
        </p:txBody>
      </p:sp>
      <p:pic>
        <p:nvPicPr>
          <p:cNvPr id="4" name="Obraz 3">
            <a:extLst>
              <a:ext uri="{FF2B5EF4-FFF2-40B4-BE49-F238E27FC236}">
                <a16:creationId xmlns:a16="http://schemas.microsoft.com/office/drawing/2014/main" id="{A472B7E7-8B25-C665-F23D-7246DF569D82}"/>
              </a:ext>
            </a:extLst>
          </p:cNvPr>
          <p:cNvPicPr>
            <a:picLocks noChangeAspect="1"/>
          </p:cNvPicPr>
          <p:nvPr/>
        </p:nvPicPr>
        <p:blipFill>
          <a:blip r:embed="rId2"/>
          <a:stretch>
            <a:fillRect/>
          </a:stretch>
        </p:blipFill>
        <p:spPr>
          <a:xfrm>
            <a:off x="7576493" y="1676155"/>
            <a:ext cx="4615507" cy="1752845"/>
          </a:xfrm>
          <a:prstGeom prst="rect">
            <a:avLst/>
          </a:prstGeom>
        </p:spPr>
      </p:pic>
      <p:sp>
        <p:nvSpPr>
          <p:cNvPr id="6" name="pole tekstowe 5">
            <a:extLst>
              <a:ext uri="{FF2B5EF4-FFF2-40B4-BE49-F238E27FC236}">
                <a16:creationId xmlns:a16="http://schemas.microsoft.com/office/drawing/2014/main" id="{E2513276-1774-D36B-3D7B-FE4A9B58DF77}"/>
              </a:ext>
            </a:extLst>
          </p:cNvPr>
          <p:cNvSpPr txBox="1"/>
          <p:nvPr/>
        </p:nvSpPr>
        <p:spPr>
          <a:xfrm>
            <a:off x="8928650" y="6554271"/>
            <a:ext cx="6093068" cy="276999"/>
          </a:xfrm>
          <a:prstGeom prst="rect">
            <a:avLst/>
          </a:prstGeom>
          <a:noFill/>
        </p:spPr>
        <p:txBody>
          <a:bodyPr wrap="square">
            <a:spAutoFit/>
          </a:bodyPr>
          <a:lstStyle/>
          <a:p>
            <a:r>
              <a:rPr lang="pl-PL" sz="1200" dirty="0"/>
              <a:t>https://bergmen.pl/gwinty-i-trzonki-zarowek-led/</a:t>
            </a:r>
          </a:p>
        </p:txBody>
      </p:sp>
      <p:pic>
        <p:nvPicPr>
          <p:cNvPr id="1026" name="Picture 2" descr="ŻARÓWKI I PROMIENNIKI - HEMPIS">
            <a:extLst>
              <a:ext uri="{FF2B5EF4-FFF2-40B4-BE49-F238E27FC236}">
                <a16:creationId xmlns:a16="http://schemas.microsoft.com/office/drawing/2014/main" id="{CD742BCB-78FB-5645-95DE-C412FD14B0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19" r="10357"/>
          <a:stretch/>
        </p:blipFill>
        <p:spPr bwMode="auto">
          <a:xfrm>
            <a:off x="216816" y="0"/>
            <a:ext cx="7192652" cy="6831270"/>
          </a:xfrm>
          <a:prstGeom prst="rect">
            <a:avLst/>
          </a:prstGeom>
          <a:noFill/>
          <a:extLst>
            <a:ext uri="{909E8E84-426E-40DD-AFC4-6F175D3DCCD1}">
              <a14:hiddenFill xmlns:a14="http://schemas.microsoft.com/office/drawing/2010/main">
                <a:solidFill>
                  <a:srgbClr val="FFFFFF"/>
                </a:solidFill>
              </a14:hiddenFill>
            </a:ext>
          </a:extLst>
        </p:spPr>
      </p:pic>
      <p:sp>
        <p:nvSpPr>
          <p:cNvPr id="10" name="pole tekstowe 9">
            <a:extLst>
              <a:ext uri="{FF2B5EF4-FFF2-40B4-BE49-F238E27FC236}">
                <a16:creationId xmlns:a16="http://schemas.microsoft.com/office/drawing/2014/main" id="{E6B2F784-C1F3-19DF-B01B-2A90AF6CEE4C}"/>
              </a:ext>
            </a:extLst>
          </p:cNvPr>
          <p:cNvSpPr txBox="1"/>
          <p:nvPr/>
        </p:nvSpPr>
        <p:spPr>
          <a:xfrm>
            <a:off x="3009900" y="6582520"/>
            <a:ext cx="6972300" cy="307777"/>
          </a:xfrm>
          <a:prstGeom prst="rect">
            <a:avLst/>
          </a:prstGeom>
          <a:noFill/>
        </p:spPr>
        <p:txBody>
          <a:bodyPr wrap="square">
            <a:spAutoFit/>
          </a:bodyPr>
          <a:lstStyle/>
          <a:p>
            <a:r>
              <a:rPr lang="pl-PL" sz="1400" dirty="0"/>
              <a:t>https://www.hempis24.pl/zarowki-i-promienniki/2-128636</a:t>
            </a:r>
          </a:p>
        </p:txBody>
      </p:sp>
      <p:sp>
        <p:nvSpPr>
          <p:cNvPr id="12" name="pole tekstowe 11">
            <a:extLst>
              <a:ext uri="{FF2B5EF4-FFF2-40B4-BE49-F238E27FC236}">
                <a16:creationId xmlns:a16="http://schemas.microsoft.com/office/drawing/2014/main" id="{E0067135-C2BD-DA5C-D7D5-A205093B3884}"/>
              </a:ext>
            </a:extLst>
          </p:cNvPr>
          <p:cNvSpPr txBox="1"/>
          <p:nvPr/>
        </p:nvSpPr>
        <p:spPr>
          <a:xfrm>
            <a:off x="7789985" y="611376"/>
            <a:ext cx="5848576" cy="584775"/>
          </a:xfrm>
          <a:prstGeom prst="rect">
            <a:avLst/>
          </a:prstGeom>
          <a:noFill/>
        </p:spPr>
        <p:txBody>
          <a:bodyPr wrap="square">
            <a:spAutoFit/>
          </a:bodyPr>
          <a:lstStyle/>
          <a:p>
            <a:r>
              <a:rPr lang="pl-PL" sz="3200" b="1" dirty="0"/>
              <a:t>RODZAJE GWINTÓW</a:t>
            </a:r>
          </a:p>
        </p:txBody>
      </p:sp>
    </p:spTree>
    <p:extLst>
      <p:ext uri="{BB962C8B-B14F-4D97-AF65-F5344CB8AC3E}">
        <p14:creationId xmlns:p14="http://schemas.microsoft.com/office/powerpoint/2010/main" val="2099712739"/>
      </p:ext>
    </p:extLst>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6BCCFE20-D559-598C-6C0D-4B6A5698979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74536" y="0"/>
            <a:ext cx="4777390" cy="6858000"/>
          </a:xfrm>
          <a:prstGeom prst="rect">
            <a:avLst/>
          </a:prstGeom>
          <a:noFill/>
          <a:ln>
            <a:noFill/>
          </a:ln>
        </p:spPr>
      </p:pic>
      <p:sp>
        <p:nvSpPr>
          <p:cNvPr id="4" name="pole tekstowe 3">
            <a:extLst>
              <a:ext uri="{FF2B5EF4-FFF2-40B4-BE49-F238E27FC236}">
                <a16:creationId xmlns:a16="http://schemas.microsoft.com/office/drawing/2014/main" id="{3ECE8DE3-3302-4D30-14F8-1C7CF13AC781}"/>
              </a:ext>
            </a:extLst>
          </p:cNvPr>
          <p:cNvSpPr txBox="1"/>
          <p:nvPr/>
        </p:nvSpPr>
        <p:spPr>
          <a:xfrm>
            <a:off x="5517748" y="396069"/>
            <a:ext cx="6099716" cy="470000"/>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Plan instalacji oświetleniowej w budynku.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ABBF5781-EC8C-F7B9-899D-57B222A28E60}"/>
              </a:ext>
            </a:extLst>
          </p:cNvPr>
          <p:cNvSpPr>
            <a:spLocks noGrp="1"/>
          </p:cNvSpPr>
          <p:nvPr>
            <p:ph type="sldNum" sz="quarter" idx="12"/>
          </p:nvPr>
        </p:nvSpPr>
        <p:spPr/>
        <p:txBody>
          <a:bodyPr/>
          <a:lstStyle/>
          <a:p>
            <a:fld id="{B13EF961-FCAC-4A9A-A9A0-C51400629BF4}" type="slidenum">
              <a:rPr lang="pl-PL" smtClean="0"/>
              <a:t>294</a:t>
            </a:fld>
            <a:endParaRPr lang="pl-PL"/>
          </a:p>
        </p:txBody>
      </p:sp>
      <p:pic>
        <p:nvPicPr>
          <p:cNvPr id="1026" name="Picture 2">
            <a:extLst>
              <a:ext uri="{FF2B5EF4-FFF2-40B4-BE49-F238E27FC236}">
                <a16:creationId xmlns:a16="http://schemas.microsoft.com/office/drawing/2014/main" id="{C23C4231-B262-AC52-4FFE-9063F5800F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1746" y="1831156"/>
            <a:ext cx="3195687" cy="3195687"/>
          </a:xfrm>
          <a:prstGeom prst="rect">
            <a:avLst/>
          </a:prstGeom>
          <a:noFill/>
          <a:extLst>
            <a:ext uri="{909E8E84-426E-40DD-AFC4-6F175D3DCCD1}">
              <a14:hiddenFill xmlns:a14="http://schemas.microsoft.com/office/drawing/2010/main">
                <a:solidFill>
                  <a:srgbClr val="FFFFFF"/>
                </a:solidFill>
              </a14:hiddenFill>
            </a:ext>
          </a:extLst>
        </p:spPr>
      </p:pic>
      <p:sp>
        <p:nvSpPr>
          <p:cNvPr id="6" name="pole tekstowe 5">
            <a:extLst>
              <a:ext uri="{FF2B5EF4-FFF2-40B4-BE49-F238E27FC236}">
                <a16:creationId xmlns:a16="http://schemas.microsoft.com/office/drawing/2014/main" id="{490D67B9-A6AC-F698-D83B-42B2C50D3E2D}"/>
              </a:ext>
            </a:extLst>
          </p:cNvPr>
          <p:cNvSpPr txBox="1"/>
          <p:nvPr/>
        </p:nvSpPr>
        <p:spPr>
          <a:xfrm>
            <a:off x="5071433" y="6290588"/>
            <a:ext cx="6096000" cy="430887"/>
          </a:xfrm>
          <a:prstGeom prst="rect">
            <a:avLst/>
          </a:prstGeom>
          <a:noFill/>
        </p:spPr>
        <p:txBody>
          <a:bodyPr wrap="square">
            <a:spAutoFit/>
          </a:bodyPr>
          <a:lstStyle/>
          <a:p>
            <a:r>
              <a:rPr lang="pl-PL" sz="1100" kern="100" dirty="0">
                <a:effectLst/>
                <a:latin typeface="Calibri" panose="020F0502020204030204" pitchFamily="34" charset="0"/>
                <a:ea typeface="Calibri" panose="020F0502020204030204" pitchFamily="34" charset="0"/>
                <a:cs typeface="Times New Roman" panose="02020603050405020304" pitchFamily="18" charset="0"/>
              </a:rPr>
              <a:t>https://www.elektro.info.pl/artykul/osprzet-instalacyjny/1702,uproszczony-projekt-instalacji-elektrycznych-budynku-mieszkalnego-jednorodzinnego</a:t>
            </a:r>
            <a:endParaRPr lang="pl-PL" sz="1100" dirty="0"/>
          </a:p>
        </p:txBody>
      </p:sp>
    </p:spTree>
    <p:extLst>
      <p:ext uri="{BB962C8B-B14F-4D97-AF65-F5344CB8AC3E}">
        <p14:creationId xmlns:p14="http://schemas.microsoft.com/office/powerpoint/2010/main" val="3538694370"/>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barwy światła">
            <a:extLst>
              <a:ext uri="{FF2B5EF4-FFF2-40B4-BE49-F238E27FC236}">
                <a16:creationId xmlns:a16="http://schemas.microsoft.com/office/drawing/2014/main" id="{E0129E39-0DCB-9B5B-8101-6C5E5D7438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91726" y="1041494"/>
            <a:ext cx="6812272" cy="5096060"/>
          </a:xfrm>
          <a:prstGeom prst="rect">
            <a:avLst/>
          </a:prstGeom>
          <a:noFill/>
          <a:ln>
            <a:noFill/>
          </a:ln>
        </p:spPr>
      </p:pic>
      <p:sp>
        <p:nvSpPr>
          <p:cNvPr id="4" name="pole tekstowe 3">
            <a:extLst>
              <a:ext uri="{FF2B5EF4-FFF2-40B4-BE49-F238E27FC236}">
                <a16:creationId xmlns:a16="http://schemas.microsoft.com/office/drawing/2014/main" id="{B5FDC034-D997-F5FC-A0AE-0088D4C7FA70}"/>
              </a:ext>
            </a:extLst>
          </p:cNvPr>
          <p:cNvSpPr txBox="1"/>
          <p:nvPr/>
        </p:nvSpPr>
        <p:spPr>
          <a:xfrm>
            <a:off x="-111113" y="6436678"/>
            <a:ext cx="10933770" cy="281231"/>
          </a:xfrm>
          <a:prstGeom prst="rect">
            <a:avLst/>
          </a:prstGeom>
          <a:noFill/>
        </p:spPr>
        <p:txBody>
          <a:bodyPr wrap="square">
            <a:spAutoFit/>
          </a:bodyPr>
          <a:lstStyle/>
          <a:p>
            <a:pPr algn="r">
              <a:lnSpc>
                <a:spcPct val="107000"/>
              </a:lnSpc>
              <a:spcBef>
                <a:spcPts val="1200"/>
              </a:spcBef>
              <a:spcAft>
                <a:spcPts val="800"/>
              </a:spcAft>
            </a:pPr>
            <a:r>
              <a:rPr lang="pl-PL" sz="1200" i="1" kern="0" dirty="0">
                <a:effectLst/>
                <a:latin typeface="Calibri" panose="020F0502020204030204" pitchFamily="34" charset="0"/>
                <a:ea typeface="Calibri" panose="020F0502020204030204" pitchFamily="34" charset="0"/>
                <a:cs typeface="Times New Roman" panose="02020603050405020304" pitchFamily="18" charset="0"/>
              </a:rPr>
              <a:t>https://bergmen.pl/oswietlenie-led-jak-dobrac-barwe-swiatla-do-pomieszczenia/</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4547D081-4DB1-54D8-9BCB-66C5C0E7E112}"/>
              </a:ext>
            </a:extLst>
          </p:cNvPr>
          <p:cNvSpPr>
            <a:spLocks noGrp="1"/>
          </p:cNvSpPr>
          <p:nvPr>
            <p:ph type="sldNum" sz="quarter" idx="12"/>
          </p:nvPr>
        </p:nvSpPr>
        <p:spPr/>
        <p:txBody>
          <a:bodyPr/>
          <a:lstStyle/>
          <a:p>
            <a:fld id="{B13EF961-FCAC-4A9A-A9A0-C51400629BF4}" type="slidenum">
              <a:rPr lang="pl-PL" smtClean="0"/>
              <a:t>295</a:t>
            </a:fld>
            <a:endParaRPr lang="pl-PL"/>
          </a:p>
        </p:txBody>
      </p:sp>
      <p:sp>
        <p:nvSpPr>
          <p:cNvPr id="6" name="pole tekstowe 5">
            <a:extLst>
              <a:ext uri="{FF2B5EF4-FFF2-40B4-BE49-F238E27FC236}">
                <a16:creationId xmlns:a16="http://schemas.microsoft.com/office/drawing/2014/main" id="{E483F06F-4DC3-4760-25EF-7BBC9ED7E079}"/>
              </a:ext>
            </a:extLst>
          </p:cNvPr>
          <p:cNvSpPr txBox="1"/>
          <p:nvPr/>
        </p:nvSpPr>
        <p:spPr>
          <a:xfrm>
            <a:off x="2514600" y="239599"/>
            <a:ext cx="6096000" cy="461665"/>
          </a:xfrm>
          <a:prstGeom prst="rect">
            <a:avLst/>
          </a:prstGeom>
          <a:noFill/>
        </p:spPr>
        <p:txBody>
          <a:bodyPr wrap="square">
            <a:spAutoFit/>
          </a:bodyPr>
          <a:lstStyle/>
          <a:p>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Barwa oświetlenia i jego przeznaczenie. </a:t>
            </a:r>
            <a:endParaRPr lang="pl-PL" sz="2400" dirty="0"/>
          </a:p>
        </p:txBody>
      </p:sp>
    </p:spTree>
    <p:extLst>
      <p:ext uri="{BB962C8B-B14F-4D97-AF65-F5344CB8AC3E}">
        <p14:creationId xmlns:p14="http://schemas.microsoft.com/office/powerpoint/2010/main" val="391682613"/>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ADBE68E0-AE6B-BC16-9B5F-6A2F2A372AE3}"/>
              </a:ext>
            </a:extLst>
          </p:cNvPr>
          <p:cNvSpPr txBox="1"/>
          <p:nvPr/>
        </p:nvSpPr>
        <p:spPr>
          <a:xfrm>
            <a:off x="223024" y="599473"/>
            <a:ext cx="11686478" cy="6120202"/>
          </a:xfrm>
          <a:prstGeom prst="rect">
            <a:avLst/>
          </a:prstGeom>
          <a:noFill/>
        </p:spPr>
        <p:txBody>
          <a:bodyPr wrap="square">
            <a:spAutoFit/>
          </a:bodyPr>
          <a:lstStyle/>
          <a:p>
            <a:pPr algn="just">
              <a:lnSpc>
                <a:spcPct val="107000"/>
              </a:lnSpc>
              <a:spcBef>
                <a:spcPts val="1200"/>
              </a:spcBef>
              <a:spcAft>
                <a:spcPts val="800"/>
              </a:spcAft>
              <a:buNone/>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BARWA ŚWIATŁA</a:t>
            </a:r>
          </a:p>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Oprócz kształtu, wyglądu zewnętrznego opraw oświetleniowych bardzo ważna jest barwa oświetlenia kupowanych opraw oświetleniowych. Barwa światła ma duże znaczenie na postrzeganie pomieszczenia oraz przedmiotów znajdujących się w tym pomieszczeniu, ma również wpływ na dobre samopoczucie. Może nas pobudzać lub relaksować w zależności od barwy. Oprawy oraz źródła LED niskiej jakości to niska jakość światła, a ma wpływ na nasze zdrowie. Światło o złej jakości może nie tylko męczyć wzrok ale również w dłuższej perspektywie czasu powodować jego uszkodzenie.</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Niskiej jakości oprawy lub źródła LED narażają użytkowników na długotrwałe narażenie wzroku na niebieskie światło, może ono wpływać negatywnie na siatkówkę oka. Może to prowadzić do przyspieszenia choroby wzroku. Większość diod LED markowych producentów przechodzi odpowiednie badania i luminofory są tak dobierane, aby widmo światła emitowane przez LED było dla wzroku bezpieczne. Rodzaj oświetlenia ma wpływ na metabolizm, nasze samopoczucie i sen.</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E30BB81C-04C6-F1F7-2C40-DC948B85AF64}"/>
              </a:ext>
            </a:extLst>
          </p:cNvPr>
          <p:cNvSpPr>
            <a:spLocks noGrp="1"/>
          </p:cNvSpPr>
          <p:nvPr>
            <p:ph type="sldNum" sz="quarter" idx="12"/>
          </p:nvPr>
        </p:nvSpPr>
        <p:spPr/>
        <p:txBody>
          <a:bodyPr/>
          <a:lstStyle/>
          <a:p>
            <a:fld id="{B13EF961-FCAC-4A9A-A9A0-C51400629BF4}" type="slidenum">
              <a:rPr lang="pl-PL" smtClean="0"/>
              <a:t>296</a:t>
            </a:fld>
            <a:endParaRPr lang="pl-PL"/>
          </a:p>
        </p:txBody>
      </p:sp>
    </p:spTree>
    <p:extLst>
      <p:ext uri="{BB962C8B-B14F-4D97-AF65-F5344CB8AC3E}">
        <p14:creationId xmlns:p14="http://schemas.microsoft.com/office/powerpoint/2010/main" val="2759150384"/>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AD171C49-D602-0619-6976-97A39737B17F}"/>
              </a:ext>
            </a:extLst>
          </p:cNvPr>
          <p:cNvSpPr txBox="1"/>
          <p:nvPr/>
        </p:nvSpPr>
        <p:spPr>
          <a:xfrm>
            <a:off x="462777" y="458994"/>
            <a:ext cx="6099716" cy="470000"/>
          </a:xfrm>
          <a:prstGeom prst="rect">
            <a:avLst/>
          </a:prstGeom>
          <a:noFill/>
        </p:spPr>
        <p:txBody>
          <a:bodyPr wrap="square">
            <a:spAutoFit/>
          </a:bodyPr>
          <a:lstStyle/>
          <a:p>
            <a:pPr algn="just">
              <a:lnSpc>
                <a:spcPct val="107000"/>
              </a:lnSpc>
              <a:spcBef>
                <a:spcPts val="1200"/>
              </a:spcBef>
              <a:spcAft>
                <a:spcPts val="800"/>
              </a:spcAft>
            </a:pPr>
            <a:r>
              <a:rPr lang="pl-PL" sz="2400" b="1" u="sng" kern="0" dirty="0">
                <a:effectLst/>
                <a:latin typeface="Calibri" panose="020F0502020204030204" pitchFamily="34" charset="0"/>
                <a:ea typeface="Calibri" panose="020F0502020204030204" pitchFamily="34" charset="0"/>
                <a:cs typeface="Times New Roman" panose="02020603050405020304" pitchFamily="18" charset="0"/>
              </a:rPr>
              <a:t>Instalacje oświetlenia elektrycznego</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id="{256D9386-AE9E-2AE2-F142-8C0CB37DDF80}"/>
              </a:ext>
            </a:extLst>
          </p:cNvPr>
          <p:cNvSpPr txBox="1"/>
          <p:nvPr/>
        </p:nvSpPr>
        <p:spPr>
          <a:xfrm>
            <a:off x="7917365" y="1158306"/>
            <a:ext cx="3813717" cy="1655518"/>
          </a:xfrm>
          <a:prstGeom prst="rect">
            <a:avLst/>
          </a:prstGeom>
          <a:noFill/>
        </p:spPr>
        <p:txBody>
          <a:bodyPr wrap="square">
            <a:spAutoFit/>
          </a:bodyPr>
          <a:lstStyle/>
          <a:p>
            <a:pPr algn="just">
              <a:lnSpc>
                <a:spcPct val="107000"/>
              </a:lnSpc>
              <a:spcBef>
                <a:spcPts val="1200"/>
              </a:spcBef>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Lokalizację punktów świetlnych najlepiej wykonać na podstawie projektu instalacji elektrycznej.</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Obraz 9">
            <a:extLst>
              <a:ext uri="{FF2B5EF4-FFF2-40B4-BE49-F238E27FC236}">
                <a16:creationId xmlns:a16="http://schemas.microsoft.com/office/drawing/2014/main" id="{A6DE7078-3E26-6B91-9C7A-D55FDD0B7C6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775" y="1234362"/>
            <a:ext cx="7729590" cy="4597072"/>
          </a:xfrm>
          <a:prstGeom prst="rect">
            <a:avLst/>
          </a:prstGeom>
          <a:noFill/>
          <a:ln>
            <a:noFill/>
          </a:ln>
        </p:spPr>
      </p:pic>
      <p:sp>
        <p:nvSpPr>
          <p:cNvPr id="12" name="pole tekstowe 11">
            <a:extLst>
              <a:ext uri="{FF2B5EF4-FFF2-40B4-BE49-F238E27FC236}">
                <a16:creationId xmlns:a16="http://schemas.microsoft.com/office/drawing/2014/main" id="{8CD8F5E3-774D-E792-5F97-E798527BB77A}"/>
              </a:ext>
            </a:extLst>
          </p:cNvPr>
          <p:cNvSpPr txBox="1"/>
          <p:nvPr/>
        </p:nvSpPr>
        <p:spPr>
          <a:xfrm>
            <a:off x="462776" y="6063048"/>
            <a:ext cx="11268305" cy="470000"/>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Instalacja oświetleniowa podtynkowa w domu jednorodzinnym.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C250E5D3-C2E5-83F3-8F2C-B97B7CD967E7}"/>
              </a:ext>
            </a:extLst>
          </p:cNvPr>
          <p:cNvSpPr>
            <a:spLocks noGrp="1"/>
          </p:cNvSpPr>
          <p:nvPr>
            <p:ph type="sldNum" sz="quarter" idx="12"/>
          </p:nvPr>
        </p:nvSpPr>
        <p:spPr/>
        <p:txBody>
          <a:bodyPr/>
          <a:lstStyle/>
          <a:p>
            <a:fld id="{B13EF961-FCAC-4A9A-A9A0-C51400629BF4}" type="slidenum">
              <a:rPr lang="pl-PL" smtClean="0"/>
              <a:t>297</a:t>
            </a:fld>
            <a:endParaRPr lang="pl-PL"/>
          </a:p>
        </p:txBody>
      </p:sp>
      <p:sp>
        <p:nvSpPr>
          <p:cNvPr id="6" name="pole tekstowe 5">
            <a:extLst>
              <a:ext uri="{FF2B5EF4-FFF2-40B4-BE49-F238E27FC236}">
                <a16:creationId xmlns:a16="http://schemas.microsoft.com/office/drawing/2014/main" id="{E05FB0DD-DB75-B00F-2C10-6C9C262BE6E2}"/>
              </a:ext>
            </a:extLst>
          </p:cNvPr>
          <p:cNvSpPr txBox="1"/>
          <p:nvPr/>
        </p:nvSpPr>
        <p:spPr>
          <a:xfrm>
            <a:off x="8077200" y="6509402"/>
            <a:ext cx="2657475" cy="261610"/>
          </a:xfrm>
          <a:prstGeom prst="rect">
            <a:avLst/>
          </a:prstGeom>
          <a:noFill/>
        </p:spPr>
        <p:txBody>
          <a:bodyPr wrap="square">
            <a:spAutoFit/>
          </a:bodyPr>
          <a:lstStyle/>
          <a:p>
            <a:r>
              <a:rPr lang="pl-PL" sz="1100" dirty="0"/>
              <a:t>Źródło: Zdjęcie autora Ludwik Osmólski</a:t>
            </a:r>
          </a:p>
        </p:txBody>
      </p:sp>
    </p:spTree>
    <p:extLst>
      <p:ext uri="{BB962C8B-B14F-4D97-AF65-F5344CB8AC3E}">
        <p14:creationId xmlns:p14="http://schemas.microsoft.com/office/powerpoint/2010/main" val="931586166"/>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307D7BE-7DF1-5A63-B052-C480FDDA1889}"/>
              </a:ext>
            </a:extLst>
          </p:cNvPr>
          <p:cNvSpPr txBox="1"/>
          <p:nvPr/>
        </p:nvSpPr>
        <p:spPr>
          <a:xfrm>
            <a:off x="364273" y="-92061"/>
            <a:ext cx="11463454" cy="7042121"/>
          </a:xfrm>
          <a:prstGeom prst="rect">
            <a:avLst/>
          </a:prstGeom>
          <a:noFill/>
        </p:spPr>
        <p:txBody>
          <a:bodyPr wrap="square">
            <a:spAutoFit/>
          </a:bodyPr>
          <a:lstStyle/>
          <a:p>
            <a:pPr algn="just">
              <a:lnSpc>
                <a:spcPct val="150000"/>
              </a:lnSpc>
              <a:spcAft>
                <a:spcPts val="800"/>
              </a:spcAft>
              <a:buNone/>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Wiele żarówek LED-owych nie posiada informacji o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CRI</a:t>
            </a:r>
            <a:r>
              <a:rPr lang="pl-PL" sz="2400" kern="100" dirty="0">
                <a:latin typeface="Calibri" panose="020F0502020204030204" pitchFamily="34" charset="0"/>
                <a:ea typeface="Calibri" panose="020F0502020204030204" pitchFamily="34" charset="0"/>
                <a:cs typeface="Times New Roman" panose="02020603050405020304" pitchFamily="18" charset="0"/>
              </a:rPr>
              <a:t>.</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Gdy CRI nie jest podany, wynosi często ok. 70. Takich źródeł światła należy unikać.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Barwa 2700-3000K stosuje się do pomieszczeń typu sypialnia, pokój dzienny i kuchnia. 4000K do gabinetu czy pracowni. W łazience stosuje się barwę 3000K, ale pamiętając, że 4000K będzie lepszym światłem do robienia makijażu, szczególnie rano, gdy potrzebny jest zastrzyk energii.</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Światło uzyskiwane z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żarówek żarowych</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jest zbliżone do słonecznego, jednak bardziej żółte. Temperatura barwowa światła wynosi ok. 2700 K. Wadą żarówek tego typu jest ich mała skuteczność świetlna, a także niska trwałość.</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Najbardziej łagodne dla rytmu dobowego były właśnie żarówki żarowe, ponieważ emitowały dużo podczerwieni.</a:t>
            </a:r>
            <a:r>
              <a:rPr lang="pl-PL" sz="2400" kern="100" dirty="0">
                <a:solidFill>
                  <a:srgbClr val="000000"/>
                </a:solidFill>
                <a:effectLst/>
                <a:latin typeface="Poppins" panose="00000500000000000000" pitchFamily="2" charset="-18"/>
                <a:ea typeface="Calibri" panose="020F0502020204030204" pitchFamily="34" charset="0"/>
                <a:cs typeface="Times New Roman" panose="02020603050405020304" pitchFamily="18" charset="0"/>
              </a:rPr>
              <a:t>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Niebieskie światło, chociaż skuteczne w trakcie dnia, przed wschodem słońca i po jego zachodzie może zakłócać rytm dobowy i utrudniać zasypianie.</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1A83FB88-5D2D-C7B2-C636-2896580A313C}"/>
              </a:ext>
            </a:extLst>
          </p:cNvPr>
          <p:cNvSpPr>
            <a:spLocks noGrp="1"/>
          </p:cNvSpPr>
          <p:nvPr>
            <p:ph type="sldNum" sz="quarter" idx="12"/>
          </p:nvPr>
        </p:nvSpPr>
        <p:spPr/>
        <p:txBody>
          <a:bodyPr/>
          <a:lstStyle/>
          <a:p>
            <a:fld id="{B13EF961-FCAC-4A9A-A9A0-C51400629BF4}" type="slidenum">
              <a:rPr lang="pl-PL" smtClean="0"/>
              <a:t>298</a:t>
            </a:fld>
            <a:endParaRPr lang="pl-PL"/>
          </a:p>
        </p:txBody>
      </p:sp>
    </p:spTree>
    <p:extLst>
      <p:ext uri="{BB962C8B-B14F-4D97-AF65-F5344CB8AC3E}">
        <p14:creationId xmlns:p14="http://schemas.microsoft.com/office/powerpoint/2010/main" val="168083833"/>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77F5D4B-ADDE-C1C4-17C3-BC713DB366E7}"/>
              </a:ext>
            </a:extLst>
          </p:cNvPr>
          <p:cNvSpPr txBox="1"/>
          <p:nvPr/>
        </p:nvSpPr>
        <p:spPr>
          <a:xfrm>
            <a:off x="765717" y="136525"/>
            <a:ext cx="10660566" cy="2805063"/>
          </a:xfrm>
          <a:prstGeom prst="rect">
            <a:avLst/>
          </a:prstGeom>
          <a:noFill/>
        </p:spPr>
        <p:txBody>
          <a:bodyPr wrap="square">
            <a:spAutoFit/>
          </a:bodyPr>
          <a:lstStyle/>
          <a:p>
            <a:pPr algn="just">
              <a:lnSpc>
                <a:spcPct val="150000"/>
              </a:lnSpc>
              <a:spcBef>
                <a:spcPts val="1200"/>
              </a:spcBef>
              <a:spcAft>
                <a:spcPts val="800"/>
              </a:spcAft>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Współczynnik oddawania barw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oznaczany jako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CRI</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lub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Ra</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określa jak dobrze postrzegane są barwy oświetlone danym światłem przedmiotów. Im współczynnik jest wyższy, tym barwy są lepiej oddawane, a oświetlane przedmioty wyglądają naturalniej. Wartości zawierają się w przedziale od 0 do 100. Minimalna wartość akceptowalna przez człowieka do pracy, wynosi 80.</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107D5125-B100-5F68-886F-28C51EDA33B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1864" y="3130100"/>
            <a:ext cx="5575121" cy="3408812"/>
          </a:xfrm>
          <a:prstGeom prst="rect">
            <a:avLst/>
          </a:prstGeom>
          <a:noFill/>
        </p:spPr>
      </p:pic>
      <p:sp>
        <p:nvSpPr>
          <p:cNvPr id="6" name="pole tekstowe 5">
            <a:extLst>
              <a:ext uri="{FF2B5EF4-FFF2-40B4-BE49-F238E27FC236}">
                <a16:creationId xmlns:a16="http://schemas.microsoft.com/office/drawing/2014/main" id="{55127EAE-5D9D-4DC1-154F-36D6D113440F}"/>
              </a:ext>
            </a:extLst>
          </p:cNvPr>
          <p:cNvSpPr txBox="1"/>
          <p:nvPr/>
        </p:nvSpPr>
        <p:spPr>
          <a:xfrm>
            <a:off x="6995532" y="6121471"/>
            <a:ext cx="5196468" cy="446597"/>
          </a:xfrm>
          <a:prstGeom prst="rect">
            <a:avLst/>
          </a:prstGeom>
          <a:noFill/>
        </p:spPr>
        <p:txBody>
          <a:bodyPr wrap="square">
            <a:spAutoFit/>
          </a:bodyPr>
          <a:lstStyle/>
          <a:p>
            <a:pPr>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Wskaźnik oddawania barw. https://bergmen.pl/wspolczynnik-oddawania-barw-cri-dlaczego-jest-taki-wazny/</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B4E2BBFB-F779-9FA7-CC30-A354472987A0}"/>
              </a:ext>
            </a:extLst>
          </p:cNvPr>
          <p:cNvSpPr>
            <a:spLocks noGrp="1"/>
          </p:cNvSpPr>
          <p:nvPr>
            <p:ph type="sldNum" sz="quarter" idx="12"/>
          </p:nvPr>
        </p:nvSpPr>
        <p:spPr/>
        <p:txBody>
          <a:bodyPr/>
          <a:lstStyle/>
          <a:p>
            <a:fld id="{B13EF961-FCAC-4A9A-A9A0-C51400629BF4}" type="slidenum">
              <a:rPr lang="pl-PL" smtClean="0"/>
              <a:t>299</a:t>
            </a:fld>
            <a:endParaRPr lang="pl-PL"/>
          </a:p>
        </p:txBody>
      </p:sp>
    </p:spTree>
    <p:extLst>
      <p:ext uri="{BB962C8B-B14F-4D97-AF65-F5344CB8AC3E}">
        <p14:creationId xmlns:p14="http://schemas.microsoft.com/office/powerpoint/2010/main" val="2114414005"/>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C4092558-CBFE-8E17-0C99-B3390A47BD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1972" y="576781"/>
            <a:ext cx="9969189" cy="5704437"/>
          </a:xfrm>
          <a:prstGeom prst="rect">
            <a:avLst/>
          </a:prstGeom>
          <a:noFill/>
        </p:spPr>
      </p:pic>
      <p:sp>
        <p:nvSpPr>
          <p:cNvPr id="4" name="pole tekstowe 3">
            <a:extLst>
              <a:ext uri="{FF2B5EF4-FFF2-40B4-BE49-F238E27FC236}">
                <a16:creationId xmlns:a16="http://schemas.microsoft.com/office/drawing/2014/main" id="{4A6592E8-EBAB-ED4F-CE57-642C6D446392}"/>
              </a:ext>
            </a:extLst>
          </p:cNvPr>
          <p:cNvSpPr txBox="1"/>
          <p:nvPr/>
        </p:nvSpPr>
        <p:spPr>
          <a:xfrm>
            <a:off x="4861488" y="6366877"/>
            <a:ext cx="6119673" cy="344069"/>
          </a:xfrm>
          <a:prstGeom prst="rect">
            <a:avLst/>
          </a:prstGeom>
          <a:noFill/>
        </p:spPr>
        <p:txBody>
          <a:bodyPr wrap="square">
            <a:spAutoFit/>
          </a:bodyPr>
          <a:lstStyle/>
          <a:p>
            <a:pPr algn="just">
              <a:lnSpc>
                <a:spcPct val="107000"/>
              </a:lnSpc>
              <a:spcBef>
                <a:spcPts val="1200"/>
              </a:spcBef>
              <a:spcAft>
                <a:spcPts val="800"/>
              </a:spcAft>
            </a:pPr>
            <a:r>
              <a:rPr lang="pl-PL" sz="1600" i="1" kern="0" dirty="0">
                <a:effectLst/>
                <a:latin typeface="Calibri" panose="020F0502020204030204" pitchFamily="34" charset="0"/>
                <a:ea typeface="Calibri" panose="020F0502020204030204" pitchFamily="34" charset="0"/>
                <a:cs typeface="Times New Roman" panose="02020603050405020304" pitchFamily="18" charset="0"/>
              </a:rPr>
              <a:t>https://www.trykowskastudio.pl/jaka-zarowka-do-domu-co-wybrac/</a:t>
            </a:r>
            <a:endParaRPr lang="pl-PL"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A6ACA0CF-50D2-9449-70E5-553B62A460C6}"/>
              </a:ext>
            </a:extLst>
          </p:cNvPr>
          <p:cNvSpPr>
            <a:spLocks noGrp="1"/>
          </p:cNvSpPr>
          <p:nvPr>
            <p:ph type="sldNum" sz="quarter" idx="12"/>
          </p:nvPr>
        </p:nvSpPr>
        <p:spPr/>
        <p:txBody>
          <a:bodyPr/>
          <a:lstStyle/>
          <a:p>
            <a:fld id="{B13EF961-FCAC-4A9A-A9A0-C51400629BF4}" type="slidenum">
              <a:rPr lang="pl-PL" smtClean="0"/>
              <a:t>300</a:t>
            </a:fld>
            <a:endParaRPr lang="pl-PL"/>
          </a:p>
        </p:txBody>
      </p:sp>
      <p:sp>
        <p:nvSpPr>
          <p:cNvPr id="6" name="pole tekstowe 5">
            <a:extLst>
              <a:ext uri="{FF2B5EF4-FFF2-40B4-BE49-F238E27FC236}">
                <a16:creationId xmlns:a16="http://schemas.microsoft.com/office/drawing/2014/main" id="{38FA8D57-62FE-094C-31E9-E665BB99EA0D}"/>
              </a:ext>
            </a:extLst>
          </p:cNvPr>
          <p:cNvSpPr txBox="1"/>
          <p:nvPr/>
        </p:nvSpPr>
        <p:spPr>
          <a:xfrm>
            <a:off x="239748" y="207449"/>
            <a:ext cx="7670537" cy="461665"/>
          </a:xfrm>
          <a:prstGeom prst="rect">
            <a:avLst/>
          </a:prstGeom>
          <a:noFill/>
        </p:spPr>
        <p:txBody>
          <a:bodyPr wrap="square">
            <a:spAutoFit/>
          </a:bodyPr>
          <a:lstStyle/>
          <a:p>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Porównanie widma i składu różnego rodzaju światła</a:t>
            </a:r>
            <a:endParaRPr lang="pl-PL" sz="2400" dirty="0"/>
          </a:p>
        </p:txBody>
      </p:sp>
    </p:spTree>
    <p:extLst>
      <p:ext uri="{BB962C8B-B14F-4D97-AF65-F5344CB8AC3E}">
        <p14:creationId xmlns:p14="http://schemas.microsoft.com/office/powerpoint/2010/main" val="1440708783"/>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14898A5-2B5A-AAEE-891D-3127E81E7F52}"/>
              </a:ext>
            </a:extLst>
          </p:cNvPr>
          <p:cNvSpPr txBox="1"/>
          <p:nvPr/>
        </p:nvSpPr>
        <p:spPr>
          <a:xfrm>
            <a:off x="780585" y="223024"/>
            <a:ext cx="10950498" cy="2308324"/>
          </a:xfrm>
          <a:prstGeom prst="rect">
            <a:avLst/>
          </a:prstGeom>
          <a:noFill/>
        </p:spPr>
        <p:txBody>
          <a:bodyPr wrap="square">
            <a:spAutoFit/>
          </a:bodyPr>
          <a:lstStyle/>
          <a:p>
            <a:pPr algn="just">
              <a:spcBef>
                <a:spcPts val="1200"/>
              </a:spcBef>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Diody LED dobrej jakości charakteryzują się współczynnikiem Ra w wysokości powyżej 80 i jest to w zupełności wystarczające dla większości zastosowań oświetleniowych. Niższe Ra może skutkować gorszym odbiorem barw oświetlonego obiektu. Wyższe współczynniki Ra na poziomie 90 są osiągalne dla diod LED i są stosowane w najbardziej wymagających scenach oświetleniowych, tam gdzie obiekty poddane działaniu światła muszą wyglądać jak najbardziej naturalnie.</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C4089B3D-1B24-EFAF-6A7C-47686B5B304B}"/>
              </a:ext>
            </a:extLst>
          </p:cNvPr>
          <p:cNvSpPr>
            <a:spLocks noGrp="1"/>
          </p:cNvSpPr>
          <p:nvPr>
            <p:ph type="sldNum" sz="quarter" idx="12"/>
          </p:nvPr>
        </p:nvSpPr>
        <p:spPr/>
        <p:txBody>
          <a:bodyPr/>
          <a:lstStyle/>
          <a:p>
            <a:fld id="{B13EF961-FCAC-4A9A-A9A0-C51400629BF4}" type="slidenum">
              <a:rPr lang="pl-PL" smtClean="0"/>
              <a:t>301</a:t>
            </a:fld>
            <a:endParaRPr lang="pl-PL"/>
          </a:p>
        </p:txBody>
      </p:sp>
      <p:pic>
        <p:nvPicPr>
          <p:cNvPr id="5" name="Obraz 4">
            <a:extLst>
              <a:ext uri="{FF2B5EF4-FFF2-40B4-BE49-F238E27FC236}">
                <a16:creationId xmlns:a16="http://schemas.microsoft.com/office/drawing/2014/main" id="{8B493561-6CF4-D535-6954-BFFBDA974F35}"/>
              </a:ext>
            </a:extLst>
          </p:cNvPr>
          <p:cNvPicPr>
            <a:picLocks noChangeAspect="1"/>
          </p:cNvPicPr>
          <p:nvPr/>
        </p:nvPicPr>
        <p:blipFill>
          <a:blip r:embed="rId2"/>
          <a:stretch>
            <a:fillRect/>
          </a:stretch>
        </p:blipFill>
        <p:spPr>
          <a:xfrm>
            <a:off x="5046636" y="2417922"/>
            <a:ext cx="6835870" cy="2445862"/>
          </a:xfrm>
          <a:prstGeom prst="rect">
            <a:avLst/>
          </a:prstGeom>
        </p:spPr>
      </p:pic>
      <p:sp>
        <p:nvSpPr>
          <p:cNvPr id="7" name="pole tekstowe 6">
            <a:extLst>
              <a:ext uri="{FF2B5EF4-FFF2-40B4-BE49-F238E27FC236}">
                <a16:creationId xmlns:a16="http://schemas.microsoft.com/office/drawing/2014/main" id="{C10F98B5-CCB4-9BE1-CCD0-AF01C3430472}"/>
              </a:ext>
            </a:extLst>
          </p:cNvPr>
          <p:cNvSpPr txBox="1"/>
          <p:nvPr/>
        </p:nvSpPr>
        <p:spPr>
          <a:xfrm>
            <a:off x="4886220" y="6459865"/>
            <a:ext cx="6093068" cy="261610"/>
          </a:xfrm>
          <a:prstGeom prst="rect">
            <a:avLst/>
          </a:prstGeom>
          <a:noFill/>
        </p:spPr>
        <p:txBody>
          <a:bodyPr wrap="square">
            <a:spAutoFit/>
          </a:bodyPr>
          <a:lstStyle/>
          <a:p>
            <a:pPr algn="r"/>
            <a:r>
              <a:rPr lang="pl-PL" sz="1100" dirty="0"/>
              <a:t>https://bergmen.pl/wspolczynnik-oddawania-barw-cri-dlaczego-jest-taki-wazny/</a:t>
            </a:r>
          </a:p>
        </p:txBody>
      </p:sp>
    </p:spTree>
    <p:extLst>
      <p:ext uri="{BB962C8B-B14F-4D97-AF65-F5344CB8AC3E}">
        <p14:creationId xmlns:p14="http://schemas.microsoft.com/office/powerpoint/2010/main" val="1608343991"/>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C743650-C337-7BBD-0C04-3D0FFC6CC42B}"/>
              </a:ext>
            </a:extLst>
          </p:cNvPr>
          <p:cNvSpPr>
            <a:spLocks noGrp="1"/>
          </p:cNvSpPr>
          <p:nvPr>
            <p:ph type="sldNum" sz="quarter" idx="12"/>
          </p:nvPr>
        </p:nvSpPr>
        <p:spPr/>
        <p:txBody>
          <a:bodyPr/>
          <a:lstStyle/>
          <a:p>
            <a:fld id="{B13EF961-FCAC-4A9A-A9A0-C51400629BF4}" type="slidenum">
              <a:rPr lang="pl-PL" smtClean="0"/>
              <a:t>302</a:t>
            </a:fld>
            <a:endParaRPr lang="pl-PL"/>
          </a:p>
        </p:txBody>
      </p:sp>
      <p:pic>
        <p:nvPicPr>
          <p:cNvPr id="4" name="Obraz 3">
            <a:extLst>
              <a:ext uri="{FF2B5EF4-FFF2-40B4-BE49-F238E27FC236}">
                <a16:creationId xmlns:a16="http://schemas.microsoft.com/office/drawing/2014/main" id="{BBF56A6C-9EE7-0021-C093-4CE37D65F133}"/>
              </a:ext>
            </a:extLst>
          </p:cNvPr>
          <p:cNvPicPr>
            <a:picLocks noChangeAspect="1"/>
          </p:cNvPicPr>
          <p:nvPr/>
        </p:nvPicPr>
        <p:blipFill>
          <a:blip r:embed="rId2"/>
          <a:stretch>
            <a:fillRect/>
          </a:stretch>
        </p:blipFill>
        <p:spPr>
          <a:xfrm>
            <a:off x="209589" y="453118"/>
            <a:ext cx="7442998" cy="3907574"/>
          </a:xfrm>
          <a:prstGeom prst="rect">
            <a:avLst/>
          </a:prstGeom>
        </p:spPr>
      </p:pic>
      <p:sp>
        <p:nvSpPr>
          <p:cNvPr id="6" name="pole tekstowe 5">
            <a:extLst>
              <a:ext uri="{FF2B5EF4-FFF2-40B4-BE49-F238E27FC236}">
                <a16:creationId xmlns:a16="http://schemas.microsoft.com/office/drawing/2014/main" id="{5DFB089E-2761-739C-26F1-62D23EFEB063}"/>
              </a:ext>
            </a:extLst>
          </p:cNvPr>
          <p:cNvSpPr txBox="1"/>
          <p:nvPr/>
        </p:nvSpPr>
        <p:spPr>
          <a:xfrm>
            <a:off x="5362240" y="6459864"/>
            <a:ext cx="6099242" cy="261610"/>
          </a:xfrm>
          <a:prstGeom prst="rect">
            <a:avLst/>
          </a:prstGeom>
          <a:noFill/>
        </p:spPr>
        <p:txBody>
          <a:bodyPr wrap="square">
            <a:spAutoFit/>
          </a:bodyPr>
          <a:lstStyle/>
          <a:p>
            <a:r>
              <a:rPr lang="pl-PL" sz="1100" dirty="0"/>
              <a:t>https://www.eled.pl/czy-moc-zrodla-swiatla-mozna-porownac-do-jego-natezenia-jasnosci</a:t>
            </a:r>
          </a:p>
        </p:txBody>
      </p:sp>
      <p:pic>
        <p:nvPicPr>
          <p:cNvPr id="5" name="Obraz 4">
            <a:extLst>
              <a:ext uri="{FF2B5EF4-FFF2-40B4-BE49-F238E27FC236}">
                <a16:creationId xmlns:a16="http://schemas.microsoft.com/office/drawing/2014/main" id="{21231614-206B-B9F8-E691-1AC558193A6C}"/>
              </a:ext>
            </a:extLst>
          </p:cNvPr>
          <p:cNvPicPr>
            <a:picLocks noChangeAspect="1"/>
          </p:cNvPicPr>
          <p:nvPr/>
        </p:nvPicPr>
        <p:blipFill>
          <a:blip r:embed="rId3"/>
          <a:stretch>
            <a:fillRect/>
          </a:stretch>
        </p:blipFill>
        <p:spPr>
          <a:xfrm>
            <a:off x="7776945" y="546746"/>
            <a:ext cx="3911776" cy="3907574"/>
          </a:xfrm>
          <a:prstGeom prst="rect">
            <a:avLst/>
          </a:prstGeom>
        </p:spPr>
      </p:pic>
    </p:spTree>
    <p:extLst>
      <p:ext uri="{BB962C8B-B14F-4D97-AF65-F5344CB8AC3E}">
        <p14:creationId xmlns:p14="http://schemas.microsoft.com/office/powerpoint/2010/main" val="267764592"/>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F73AE3F-E73F-92CE-82AF-C5E168EE6376}"/>
              </a:ext>
            </a:extLst>
          </p:cNvPr>
          <p:cNvSpPr>
            <a:spLocks noGrp="1"/>
          </p:cNvSpPr>
          <p:nvPr>
            <p:ph type="sldNum" sz="quarter" idx="12"/>
          </p:nvPr>
        </p:nvSpPr>
        <p:spPr/>
        <p:txBody>
          <a:bodyPr/>
          <a:lstStyle/>
          <a:p>
            <a:fld id="{B13EF961-FCAC-4A9A-A9A0-C51400629BF4}" type="slidenum">
              <a:rPr lang="pl-PL" smtClean="0"/>
              <a:t>303</a:t>
            </a:fld>
            <a:endParaRPr lang="pl-PL"/>
          </a:p>
        </p:txBody>
      </p:sp>
      <p:pic>
        <p:nvPicPr>
          <p:cNvPr id="4" name="Obraz 3">
            <a:extLst>
              <a:ext uri="{FF2B5EF4-FFF2-40B4-BE49-F238E27FC236}">
                <a16:creationId xmlns:a16="http://schemas.microsoft.com/office/drawing/2014/main" id="{72FDFDF0-6DE8-F682-E4F9-025A27BD01F8}"/>
              </a:ext>
            </a:extLst>
          </p:cNvPr>
          <p:cNvPicPr>
            <a:picLocks noChangeAspect="1"/>
          </p:cNvPicPr>
          <p:nvPr/>
        </p:nvPicPr>
        <p:blipFill>
          <a:blip r:embed="rId2"/>
          <a:stretch>
            <a:fillRect/>
          </a:stretch>
        </p:blipFill>
        <p:spPr>
          <a:xfrm>
            <a:off x="7420291" y="136525"/>
            <a:ext cx="4612336" cy="3820160"/>
          </a:xfrm>
          <a:prstGeom prst="rect">
            <a:avLst/>
          </a:prstGeom>
        </p:spPr>
      </p:pic>
      <p:pic>
        <p:nvPicPr>
          <p:cNvPr id="6" name="Obraz 5">
            <a:extLst>
              <a:ext uri="{FF2B5EF4-FFF2-40B4-BE49-F238E27FC236}">
                <a16:creationId xmlns:a16="http://schemas.microsoft.com/office/drawing/2014/main" id="{6C6C94CE-92B8-806D-E19D-C7B6AE06400B}"/>
              </a:ext>
            </a:extLst>
          </p:cNvPr>
          <p:cNvPicPr>
            <a:picLocks noChangeAspect="1"/>
          </p:cNvPicPr>
          <p:nvPr/>
        </p:nvPicPr>
        <p:blipFill>
          <a:blip r:embed="rId3"/>
          <a:stretch>
            <a:fillRect/>
          </a:stretch>
        </p:blipFill>
        <p:spPr>
          <a:xfrm>
            <a:off x="159373" y="2033890"/>
            <a:ext cx="7265435" cy="4687585"/>
          </a:xfrm>
          <a:prstGeom prst="rect">
            <a:avLst/>
          </a:prstGeom>
        </p:spPr>
      </p:pic>
      <p:sp>
        <p:nvSpPr>
          <p:cNvPr id="5" name="pole tekstowe 4">
            <a:extLst>
              <a:ext uri="{FF2B5EF4-FFF2-40B4-BE49-F238E27FC236}">
                <a16:creationId xmlns:a16="http://schemas.microsoft.com/office/drawing/2014/main" id="{D52E7E7A-9CB9-57E2-77EE-5ACE8163F3D2}"/>
              </a:ext>
            </a:extLst>
          </p:cNvPr>
          <p:cNvSpPr txBox="1"/>
          <p:nvPr/>
        </p:nvSpPr>
        <p:spPr>
          <a:xfrm>
            <a:off x="420915" y="346544"/>
            <a:ext cx="6096000" cy="400110"/>
          </a:xfrm>
          <a:prstGeom prst="rect">
            <a:avLst/>
          </a:prstGeom>
          <a:noFill/>
        </p:spPr>
        <p:txBody>
          <a:bodyPr wrap="square">
            <a:spAutoFit/>
          </a:bodyPr>
          <a:lstStyle/>
          <a:p>
            <a:r>
              <a:rPr lang="pl-PL" sz="2000" dirty="0"/>
              <a:t>OŚWIETLENIE DEKORACYJNE BASENU</a:t>
            </a:r>
          </a:p>
        </p:txBody>
      </p:sp>
    </p:spTree>
    <p:extLst>
      <p:ext uri="{BB962C8B-B14F-4D97-AF65-F5344CB8AC3E}">
        <p14:creationId xmlns:p14="http://schemas.microsoft.com/office/powerpoint/2010/main" val="3619436276"/>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6F6938E-5977-56BD-AAD4-BDEFDBA14BDC}"/>
              </a:ext>
            </a:extLst>
          </p:cNvPr>
          <p:cNvSpPr>
            <a:spLocks noGrp="1"/>
          </p:cNvSpPr>
          <p:nvPr>
            <p:ph type="sldNum" sz="quarter" idx="12"/>
          </p:nvPr>
        </p:nvSpPr>
        <p:spPr/>
        <p:txBody>
          <a:bodyPr/>
          <a:lstStyle/>
          <a:p>
            <a:fld id="{B13EF961-FCAC-4A9A-A9A0-C51400629BF4}" type="slidenum">
              <a:rPr lang="pl-PL" smtClean="0"/>
              <a:t>304</a:t>
            </a:fld>
            <a:endParaRPr lang="pl-PL"/>
          </a:p>
        </p:txBody>
      </p:sp>
      <p:pic>
        <p:nvPicPr>
          <p:cNvPr id="4" name="Obraz 3">
            <a:extLst>
              <a:ext uri="{FF2B5EF4-FFF2-40B4-BE49-F238E27FC236}">
                <a16:creationId xmlns:a16="http://schemas.microsoft.com/office/drawing/2014/main" id="{48006950-0827-9CCE-728D-3570EE0E0CE9}"/>
              </a:ext>
            </a:extLst>
          </p:cNvPr>
          <p:cNvPicPr>
            <a:picLocks noChangeAspect="1"/>
          </p:cNvPicPr>
          <p:nvPr/>
        </p:nvPicPr>
        <p:blipFill>
          <a:blip r:embed="rId2"/>
          <a:stretch>
            <a:fillRect/>
          </a:stretch>
        </p:blipFill>
        <p:spPr>
          <a:xfrm>
            <a:off x="376201" y="1210029"/>
            <a:ext cx="4235305" cy="5511446"/>
          </a:xfrm>
          <a:prstGeom prst="rect">
            <a:avLst/>
          </a:prstGeom>
        </p:spPr>
      </p:pic>
      <p:pic>
        <p:nvPicPr>
          <p:cNvPr id="6" name="Obraz 5">
            <a:extLst>
              <a:ext uri="{FF2B5EF4-FFF2-40B4-BE49-F238E27FC236}">
                <a16:creationId xmlns:a16="http://schemas.microsoft.com/office/drawing/2014/main" id="{DF2FAA49-0ACC-55DC-4F1E-6F3603D44B35}"/>
              </a:ext>
            </a:extLst>
          </p:cNvPr>
          <p:cNvPicPr>
            <a:picLocks noChangeAspect="1"/>
          </p:cNvPicPr>
          <p:nvPr/>
        </p:nvPicPr>
        <p:blipFill>
          <a:blip r:embed="rId3"/>
          <a:stretch>
            <a:fillRect/>
          </a:stretch>
        </p:blipFill>
        <p:spPr>
          <a:xfrm>
            <a:off x="6924469" y="123328"/>
            <a:ext cx="5141798" cy="2969325"/>
          </a:xfrm>
          <a:prstGeom prst="rect">
            <a:avLst/>
          </a:prstGeom>
        </p:spPr>
      </p:pic>
      <p:pic>
        <p:nvPicPr>
          <p:cNvPr id="2050" name="Picture 2">
            <a:extLst>
              <a:ext uri="{FF2B5EF4-FFF2-40B4-BE49-F238E27FC236}">
                <a16:creationId xmlns:a16="http://schemas.microsoft.com/office/drawing/2014/main" id="{D5855A95-3621-8838-2EE9-57374A5D4D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9717" y="2520316"/>
            <a:ext cx="5805769" cy="4201159"/>
          </a:xfrm>
          <a:prstGeom prst="rect">
            <a:avLst/>
          </a:prstGeom>
          <a:noFill/>
          <a:extLst>
            <a:ext uri="{909E8E84-426E-40DD-AFC4-6F175D3DCCD1}">
              <a14:hiddenFill xmlns:a14="http://schemas.microsoft.com/office/drawing/2010/main">
                <a:solidFill>
                  <a:srgbClr val="FFFFFF"/>
                </a:solidFill>
              </a14:hiddenFill>
            </a:ext>
          </a:extLst>
        </p:spPr>
      </p:pic>
      <p:sp>
        <p:nvSpPr>
          <p:cNvPr id="5" name="pole tekstowe 4">
            <a:extLst>
              <a:ext uri="{FF2B5EF4-FFF2-40B4-BE49-F238E27FC236}">
                <a16:creationId xmlns:a16="http://schemas.microsoft.com/office/drawing/2014/main" id="{47F1FA7C-5983-AAF1-78AD-25FD6EADDD63}"/>
              </a:ext>
            </a:extLst>
          </p:cNvPr>
          <p:cNvSpPr txBox="1"/>
          <p:nvPr/>
        </p:nvSpPr>
        <p:spPr>
          <a:xfrm>
            <a:off x="376201" y="64013"/>
            <a:ext cx="6548268" cy="677108"/>
          </a:xfrm>
          <a:prstGeom prst="rect">
            <a:avLst/>
          </a:prstGeom>
          <a:noFill/>
        </p:spPr>
        <p:txBody>
          <a:bodyPr wrap="square">
            <a:spAutoFit/>
          </a:bodyPr>
          <a:lstStyle/>
          <a:p>
            <a:r>
              <a:rPr lang="pl-PL" sz="2000" dirty="0"/>
              <a:t>Trasa kablowa do oświetlenia schodów</a:t>
            </a:r>
          </a:p>
          <a:p>
            <a:r>
              <a:rPr lang="pl-PL" dirty="0"/>
              <a:t>				Oświetlenie sali bankietowej</a:t>
            </a:r>
          </a:p>
        </p:txBody>
      </p:sp>
    </p:spTree>
    <p:extLst>
      <p:ext uri="{BB962C8B-B14F-4D97-AF65-F5344CB8AC3E}">
        <p14:creationId xmlns:p14="http://schemas.microsoft.com/office/powerpoint/2010/main" val="3587517539"/>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1557451-B0A5-F4AB-14AE-DE9D139C014A}"/>
              </a:ext>
            </a:extLst>
          </p:cNvPr>
          <p:cNvSpPr>
            <a:spLocks noGrp="1"/>
          </p:cNvSpPr>
          <p:nvPr>
            <p:ph type="sldNum" sz="quarter" idx="12"/>
          </p:nvPr>
        </p:nvSpPr>
        <p:spPr/>
        <p:txBody>
          <a:bodyPr/>
          <a:lstStyle/>
          <a:p>
            <a:fld id="{B13EF961-FCAC-4A9A-A9A0-C51400629BF4}" type="slidenum">
              <a:rPr lang="pl-PL" smtClean="0"/>
              <a:t>305</a:t>
            </a:fld>
            <a:endParaRPr lang="pl-PL"/>
          </a:p>
        </p:txBody>
      </p:sp>
      <p:pic>
        <p:nvPicPr>
          <p:cNvPr id="4" name="Obraz 3">
            <a:extLst>
              <a:ext uri="{FF2B5EF4-FFF2-40B4-BE49-F238E27FC236}">
                <a16:creationId xmlns:a16="http://schemas.microsoft.com/office/drawing/2014/main" id="{60B58AB2-E35C-6B01-9B9C-9502B5757A87}"/>
              </a:ext>
            </a:extLst>
          </p:cNvPr>
          <p:cNvPicPr>
            <a:picLocks noChangeAspect="1"/>
          </p:cNvPicPr>
          <p:nvPr/>
        </p:nvPicPr>
        <p:blipFill>
          <a:blip r:embed="rId2"/>
          <a:stretch>
            <a:fillRect/>
          </a:stretch>
        </p:blipFill>
        <p:spPr>
          <a:xfrm>
            <a:off x="4621922" y="0"/>
            <a:ext cx="4872206" cy="6858000"/>
          </a:xfrm>
          <a:prstGeom prst="rect">
            <a:avLst/>
          </a:prstGeom>
        </p:spPr>
      </p:pic>
      <p:pic>
        <p:nvPicPr>
          <p:cNvPr id="8" name="Obraz 7">
            <a:extLst>
              <a:ext uri="{FF2B5EF4-FFF2-40B4-BE49-F238E27FC236}">
                <a16:creationId xmlns:a16="http://schemas.microsoft.com/office/drawing/2014/main" id="{FF58D7DD-B892-C209-618B-F6C3BDDD7A7E}"/>
              </a:ext>
            </a:extLst>
          </p:cNvPr>
          <p:cNvPicPr>
            <a:picLocks noChangeAspect="1"/>
          </p:cNvPicPr>
          <p:nvPr/>
        </p:nvPicPr>
        <p:blipFill>
          <a:blip r:embed="rId3"/>
          <a:stretch>
            <a:fillRect/>
          </a:stretch>
        </p:blipFill>
        <p:spPr>
          <a:xfrm>
            <a:off x="309494" y="4294587"/>
            <a:ext cx="3534853" cy="2580640"/>
          </a:xfrm>
          <a:prstGeom prst="rect">
            <a:avLst/>
          </a:prstGeom>
        </p:spPr>
      </p:pic>
    </p:spTree>
    <p:extLst>
      <p:ext uri="{BB962C8B-B14F-4D97-AF65-F5344CB8AC3E}">
        <p14:creationId xmlns:p14="http://schemas.microsoft.com/office/powerpoint/2010/main" val="534690884"/>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DC59837D-962C-1B07-A121-23007E011C83}"/>
              </a:ext>
            </a:extLst>
          </p:cNvPr>
          <p:cNvPicPr>
            <a:picLocks noChangeAspect="1"/>
          </p:cNvPicPr>
          <p:nvPr/>
        </p:nvPicPr>
        <p:blipFill>
          <a:blip r:embed="rId2"/>
          <a:stretch>
            <a:fillRect/>
          </a:stretch>
        </p:blipFill>
        <p:spPr>
          <a:xfrm>
            <a:off x="-1" y="3051503"/>
            <a:ext cx="6794663" cy="3806498"/>
          </a:xfrm>
          <a:prstGeom prst="rect">
            <a:avLst/>
          </a:prstGeom>
        </p:spPr>
      </p:pic>
      <p:sp>
        <p:nvSpPr>
          <p:cNvPr id="2" name="Symbol zastępczy numeru slajdu 1">
            <a:extLst>
              <a:ext uri="{FF2B5EF4-FFF2-40B4-BE49-F238E27FC236}">
                <a16:creationId xmlns:a16="http://schemas.microsoft.com/office/drawing/2014/main" id="{E5441BA4-BCF4-F27C-D55B-E0284D6FA9CE}"/>
              </a:ext>
            </a:extLst>
          </p:cNvPr>
          <p:cNvSpPr>
            <a:spLocks noGrp="1"/>
          </p:cNvSpPr>
          <p:nvPr>
            <p:ph type="sldNum" sz="quarter" idx="12"/>
          </p:nvPr>
        </p:nvSpPr>
        <p:spPr/>
        <p:txBody>
          <a:bodyPr/>
          <a:lstStyle/>
          <a:p>
            <a:fld id="{B13EF961-FCAC-4A9A-A9A0-C51400629BF4}" type="slidenum">
              <a:rPr lang="pl-PL" smtClean="0"/>
              <a:t>306</a:t>
            </a:fld>
            <a:endParaRPr lang="pl-PL"/>
          </a:p>
        </p:txBody>
      </p:sp>
      <p:sp>
        <p:nvSpPr>
          <p:cNvPr id="6" name="pole tekstowe 5">
            <a:extLst>
              <a:ext uri="{FF2B5EF4-FFF2-40B4-BE49-F238E27FC236}">
                <a16:creationId xmlns:a16="http://schemas.microsoft.com/office/drawing/2014/main" id="{DD2EE9B4-5AC8-890B-84DF-27C793FD72E1}"/>
              </a:ext>
            </a:extLst>
          </p:cNvPr>
          <p:cNvSpPr txBox="1"/>
          <p:nvPr/>
        </p:nvSpPr>
        <p:spPr>
          <a:xfrm>
            <a:off x="91440" y="151705"/>
            <a:ext cx="5852160" cy="2308324"/>
          </a:xfrm>
          <a:prstGeom prst="rect">
            <a:avLst/>
          </a:prstGeom>
          <a:noFill/>
        </p:spPr>
        <p:txBody>
          <a:bodyPr wrap="square">
            <a:spAutoFit/>
          </a:bodyPr>
          <a:lstStyle/>
          <a:p>
            <a:pPr algn="l"/>
            <a:r>
              <a:rPr lang="pl-PL" sz="1600" b="0" i="0" u="none" strike="noStrike" baseline="0" dirty="0"/>
              <a:t>Wytyczne odnośnie parametrów oświetlenia we wnętrzach znajdziemy w  </a:t>
            </a:r>
            <a:r>
              <a:rPr lang="pl-PL" sz="1600" b="1" i="0" u="none" strike="noStrike" baseline="0" dirty="0"/>
              <a:t>PN-EN 12464-1 Światło i oświetlenie</a:t>
            </a:r>
            <a:r>
              <a:rPr lang="pl-PL" sz="1600" b="0" i="0" u="none" strike="noStrike" baseline="0" dirty="0"/>
              <a:t>. Oświetlenie miejsc pracy. Część 1: Miejsca pracy we wnętrzach</a:t>
            </a:r>
            <a:r>
              <a:rPr lang="pl-PL" sz="1600" dirty="0"/>
              <a:t>, takie jak:</a:t>
            </a:r>
          </a:p>
          <a:p>
            <a:pPr marL="742950" lvl="1" indent="-285750">
              <a:buFont typeface="Arial" panose="020B0604020202020204" pitchFamily="34" charset="0"/>
              <a:buChar char="•"/>
            </a:pPr>
            <a:r>
              <a:rPr lang="pl-PL" sz="1600" b="0" i="0" u="none" strike="noStrike" baseline="0" dirty="0"/>
              <a:t>średnie natężenie oświetlenia Em,</a:t>
            </a:r>
          </a:p>
          <a:p>
            <a:pPr marL="742950" lvl="1" indent="-285750">
              <a:buFont typeface="Arial" panose="020B0604020202020204" pitchFamily="34" charset="0"/>
              <a:buChar char="•"/>
            </a:pPr>
            <a:r>
              <a:rPr lang="pl-PL" sz="1600" b="0" i="0" u="none" strike="noStrike" baseline="0" dirty="0"/>
              <a:t>równomierność natężenia oświetlenia </a:t>
            </a:r>
            <a:r>
              <a:rPr lang="pl-PL" sz="1600" b="0" i="0" u="none" strike="noStrike" baseline="0" dirty="0" err="1"/>
              <a:t>Uo</a:t>
            </a:r>
            <a:r>
              <a:rPr lang="pl-PL" sz="1600" b="0" i="0" u="none" strike="noStrike" baseline="0" dirty="0"/>
              <a:t>,</a:t>
            </a:r>
          </a:p>
          <a:p>
            <a:pPr marL="742950" lvl="1" indent="-285750">
              <a:buFont typeface="Arial" panose="020B0604020202020204" pitchFamily="34" charset="0"/>
              <a:buChar char="•"/>
            </a:pPr>
            <a:r>
              <a:rPr lang="pl-PL" sz="1600" b="0" i="0" u="none" strike="noStrike" baseline="0" dirty="0"/>
              <a:t>wartość graniczna ujednoliconego wskaźnika olśnienia RUGL,</a:t>
            </a:r>
          </a:p>
          <a:p>
            <a:pPr marL="742950" lvl="1" indent="-285750">
              <a:buFont typeface="Arial" panose="020B0604020202020204" pitchFamily="34" charset="0"/>
              <a:buChar char="•"/>
            </a:pPr>
            <a:r>
              <a:rPr lang="pl-PL" sz="1600" b="0" i="0" u="none" strike="noStrike" baseline="0" dirty="0"/>
              <a:t>wskaźnik oddawania barw Ra.</a:t>
            </a:r>
            <a:endParaRPr lang="pl-PL" sz="1600" dirty="0"/>
          </a:p>
          <a:p>
            <a:pPr marL="742950" lvl="1" indent="-285750">
              <a:buFont typeface="Arial" panose="020B0604020202020204" pitchFamily="34" charset="0"/>
              <a:buChar char="•"/>
            </a:pPr>
            <a:endParaRPr lang="pl-PL" sz="1600" dirty="0">
              <a:latin typeface="Arial" panose="020B0604020202020204" pitchFamily="34" charset="0"/>
            </a:endParaRPr>
          </a:p>
        </p:txBody>
      </p:sp>
      <p:pic>
        <p:nvPicPr>
          <p:cNvPr id="7" name="Obraz 6">
            <a:extLst>
              <a:ext uri="{FF2B5EF4-FFF2-40B4-BE49-F238E27FC236}">
                <a16:creationId xmlns:a16="http://schemas.microsoft.com/office/drawing/2014/main" id="{DCBE944F-DFBC-6412-BEA5-A6805BBD36D1}"/>
              </a:ext>
            </a:extLst>
          </p:cNvPr>
          <p:cNvPicPr>
            <a:picLocks noChangeAspect="1"/>
          </p:cNvPicPr>
          <p:nvPr/>
        </p:nvPicPr>
        <p:blipFill>
          <a:blip r:embed="rId3"/>
          <a:stretch>
            <a:fillRect/>
          </a:stretch>
        </p:blipFill>
        <p:spPr>
          <a:xfrm>
            <a:off x="6903720" y="3051502"/>
            <a:ext cx="5288280" cy="3806497"/>
          </a:xfrm>
          <a:prstGeom prst="rect">
            <a:avLst/>
          </a:prstGeom>
        </p:spPr>
      </p:pic>
      <p:sp>
        <p:nvSpPr>
          <p:cNvPr id="9" name="pole tekstowe 8">
            <a:extLst>
              <a:ext uri="{FF2B5EF4-FFF2-40B4-BE49-F238E27FC236}">
                <a16:creationId xmlns:a16="http://schemas.microsoft.com/office/drawing/2014/main" id="{D512144A-2D8A-7E75-7318-C15609AC7CB0}"/>
              </a:ext>
            </a:extLst>
          </p:cNvPr>
          <p:cNvSpPr txBox="1"/>
          <p:nvPr/>
        </p:nvSpPr>
        <p:spPr>
          <a:xfrm>
            <a:off x="5941696" y="60250"/>
            <a:ext cx="6250304" cy="2893100"/>
          </a:xfrm>
          <a:prstGeom prst="rect">
            <a:avLst/>
          </a:prstGeom>
          <a:noFill/>
        </p:spPr>
        <p:txBody>
          <a:bodyPr wrap="square">
            <a:spAutoFit/>
          </a:bodyPr>
          <a:lstStyle/>
          <a:p>
            <a:pPr marL="285750" indent="-285750">
              <a:buFont typeface="Arial" panose="020B0604020202020204" pitchFamily="34" charset="0"/>
              <a:buChar char="•"/>
            </a:pPr>
            <a:r>
              <a:rPr lang="pl-PL" sz="1400" i="1" dirty="0"/>
              <a:t>Strefy komunikacji, korytarze			100 lx</a:t>
            </a:r>
          </a:p>
          <a:p>
            <a:pPr marL="285750" indent="-285750">
              <a:buFont typeface="Arial" panose="020B0604020202020204" pitchFamily="34" charset="0"/>
              <a:buChar char="•"/>
            </a:pPr>
            <a:r>
              <a:rPr lang="pl-PL" sz="1400" i="1" dirty="0"/>
              <a:t>Schody (w tym ruchome)			150 lx</a:t>
            </a:r>
          </a:p>
          <a:p>
            <a:pPr marL="285750" indent="-285750">
              <a:buFont typeface="Arial" panose="020B0604020202020204" pitchFamily="34" charset="0"/>
              <a:buChar char="•"/>
            </a:pPr>
            <a:r>
              <a:rPr lang="pl-PL" sz="1400" i="1" dirty="0"/>
              <a:t>Szatnie, umywalnie, łazienki, toalety		200 lx</a:t>
            </a:r>
          </a:p>
          <a:p>
            <a:pPr marL="285750" indent="-285750">
              <a:buFont typeface="Arial" panose="020B0604020202020204" pitchFamily="34" charset="0"/>
              <a:buChar char="•"/>
            </a:pPr>
            <a:r>
              <a:rPr lang="pl-PL" sz="1400" i="1" dirty="0"/>
              <a:t>Pokoje opieki medycznej			500 lx</a:t>
            </a:r>
          </a:p>
          <a:p>
            <a:pPr marL="285750" indent="-285750">
              <a:buFont typeface="Arial" panose="020B0604020202020204" pitchFamily="34" charset="0"/>
              <a:buChar char="•"/>
            </a:pPr>
            <a:r>
              <a:rPr lang="pl-PL" sz="1400" i="1" dirty="0"/>
              <a:t>Pomieszczenia z urządzeniami technicznymi, rozdzielczymi	200 lx</a:t>
            </a:r>
          </a:p>
          <a:p>
            <a:pPr marL="285750" indent="-285750">
              <a:buFont typeface="Arial" panose="020B0604020202020204" pitchFamily="34" charset="0"/>
              <a:buChar char="•"/>
            </a:pPr>
            <a:r>
              <a:rPr lang="pl-PL" sz="1400" i="1" dirty="0"/>
              <a:t>Magazyny				100 lx</a:t>
            </a:r>
          </a:p>
          <a:p>
            <a:pPr marL="285750" indent="-285750">
              <a:buFont typeface="Arial" panose="020B0604020202020204" pitchFamily="34" charset="0"/>
              <a:buChar char="•"/>
            </a:pPr>
            <a:r>
              <a:rPr lang="pl-PL" sz="1400" i="1" dirty="0"/>
              <a:t>Strefy pakowania i wysyłki			300 lx</a:t>
            </a:r>
          </a:p>
          <a:p>
            <a:pPr marL="285750" indent="-285750">
              <a:buFont typeface="Arial" panose="020B0604020202020204" pitchFamily="34" charset="0"/>
              <a:buChar char="•"/>
            </a:pPr>
            <a:r>
              <a:rPr lang="pl-PL" sz="1400" i="1" dirty="0"/>
              <a:t>Ogólne prace mechaniczne			300 lx</a:t>
            </a:r>
          </a:p>
          <a:p>
            <a:pPr marL="285750" indent="-285750">
              <a:buFont typeface="Arial" panose="020B0604020202020204" pitchFamily="34" charset="0"/>
              <a:buChar char="•"/>
            </a:pPr>
            <a:r>
              <a:rPr lang="pl-PL" sz="1400" i="1" dirty="0"/>
              <a:t>Prace fryzjerskie				500 lx</a:t>
            </a:r>
          </a:p>
          <a:p>
            <a:pPr marL="285750" indent="-285750">
              <a:buFont typeface="Arial" panose="020B0604020202020204" pitchFamily="34" charset="0"/>
              <a:buChar char="•"/>
            </a:pPr>
            <a:r>
              <a:rPr lang="pl-PL" sz="1400" i="1" dirty="0"/>
              <a:t>Praca przy komputerze			500 lx</a:t>
            </a:r>
          </a:p>
          <a:p>
            <a:pPr marL="285750" indent="-285750">
              <a:buFont typeface="Arial" panose="020B0604020202020204" pitchFamily="34" charset="0"/>
              <a:buChar char="•"/>
            </a:pPr>
            <a:r>
              <a:rPr lang="pl-PL" sz="1400" i="1" dirty="0"/>
              <a:t>Salki konferencyjne				500 lx</a:t>
            </a:r>
          </a:p>
          <a:p>
            <a:pPr marL="285750" indent="-285750">
              <a:buFont typeface="Arial" panose="020B0604020202020204" pitchFamily="34" charset="0"/>
              <a:buChar char="•"/>
            </a:pPr>
            <a:r>
              <a:rPr lang="pl-PL" sz="1400" i="1" dirty="0"/>
              <a:t>Sklepy - strefa sprzedaży			300 lx</a:t>
            </a:r>
          </a:p>
          <a:p>
            <a:pPr marL="285750" indent="-285750">
              <a:buFont typeface="Arial" panose="020B0604020202020204" pitchFamily="34" charset="0"/>
              <a:buChar char="•"/>
            </a:pPr>
            <a:r>
              <a:rPr lang="pl-PL" sz="1400" i="1" dirty="0"/>
              <a:t>Hale przesyłowe 				200-300 lx</a:t>
            </a:r>
          </a:p>
        </p:txBody>
      </p:sp>
    </p:spTree>
    <p:extLst>
      <p:ext uri="{BB962C8B-B14F-4D97-AF65-F5344CB8AC3E}">
        <p14:creationId xmlns:p14="http://schemas.microsoft.com/office/powerpoint/2010/main" val="3816449429"/>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2">
            <a:extLst>
              <a:ext uri="{FF2B5EF4-FFF2-40B4-BE49-F238E27FC236}">
                <a16:creationId xmlns:a16="http://schemas.microsoft.com/office/drawing/2014/main" id="{90CC75E3-1F8E-E3DB-D6A9-8B1A66081E41}"/>
              </a:ext>
            </a:extLst>
          </p:cNvPr>
          <p:cNvPicPr>
            <a:picLocks noChangeAspect="1"/>
          </p:cNvPicPr>
          <p:nvPr/>
        </p:nvPicPr>
        <p:blipFill>
          <a:blip r:embed="rId2"/>
          <a:stretch>
            <a:fillRect/>
          </a:stretch>
        </p:blipFill>
        <p:spPr>
          <a:xfrm>
            <a:off x="409605" y="1312998"/>
            <a:ext cx="3299983" cy="5502099"/>
          </a:xfrm>
          <a:prstGeom prst="rect">
            <a:avLst/>
          </a:prstGeom>
        </p:spPr>
      </p:pic>
      <p:pic>
        <p:nvPicPr>
          <p:cNvPr id="5" name="Obraz 4">
            <a:extLst>
              <a:ext uri="{FF2B5EF4-FFF2-40B4-BE49-F238E27FC236}">
                <a16:creationId xmlns:a16="http://schemas.microsoft.com/office/drawing/2014/main" id="{40550646-7C92-55B4-D6DA-2EE6146A9956}"/>
              </a:ext>
            </a:extLst>
          </p:cNvPr>
          <p:cNvPicPr>
            <a:picLocks noChangeAspect="1"/>
          </p:cNvPicPr>
          <p:nvPr/>
        </p:nvPicPr>
        <p:blipFill>
          <a:blip r:embed="rId3"/>
          <a:stretch>
            <a:fillRect/>
          </a:stretch>
        </p:blipFill>
        <p:spPr>
          <a:xfrm>
            <a:off x="4031323" y="1270096"/>
            <a:ext cx="3299983" cy="5545001"/>
          </a:xfrm>
          <a:prstGeom prst="rect">
            <a:avLst/>
          </a:prstGeom>
        </p:spPr>
      </p:pic>
      <p:pic>
        <p:nvPicPr>
          <p:cNvPr id="7" name="Obraz 6">
            <a:extLst>
              <a:ext uri="{FF2B5EF4-FFF2-40B4-BE49-F238E27FC236}">
                <a16:creationId xmlns:a16="http://schemas.microsoft.com/office/drawing/2014/main" id="{0F05912B-2EB5-DE3C-0826-64846D1E031D}"/>
              </a:ext>
            </a:extLst>
          </p:cNvPr>
          <p:cNvPicPr>
            <a:picLocks noChangeAspect="1"/>
          </p:cNvPicPr>
          <p:nvPr/>
        </p:nvPicPr>
        <p:blipFill>
          <a:blip r:embed="rId4"/>
          <a:srcRect r="23440"/>
          <a:stretch/>
        </p:blipFill>
        <p:spPr>
          <a:xfrm>
            <a:off x="7429521" y="2526030"/>
            <a:ext cx="3646149" cy="2366128"/>
          </a:xfrm>
          <a:prstGeom prst="rect">
            <a:avLst/>
          </a:prstGeom>
        </p:spPr>
      </p:pic>
      <p:sp>
        <p:nvSpPr>
          <p:cNvPr id="2" name="Symbol zastępczy numeru slajdu 1">
            <a:extLst>
              <a:ext uri="{FF2B5EF4-FFF2-40B4-BE49-F238E27FC236}">
                <a16:creationId xmlns:a16="http://schemas.microsoft.com/office/drawing/2014/main" id="{50302857-F72E-492C-C680-ECF759FA8B8B}"/>
              </a:ext>
            </a:extLst>
          </p:cNvPr>
          <p:cNvSpPr>
            <a:spLocks noGrp="1"/>
          </p:cNvSpPr>
          <p:nvPr>
            <p:ph type="sldNum" sz="quarter" idx="12"/>
          </p:nvPr>
        </p:nvSpPr>
        <p:spPr/>
        <p:txBody>
          <a:bodyPr/>
          <a:lstStyle/>
          <a:p>
            <a:fld id="{B13EF961-FCAC-4A9A-A9A0-C51400629BF4}" type="slidenum">
              <a:rPr lang="pl-PL" smtClean="0"/>
              <a:t>307</a:t>
            </a:fld>
            <a:endParaRPr lang="pl-PL"/>
          </a:p>
        </p:txBody>
      </p:sp>
      <p:sp>
        <p:nvSpPr>
          <p:cNvPr id="6" name="pole tekstowe 5">
            <a:extLst>
              <a:ext uri="{FF2B5EF4-FFF2-40B4-BE49-F238E27FC236}">
                <a16:creationId xmlns:a16="http://schemas.microsoft.com/office/drawing/2014/main" id="{3D9EE66E-095F-8026-B76A-0408BEBA5315}"/>
              </a:ext>
            </a:extLst>
          </p:cNvPr>
          <p:cNvSpPr txBox="1"/>
          <p:nvPr/>
        </p:nvSpPr>
        <p:spPr>
          <a:xfrm>
            <a:off x="409605" y="228957"/>
            <a:ext cx="7157055" cy="954107"/>
          </a:xfrm>
          <a:prstGeom prst="rect">
            <a:avLst/>
          </a:prstGeom>
          <a:noFill/>
        </p:spPr>
        <p:txBody>
          <a:bodyPr wrap="square">
            <a:spAutoFit/>
          </a:bodyPr>
          <a:lstStyle/>
          <a:p>
            <a:r>
              <a:rPr lang="pl-PL" sz="2800" dirty="0"/>
              <a:t>Oprawa przemysłowa LED do zastosowań zewnętrznych i wewnętrznych</a:t>
            </a:r>
          </a:p>
        </p:txBody>
      </p:sp>
    </p:spTree>
    <p:extLst>
      <p:ext uri="{BB962C8B-B14F-4D97-AF65-F5344CB8AC3E}">
        <p14:creationId xmlns:p14="http://schemas.microsoft.com/office/powerpoint/2010/main" val="2320697406"/>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F357A9D1-2B33-9CD3-131F-331E4115D0E1}"/>
              </a:ext>
            </a:extLst>
          </p:cNvPr>
          <p:cNvSpPr>
            <a:spLocks noGrp="1"/>
          </p:cNvSpPr>
          <p:nvPr>
            <p:ph type="sldNum" sz="quarter" idx="12"/>
          </p:nvPr>
        </p:nvSpPr>
        <p:spPr/>
        <p:txBody>
          <a:bodyPr/>
          <a:lstStyle/>
          <a:p>
            <a:fld id="{B13EF961-FCAC-4A9A-A9A0-C51400629BF4}" type="slidenum">
              <a:rPr lang="pl-PL" smtClean="0"/>
              <a:t>308</a:t>
            </a:fld>
            <a:endParaRPr lang="pl-PL"/>
          </a:p>
        </p:txBody>
      </p:sp>
      <p:sp>
        <p:nvSpPr>
          <p:cNvPr id="7" name="pole tekstowe 6">
            <a:extLst>
              <a:ext uri="{FF2B5EF4-FFF2-40B4-BE49-F238E27FC236}">
                <a16:creationId xmlns:a16="http://schemas.microsoft.com/office/drawing/2014/main" id="{F581AC23-A90A-2661-8B2E-2F740A88E2B5}"/>
              </a:ext>
            </a:extLst>
          </p:cNvPr>
          <p:cNvSpPr txBox="1"/>
          <p:nvPr/>
        </p:nvSpPr>
        <p:spPr>
          <a:xfrm>
            <a:off x="431006" y="294055"/>
            <a:ext cx="11329988" cy="6507935"/>
          </a:xfrm>
          <a:prstGeom prst="rect">
            <a:avLst/>
          </a:prstGeom>
          <a:noFill/>
        </p:spPr>
        <p:txBody>
          <a:bodyPr wrap="square">
            <a:spAutoFit/>
          </a:bodyPr>
          <a:lstStyle/>
          <a:p>
            <a:pPr>
              <a:lnSpc>
                <a:spcPct val="150000"/>
              </a:lnSpc>
            </a:pPr>
            <a:r>
              <a:rPr lang="pl-PL" sz="2000" dirty="0"/>
              <a:t>Wytyczne odnośnie parametrów oświetlenia we wnętrzach znajdziemy w </a:t>
            </a:r>
          </a:p>
          <a:p>
            <a:pPr>
              <a:lnSpc>
                <a:spcPct val="150000"/>
              </a:lnSpc>
            </a:pPr>
            <a:r>
              <a:rPr lang="pl-PL" sz="2000" b="1" dirty="0"/>
              <a:t>PN-EN 12464-2 Światło i oświetlenie </a:t>
            </a:r>
            <a:r>
              <a:rPr lang="pl-PL" sz="2000" dirty="0"/>
              <a:t>– Oświetlenie miejsc pracy – Część 2: Miejsca pracy na zewnątrz</a:t>
            </a:r>
          </a:p>
          <a:p>
            <a:pPr>
              <a:lnSpc>
                <a:spcPct val="150000"/>
              </a:lnSpc>
            </a:pPr>
            <a:r>
              <a:rPr lang="pl-PL" sz="2000" b="1" u="sng" dirty="0"/>
              <a:t>Place budowy</a:t>
            </a:r>
          </a:p>
          <a:p>
            <a:pPr algn="just">
              <a:lnSpc>
                <a:spcPct val="150000"/>
              </a:lnSpc>
            </a:pPr>
            <a:r>
              <a:rPr lang="pl-PL" sz="2000" dirty="0"/>
              <a:t>Miejsca na placach budowy, jak strefy robocze, drogi dojazdowe czy wejścia, potrzebują odpowiedniego oświetlenia, które będzie miało znaczenie zwłaszcza podczas pracy po zmroku albo przy złych warunkach pogodowych. Przy pomiarach oświetlenia na placach budowy sprawdzamy, czy na drogach i ścieżkach ruchu natężenie światła wynosi co najmniej 20 lx, natomiast w obszarach roboczych – minimum 50 lx.</a:t>
            </a:r>
          </a:p>
          <a:p>
            <a:pPr>
              <a:lnSpc>
                <a:spcPct val="150000"/>
              </a:lnSpc>
            </a:pPr>
            <a:r>
              <a:rPr lang="pl-PL" sz="2000" i="1" dirty="0"/>
              <a:t>Inne:</a:t>
            </a:r>
          </a:p>
          <a:p>
            <a:pPr marL="285750" indent="-285750">
              <a:lnSpc>
                <a:spcPct val="150000"/>
              </a:lnSpc>
              <a:buFont typeface="Arial" panose="020B0604020202020204" pitchFamily="34" charset="0"/>
              <a:buChar char="•"/>
            </a:pPr>
            <a:r>
              <a:rPr lang="pl-PL" sz="2000" i="1" dirty="0"/>
              <a:t>Wejścia do budynków				20–50 lx</a:t>
            </a:r>
          </a:p>
          <a:p>
            <a:pPr marL="285750" indent="-285750">
              <a:lnSpc>
                <a:spcPct val="150000"/>
              </a:lnSpc>
              <a:buFont typeface="Arial" panose="020B0604020202020204" pitchFamily="34" charset="0"/>
              <a:buChar char="•"/>
            </a:pPr>
            <a:r>
              <a:rPr lang="pl-PL" sz="2000" i="1" dirty="0"/>
              <a:t>Drogi piesze i ciągi komunikacyjne (zewnętrzne)	5–20 lx</a:t>
            </a:r>
          </a:p>
          <a:p>
            <a:pPr marL="285750" indent="-285750">
              <a:lnSpc>
                <a:spcPct val="150000"/>
              </a:lnSpc>
              <a:buFont typeface="Arial" panose="020B0604020202020204" pitchFamily="34" charset="0"/>
              <a:buChar char="•"/>
            </a:pPr>
            <a:r>
              <a:rPr lang="pl-PL" sz="2000" i="1" dirty="0"/>
              <a:t>Miejsca parkingowe (samochody osobowe)	5-10 lx</a:t>
            </a:r>
          </a:p>
          <a:p>
            <a:pPr marL="285750" indent="-285750">
              <a:lnSpc>
                <a:spcPct val="150000"/>
              </a:lnSpc>
              <a:buFont typeface="Arial" panose="020B0604020202020204" pitchFamily="34" charset="0"/>
              <a:buChar char="•"/>
            </a:pPr>
            <a:r>
              <a:rPr lang="pl-PL" sz="2000" i="1" dirty="0"/>
              <a:t>Stacje benzynowe (obszar dystrybutorów)		100 lx</a:t>
            </a:r>
          </a:p>
          <a:p>
            <a:pPr marL="285750" indent="-285750">
              <a:lnSpc>
                <a:spcPct val="150000"/>
              </a:lnSpc>
              <a:buFont typeface="Arial" panose="020B0604020202020204" pitchFamily="34" charset="0"/>
              <a:buChar char="•"/>
            </a:pPr>
            <a:r>
              <a:rPr lang="pl-PL" sz="2000" i="1" dirty="0"/>
              <a:t>Rampy załadunkowe				50–200 lx</a:t>
            </a:r>
          </a:p>
          <a:p>
            <a:pPr marL="285750" indent="-285750">
              <a:lnSpc>
                <a:spcPct val="150000"/>
              </a:lnSpc>
              <a:buFont typeface="Arial" panose="020B0604020202020204" pitchFamily="34" charset="0"/>
              <a:buChar char="•"/>
            </a:pPr>
            <a:r>
              <a:rPr lang="pl-PL" sz="2000" i="1" dirty="0"/>
              <a:t>Place manewrowe i załadunkowe		30–100 lx</a:t>
            </a:r>
          </a:p>
        </p:txBody>
      </p:sp>
    </p:spTree>
    <p:extLst>
      <p:ext uri="{BB962C8B-B14F-4D97-AF65-F5344CB8AC3E}">
        <p14:creationId xmlns:p14="http://schemas.microsoft.com/office/powerpoint/2010/main" val="2019874822"/>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F7A6240-49C7-AA5A-C3E7-6F18846A735E}"/>
              </a:ext>
            </a:extLst>
          </p:cNvPr>
          <p:cNvSpPr>
            <a:spLocks noGrp="1"/>
          </p:cNvSpPr>
          <p:nvPr>
            <p:ph type="sldNum" sz="quarter" idx="12"/>
          </p:nvPr>
        </p:nvSpPr>
        <p:spPr/>
        <p:txBody>
          <a:bodyPr/>
          <a:lstStyle/>
          <a:p>
            <a:fld id="{B13EF961-FCAC-4A9A-A9A0-C51400629BF4}" type="slidenum">
              <a:rPr lang="pl-PL" smtClean="0"/>
              <a:t>309</a:t>
            </a:fld>
            <a:endParaRPr lang="pl-PL"/>
          </a:p>
        </p:txBody>
      </p:sp>
      <p:pic>
        <p:nvPicPr>
          <p:cNvPr id="5" name="Obraz 4">
            <a:extLst>
              <a:ext uri="{FF2B5EF4-FFF2-40B4-BE49-F238E27FC236}">
                <a16:creationId xmlns:a16="http://schemas.microsoft.com/office/drawing/2014/main" id="{C71818D4-3B58-E474-BC30-A2891A46D773}"/>
              </a:ext>
            </a:extLst>
          </p:cNvPr>
          <p:cNvPicPr>
            <a:picLocks noChangeAspect="1"/>
          </p:cNvPicPr>
          <p:nvPr/>
        </p:nvPicPr>
        <p:blipFill>
          <a:blip r:embed="rId2"/>
          <a:stretch>
            <a:fillRect/>
          </a:stretch>
        </p:blipFill>
        <p:spPr>
          <a:xfrm>
            <a:off x="7092841" y="-18540"/>
            <a:ext cx="5099159" cy="6858000"/>
          </a:xfrm>
          <a:prstGeom prst="rect">
            <a:avLst/>
          </a:prstGeom>
        </p:spPr>
      </p:pic>
      <p:pic>
        <p:nvPicPr>
          <p:cNvPr id="4" name="Obraz 3">
            <a:extLst>
              <a:ext uri="{FF2B5EF4-FFF2-40B4-BE49-F238E27FC236}">
                <a16:creationId xmlns:a16="http://schemas.microsoft.com/office/drawing/2014/main" id="{7AA20351-9B29-DEEE-24B3-F8DDF2B5CAE8}"/>
              </a:ext>
            </a:extLst>
          </p:cNvPr>
          <p:cNvPicPr>
            <a:picLocks noChangeAspect="1"/>
          </p:cNvPicPr>
          <p:nvPr/>
        </p:nvPicPr>
        <p:blipFill>
          <a:blip r:embed="rId3"/>
          <a:stretch>
            <a:fillRect/>
          </a:stretch>
        </p:blipFill>
        <p:spPr>
          <a:xfrm>
            <a:off x="0" y="0"/>
            <a:ext cx="6812178" cy="6858000"/>
          </a:xfrm>
          <a:prstGeom prst="rect">
            <a:avLst/>
          </a:prstGeom>
        </p:spPr>
      </p:pic>
      <p:sp>
        <p:nvSpPr>
          <p:cNvPr id="6" name="pole tekstowe 5">
            <a:extLst>
              <a:ext uri="{FF2B5EF4-FFF2-40B4-BE49-F238E27FC236}">
                <a16:creationId xmlns:a16="http://schemas.microsoft.com/office/drawing/2014/main" id="{123AE714-FB75-4D84-BAAD-25AAC2CBF3FC}"/>
              </a:ext>
            </a:extLst>
          </p:cNvPr>
          <p:cNvSpPr txBox="1"/>
          <p:nvPr/>
        </p:nvSpPr>
        <p:spPr>
          <a:xfrm>
            <a:off x="7092841" y="0"/>
            <a:ext cx="4846320" cy="584775"/>
          </a:xfrm>
          <a:prstGeom prst="rect">
            <a:avLst/>
          </a:prstGeom>
          <a:solidFill>
            <a:schemeClr val="bg1"/>
          </a:solidFill>
        </p:spPr>
        <p:txBody>
          <a:bodyPr wrap="square" rtlCol="0">
            <a:spAutoFit/>
          </a:bodyPr>
          <a:lstStyle/>
          <a:p>
            <a:r>
              <a:rPr lang="pl-PL" sz="1600" dirty="0"/>
              <a:t>MASZT STALOWY 25M Z OPUSZCZANĄ KORONĄ DO OŚWIETLENIA TERENÓW OTWARTYCH</a:t>
            </a:r>
          </a:p>
        </p:txBody>
      </p:sp>
      <p:sp>
        <p:nvSpPr>
          <p:cNvPr id="7" name="pole tekstowe 6">
            <a:extLst>
              <a:ext uri="{FF2B5EF4-FFF2-40B4-BE49-F238E27FC236}">
                <a16:creationId xmlns:a16="http://schemas.microsoft.com/office/drawing/2014/main" id="{F3F8CA63-D1BB-A6AE-B677-083CBFBB60D4}"/>
              </a:ext>
            </a:extLst>
          </p:cNvPr>
          <p:cNvSpPr txBox="1"/>
          <p:nvPr/>
        </p:nvSpPr>
        <p:spPr>
          <a:xfrm>
            <a:off x="133350" y="5932169"/>
            <a:ext cx="6484620" cy="646331"/>
          </a:xfrm>
          <a:prstGeom prst="rect">
            <a:avLst/>
          </a:prstGeom>
          <a:solidFill>
            <a:schemeClr val="bg1"/>
          </a:solidFill>
        </p:spPr>
        <p:txBody>
          <a:bodyPr wrap="square" rtlCol="0">
            <a:spAutoFit/>
          </a:bodyPr>
          <a:lstStyle/>
          <a:p>
            <a:r>
              <a:rPr lang="pl-PL" dirty="0"/>
              <a:t>PRZYKŁAD ŹLE DOBRANYCH OPRAW OŚWIETLENIA ULICZNEGO – NIE ZACHOWANA RÓWNOMIERNOŚĆ OŚWIETLENIA</a:t>
            </a:r>
          </a:p>
        </p:txBody>
      </p:sp>
      <p:pic>
        <p:nvPicPr>
          <p:cNvPr id="8" name="Obraz 7">
            <a:extLst>
              <a:ext uri="{FF2B5EF4-FFF2-40B4-BE49-F238E27FC236}">
                <a16:creationId xmlns:a16="http://schemas.microsoft.com/office/drawing/2014/main" id="{6E2C7335-54BB-E617-C4F2-8E14B8E4C66B}"/>
              </a:ext>
            </a:extLst>
          </p:cNvPr>
          <p:cNvPicPr>
            <a:picLocks noChangeAspect="1"/>
          </p:cNvPicPr>
          <p:nvPr/>
        </p:nvPicPr>
        <p:blipFill>
          <a:blip r:embed="rId4"/>
          <a:stretch>
            <a:fillRect/>
          </a:stretch>
        </p:blipFill>
        <p:spPr>
          <a:xfrm>
            <a:off x="10362487" y="4370580"/>
            <a:ext cx="1829513" cy="2468880"/>
          </a:xfrm>
          <a:prstGeom prst="rect">
            <a:avLst/>
          </a:prstGeom>
          <a:effectLst>
            <a:glow rad="368300">
              <a:schemeClr val="accent1">
                <a:alpha val="40000"/>
              </a:schemeClr>
            </a:glow>
            <a:outerShdw blurRad="647700" dist="50800" dir="5400000" algn="ctr" rotWithShape="0">
              <a:srgbClr val="000000">
                <a:alpha val="43137"/>
              </a:srgbClr>
            </a:outerShdw>
            <a:reflection stA="45000" endPos="0" dist="508000" dir="5400000" sy="-100000" algn="bl" rotWithShape="0"/>
          </a:effectLst>
        </p:spPr>
      </p:pic>
    </p:spTree>
    <p:extLst>
      <p:ext uri="{BB962C8B-B14F-4D97-AF65-F5344CB8AC3E}">
        <p14:creationId xmlns:p14="http://schemas.microsoft.com/office/powerpoint/2010/main" val="992913648"/>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1D154B4-06F7-9B57-FF7E-8A1192D2E23D}"/>
              </a:ext>
            </a:extLst>
          </p:cNvPr>
          <p:cNvSpPr>
            <a:spLocks noGrp="1"/>
          </p:cNvSpPr>
          <p:nvPr>
            <p:ph type="sldNum" sz="quarter" idx="12"/>
          </p:nvPr>
        </p:nvSpPr>
        <p:spPr/>
        <p:txBody>
          <a:bodyPr/>
          <a:lstStyle/>
          <a:p>
            <a:fld id="{B13EF961-FCAC-4A9A-A9A0-C51400629BF4}" type="slidenum">
              <a:rPr lang="pl-PL" smtClean="0"/>
              <a:t>310</a:t>
            </a:fld>
            <a:endParaRPr lang="pl-PL"/>
          </a:p>
        </p:txBody>
      </p:sp>
      <p:pic>
        <p:nvPicPr>
          <p:cNvPr id="4" name="Obraz 3">
            <a:extLst>
              <a:ext uri="{FF2B5EF4-FFF2-40B4-BE49-F238E27FC236}">
                <a16:creationId xmlns:a16="http://schemas.microsoft.com/office/drawing/2014/main" id="{3F1C1CB6-A3A8-02F6-C17D-B4A4AF399106}"/>
              </a:ext>
            </a:extLst>
          </p:cNvPr>
          <p:cNvPicPr>
            <a:picLocks noChangeAspect="1"/>
          </p:cNvPicPr>
          <p:nvPr/>
        </p:nvPicPr>
        <p:blipFill>
          <a:blip r:embed="rId2"/>
          <a:stretch>
            <a:fillRect/>
          </a:stretch>
        </p:blipFill>
        <p:spPr>
          <a:xfrm>
            <a:off x="536331" y="543465"/>
            <a:ext cx="6642682" cy="5001302"/>
          </a:xfrm>
          <a:prstGeom prst="rect">
            <a:avLst/>
          </a:prstGeom>
        </p:spPr>
      </p:pic>
      <p:pic>
        <p:nvPicPr>
          <p:cNvPr id="5" name="Obraz 4">
            <a:extLst>
              <a:ext uri="{FF2B5EF4-FFF2-40B4-BE49-F238E27FC236}">
                <a16:creationId xmlns:a16="http://schemas.microsoft.com/office/drawing/2014/main" id="{F1F26E1A-9B47-D4AD-C4D4-995525E235C5}"/>
              </a:ext>
            </a:extLst>
          </p:cNvPr>
          <p:cNvPicPr>
            <a:picLocks noChangeAspect="1"/>
          </p:cNvPicPr>
          <p:nvPr/>
        </p:nvPicPr>
        <p:blipFill>
          <a:blip r:embed="rId3"/>
          <a:srcRect t="12199" r="37509"/>
          <a:stretch/>
        </p:blipFill>
        <p:spPr>
          <a:xfrm>
            <a:off x="8680737" y="334929"/>
            <a:ext cx="2974932" cy="6021421"/>
          </a:xfrm>
          <a:prstGeom prst="rect">
            <a:avLst/>
          </a:prstGeom>
        </p:spPr>
      </p:pic>
      <p:pic>
        <p:nvPicPr>
          <p:cNvPr id="11" name="Obraz 10">
            <a:extLst>
              <a:ext uri="{FF2B5EF4-FFF2-40B4-BE49-F238E27FC236}">
                <a16:creationId xmlns:a16="http://schemas.microsoft.com/office/drawing/2014/main" id="{8C9691D0-E32C-974E-DCE0-6579A3A103C7}"/>
              </a:ext>
            </a:extLst>
          </p:cNvPr>
          <p:cNvPicPr>
            <a:picLocks noChangeAspect="1"/>
          </p:cNvPicPr>
          <p:nvPr/>
        </p:nvPicPr>
        <p:blipFill>
          <a:blip r:embed="rId4"/>
          <a:stretch>
            <a:fillRect/>
          </a:stretch>
        </p:blipFill>
        <p:spPr>
          <a:xfrm>
            <a:off x="234462" y="3520353"/>
            <a:ext cx="2044281" cy="3201122"/>
          </a:xfrm>
          <a:prstGeom prst="rect">
            <a:avLst/>
          </a:prstGeom>
        </p:spPr>
      </p:pic>
      <p:sp>
        <p:nvSpPr>
          <p:cNvPr id="3" name="pole tekstowe 2">
            <a:extLst>
              <a:ext uri="{FF2B5EF4-FFF2-40B4-BE49-F238E27FC236}">
                <a16:creationId xmlns:a16="http://schemas.microsoft.com/office/drawing/2014/main" id="{8C7DF118-95BF-3EAD-0248-75E1D1680E8C}"/>
              </a:ext>
            </a:extLst>
          </p:cNvPr>
          <p:cNvSpPr txBox="1"/>
          <p:nvPr/>
        </p:nvSpPr>
        <p:spPr>
          <a:xfrm>
            <a:off x="8286750" y="6444476"/>
            <a:ext cx="3234230" cy="261610"/>
          </a:xfrm>
          <a:prstGeom prst="rect">
            <a:avLst/>
          </a:prstGeom>
          <a:noFill/>
        </p:spPr>
        <p:txBody>
          <a:bodyPr wrap="square">
            <a:spAutoFit/>
          </a:bodyPr>
          <a:lstStyle/>
          <a:p>
            <a:r>
              <a:rPr lang="pl-PL" sz="1100" dirty="0"/>
              <a:t>Źródło: Zdjęcie autora Ludwik Osmólski</a:t>
            </a:r>
          </a:p>
        </p:txBody>
      </p:sp>
    </p:spTree>
    <p:extLst>
      <p:ext uri="{BB962C8B-B14F-4D97-AF65-F5344CB8AC3E}">
        <p14:creationId xmlns:p14="http://schemas.microsoft.com/office/powerpoint/2010/main" val="2333246735"/>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4D4FF29D-C0D7-A676-8DC8-15203BA9578C}"/>
              </a:ext>
            </a:extLst>
          </p:cNvPr>
          <p:cNvSpPr>
            <a:spLocks noGrp="1"/>
          </p:cNvSpPr>
          <p:nvPr>
            <p:ph type="sldNum" sz="quarter" idx="12"/>
          </p:nvPr>
        </p:nvSpPr>
        <p:spPr/>
        <p:txBody>
          <a:bodyPr/>
          <a:lstStyle/>
          <a:p>
            <a:fld id="{B13EF961-FCAC-4A9A-A9A0-C51400629BF4}" type="slidenum">
              <a:rPr lang="pl-PL" smtClean="0"/>
              <a:t>311</a:t>
            </a:fld>
            <a:endParaRPr lang="pl-PL"/>
          </a:p>
        </p:txBody>
      </p:sp>
      <p:sp>
        <p:nvSpPr>
          <p:cNvPr id="4" name="pole tekstowe 3">
            <a:extLst>
              <a:ext uri="{FF2B5EF4-FFF2-40B4-BE49-F238E27FC236}">
                <a16:creationId xmlns:a16="http://schemas.microsoft.com/office/drawing/2014/main" id="{1E95FAC7-208A-0498-9569-222DB10A3E6F}"/>
              </a:ext>
            </a:extLst>
          </p:cNvPr>
          <p:cNvSpPr txBox="1"/>
          <p:nvPr/>
        </p:nvSpPr>
        <p:spPr>
          <a:xfrm>
            <a:off x="381000" y="136524"/>
            <a:ext cx="11525250" cy="2308324"/>
          </a:xfrm>
          <a:prstGeom prst="rect">
            <a:avLst/>
          </a:prstGeom>
          <a:noFill/>
        </p:spPr>
        <p:txBody>
          <a:bodyPr wrap="square">
            <a:spAutoFit/>
          </a:bodyPr>
          <a:lstStyle/>
          <a:p>
            <a:pPr>
              <a:buNone/>
            </a:pPr>
            <a:r>
              <a:rPr lang="pl-PL" sz="2400" b="1" dirty="0"/>
              <a:t>Oświetlenie awaryjne </a:t>
            </a:r>
            <a:r>
              <a:rPr lang="pl-PL" sz="2400" dirty="0"/>
              <a:t>– system oświetleniowy działający w przypadku awarii zasilania podstawowego.</a:t>
            </a:r>
          </a:p>
          <a:p>
            <a:r>
              <a:rPr lang="pl-PL" sz="2400" b="1" dirty="0"/>
              <a:t>Cel:</a:t>
            </a:r>
            <a:br>
              <a:rPr lang="pl-PL" sz="2400" dirty="0"/>
            </a:br>
            <a:r>
              <a:rPr lang="pl-PL" sz="2400" dirty="0"/>
              <a:t>Zapewnienie bezpiecznego opuszczenia budynku, zapobieganie panice, umożliwienie kontynuacji pracy lub działań ewakuacyjnych, ≥ 1 lx, minimum 1 godzina (dla większości obiektów).</a:t>
            </a:r>
          </a:p>
        </p:txBody>
      </p:sp>
      <p:graphicFrame>
        <p:nvGraphicFramePr>
          <p:cNvPr id="11" name="Tabela 10">
            <a:extLst>
              <a:ext uri="{FF2B5EF4-FFF2-40B4-BE49-F238E27FC236}">
                <a16:creationId xmlns:a16="http://schemas.microsoft.com/office/drawing/2014/main" id="{6EDE2042-FEE1-C7C3-E86A-02149BAC6452}"/>
              </a:ext>
            </a:extLst>
          </p:cNvPr>
          <p:cNvGraphicFramePr>
            <a:graphicFrameLocks noGrp="1"/>
          </p:cNvGraphicFramePr>
          <p:nvPr>
            <p:extLst>
              <p:ext uri="{D42A27DB-BD31-4B8C-83A1-F6EECF244321}">
                <p14:modId xmlns:p14="http://schemas.microsoft.com/office/powerpoint/2010/main" val="100066557"/>
              </p:ext>
            </p:extLst>
          </p:nvPr>
        </p:nvGraphicFramePr>
        <p:xfrm>
          <a:off x="838200" y="2629694"/>
          <a:ext cx="10515600" cy="2743200"/>
        </p:xfrm>
        <a:graphic>
          <a:graphicData uri="http://schemas.openxmlformats.org/drawingml/2006/table">
            <a:tbl>
              <a:tblPr/>
              <a:tblGrid>
                <a:gridCol w="5257800">
                  <a:extLst>
                    <a:ext uri="{9D8B030D-6E8A-4147-A177-3AD203B41FA5}">
                      <a16:colId xmlns:a16="http://schemas.microsoft.com/office/drawing/2014/main" val="2437247153"/>
                    </a:ext>
                  </a:extLst>
                </a:gridCol>
                <a:gridCol w="5257800">
                  <a:extLst>
                    <a:ext uri="{9D8B030D-6E8A-4147-A177-3AD203B41FA5}">
                      <a16:colId xmlns:a16="http://schemas.microsoft.com/office/drawing/2014/main" val="210329914"/>
                    </a:ext>
                  </a:extLst>
                </a:gridCol>
              </a:tblGrid>
              <a:tr h="0">
                <a:tc>
                  <a:txBody>
                    <a:bodyPr/>
                    <a:lstStyle/>
                    <a:p>
                      <a:r>
                        <a:rPr lang="pl-PL"/>
                        <a:t>Typ</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a:t>Funkcja</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891916560"/>
                  </a:ext>
                </a:extLst>
              </a:tr>
              <a:tr h="0">
                <a:tc>
                  <a:txBody>
                    <a:bodyPr/>
                    <a:lstStyle/>
                    <a:p>
                      <a:r>
                        <a:rPr lang="pl-PL" b="1"/>
                        <a:t>Ewakuacyjne</a:t>
                      </a:r>
                      <a:endParaRPr lang="pl-PL"/>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a:t>Umożliwia bezpieczne wyjście z obiektu</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3001034405"/>
                  </a:ext>
                </a:extLst>
              </a:tr>
              <a:tr h="0">
                <a:tc>
                  <a:txBody>
                    <a:bodyPr/>
                    <a:lstStyle/>
                    <a:p>
                      <a:r>
                        <a:rPr lang="pl-PL"/>
                        <a:t>• Drogi ewakuacyjne</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dirty="0"/>
                        <a:t>Podświetlanie dróg ewakuacyjnych</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525741179"/>
                  </a:ext>
                </a:extLst>
              </a:tr>
              <a:tr h="0">
                <a:tc>
                  <a:txBody>
                    <a:bodyPr/>
                    <a:lstStyle/>
                    <a:p>
                      <a:r>
                        <a:rPr lang="pl-PL"/>
                        <a:t>• Strefa otwarta</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a:t>Zapobieganie panice w dużych przestrzeniach</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3161401622"/>
                  </a:ext>
                </a:extLst>
              </a:tr>
              <a:tr h="0">
                <a:tc>
                  <a:txBody>
                    <a:bodyPr/>
                    <a:lstStyle/>
                    <a:p>
                      <a:r>
                        <a:rPr lang="pl-PL" dirty="0"/>
                        <a:t>• Strefa wysokiego ryzyka</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a:t>Oświetlanie stanowisk pracy z ryzykiem poważnych szkód</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853835316"/>
                  </a:ext>
                </a:extLst>
              </a:tr>
              <a:tr h="0">
                <a:tc>
                  <a:txBody>
                    <a:bodyPr/>
                    <a:lstStyle/>
                    <a:p>
                      <a:r>
                        <a:rPr lang="pl-PL" b="1"/>
                        <a:t>Zapasowe</a:t>
                      </a:r>
                      <a:endParaRPr lang="pl-PL"/>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pl-PL" dirty="0"/>
                        <a:t>Umożliwia dalsze działanie w przypadku zaniku zasilania</a:t>
                      </a:r>
                    </a:p>
                  </a:txBody>
                  <a:tcPr anchor="ctr">
                    <a:lnL>
                      <a:noFill/>
                    </a:lnL>
                    <a:lnR>
                      <a:noFill/>
                    </a:lnR>
                    <a:lnT>
                      <a:noFill/>
                    </a:lnT>
                    <a:lnB>
                      <a:noFill/>
                    </a:lnB>
                    <a:gradFill>
                      <a:gsLst>
                        <a:gs pos="58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407569124"/>
                  </a:ext>
                </a:extLst>
              </a:tr>
            </a:tbl>
          </a:graphicData>
        </a:graphic>
      </p:graphicFrame>
    </p:spTree>
    <p:extLst>
      <p:ext uri="{BB962C8B-B14F-4D97-AF65-F5344CB8AC3E}">
        <p14:creationId xmlns:p14="http://schemas.microsoft.com/office/powerpoint/2010/main" val="4181460532"/>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5C4B32A-8116-3B69-7316-85DF8EB573F6}"/>
              </a:ext>
            </a:extLst>
          </p:cNvPr>
          <p:cNvSpPr>
            <a:spLocks noGrp="1"/>
          </p:cNvSpPr>
          <p:nvPr>
            <p:ph type="sldNum" sz="quarter" idx="12"/>
          </p:nvPr>
        </p:nvSpPr>
        <p:spPr/>
        <p:txBody>
          <a:bodyPr/>
          <a:lstStyle/>
          <a:p>
            <a:fld id="{B13EF961-FCAC-4A9A-A9A0-C51400629BF4}" type="slidenum">
              <a:rPr lang="pl-PL" smtClean="0"/>
              <a:t>312</a:t>
            </a:fld>
            <a:endParaRPr lang="pl-PL"/>
          </a:p>
        </p:txBody>
      </p:sp>
      <p:pic>
        <p:nvPicPr>
          <p:cNvPr id="5" name="Obraz 4">
            <a:extLst>
              <a:ext uri="{FF2B5EF4-FFF2-40B4-BE49-F238E27FC236}">
                <a16:creationId xmlns:a16="http://schemas.microsoft.com/office/drawing/2014/main" id="{03AB6D90-BDF6-FCA1-DF16-C447826E5743}"/>
              </a:ext>
            </a:extLst>
          </p:cNvPr>
          <p:cNvPicPr>
            <a:picLocks noChangeAspect="1"/>
          </p:cNvPicPr>
          <p:nvPr/>
        </p:nvPicPr>
        <p:blipFill>
          <a:blip r:embed="rId2"/>
          <a:stretch>
            <a:fillRect/>
          </a:stretch>
        </p:blipFill>
        <p:spPr>
          <a:xfrm>
            <a:off x="627747" y="1796409"/>
            <a:ext cx="5247759" cy="2299422"/>
          </a:xfrm>
          <a:prstGeom prst="rect">
            <a:avLst/>
          </a:prstGeom>
        </p:spPr>
      </p:pic>
      <p:sp>
        <p:nvSpPr>
          <p:cNvPr id="7" name="pole tekstowe 6">
            <a:extLst>
              <a:ext uri="{FF2B5EF4-FFF2-40B4-BE49-F238E27FC236}">
                <a16:creationId xmlns:a16="http://schemas.microsoft.com/office/drawing/2014/main" id="{F663D0B3-FAB3-DE30-9D7E-A08BA826098E}"/>
              </a:ext>
            </a:extLst>
          </p:cNvPr>
          <p:cNvSpPr txBox="1"/>
          <p:nvPr/>
        </p:nvSpPr>
        <p:spPr>
          <a:xfrm>
            <a:off x="380999" y="278835"/>
            <a:ext cx="10989013" cy="1200329"/>
          </a:xfrm>
          <a:prstGeom prst="rect">
            <a:avLst/>
          </a:prstGeom>
          <a:noFill/>
        </p:spPr>
        <p:txBody>
          <a:bodyPr wrap="square">
            <a:spAutoFit/>
          </a:bodyPr>
          <a:lstStyle/>
          <a:p>
            <a:pPr>
              <a:buNone/>
            </a:pPr>
            <a:r>
              <a:rPr lang="pl-PL" sz="2400" b="1" dirty="0"/>
              <a:t>Oprawy awaryjne </a:t>
            </a:r>
            <a:r>
              <a:rPr lang="pl-PL" sz="2400" dirty="0"/>
              <a:t>stosowane w obiektach budowlanych w Polsce muszą spełniać nie tylko wymagania oznaczeń CE posiadać świadectwo dopuszczenia lub deklarację zgodności i  (opcjonalnie) ENEC.</a:t>
            </a:r>
          </a:p>
        </p:txBody>
      </p:sp>
      <p:pic>
        <p:nvPicPr>
          <p:cNvPr id="9" name="Obraz 8">
            <a:extLst>
              <a:ext uri="{FF2B5EF4-FFF2-40B4-BE49-F238E27FC236}">
                <a16:creationId xmlns:a16="http://schemas.microsoft.com/office/drawing/2014/main" id="{3B6B9732-FCE6-182A-B30E-1461C1426AFE}"/>
              </a:ext>
            </a:extLst>
          </p:cNvPr>
          <p:cNvPicPr>
            <a:picLocks noChangeAspect="1"/>
          </p:cNvPicPr>
          <p:nvPr/>
        </p:nvPicPr>
        <p:blipFill>
          <a:blip r:embed="rId3"/>
          <a:stretch>
            <a:fillRect/>
          </a:stretch>
        </p:blipFill>
        <p:spPr>
          <a:xfrm>
            <a:off x="6366756" y="1712283"/>
            <a:ext cx="2457794" cy="2160271"/>
          </a:xfrm>
          <a:prstGeom prst="rect">
            <a:avLst/>
          </a:prstGeom>
        </p:spPr>
      </p:pic>
      <p:sp>
        <p:nvSpPr>
          <p:cNvPr id="13" name="pole tekstowe 12">
            <a:extLst>
              <a:ext uri="{FF2B5EF4-FFF2-40B4-BE49-F238E27FC236}">
                <a16:creationId xmlns:a16="http://schemas.microsoft.com/office/drawing/2014/main" id="{829A4891-20CD-E6E8-2CC8-BC7483250CEE}"/>
              </a:ext>
            </a:extLst>
          </p:cNvPr>
          <p:cNvSpPr txBox="1"/>
          <p:nvPr/>
        </p:nvSpPr>
        <p:spPr>
          <a:xfrm>
            <a:off x="8498974" y="6535737"/>
            <a:ext cx="3234230" cy="261610"/>
          </a:xfrm>
          <a:prstGeom prst="rect">
            <a:avLst/>
          </a:prstGeom>
          <a:noFill/>
        </p:spPr>
        <p:txBody>
          <a:bodyPr wrap="square">
            <a:spAutoFit/>
          </a:bodyPr>
          <a:lstStyle/>
          <a:p>
            <a:r>
              <a:rPr lang="pl-PL" sz="1100" dirty="0"/>
              <a:t>Źródło: Zdjęcie autora Ludwik Osmólski</a:t>
            </a:r>
          </a:p>
        </p:txBody>
      </p:sp>
      <p:pic>
        <p:nvPicPr>
          <p:cNvPr id="15" name="Obraz 14">
            <a:extLst>
              <a:ext uri="{FF2B5EF4-FFF2-40B4-BE49-F238E27FC236}">
                <a16:creationId xmlns:a16="http://schemas.microsoft.com/office/drawing/2014/main" id="{91733417-74B1-58A9-D321-90FB70445080}"/>
              </a:ext>
            </a:extLst>
          </p:cNvPr>
          <p:cNvPicPr>
            <a:picLocks noChangeAspect="1"/>
          </p:cNvPicPr>
          <p:nvPr/>
        </p:nvPicPr>
        <p:blipFill>
          <a:blip r:embed="rId4"/>
          <a:stretch>
            <a:fillRect/>
          </a:stretch>
        </p:blipFill>
        <p:spPr>
          <a:xfrm>
            <a:off x="8959446" y="2052433"/>
            <a:ext cx="3096057" cy="4086795"/>
          </a:xfrm>
          <a:prstGeom prst="rect">
            <a:avLst/>
          </a:prstGeom>
        </p:spPr>
      </p:pic>
      <p:pic>
        <p:nvPicPr>
          <p:cNvPr id="4" name="Obraz 3">
            <a:extLst>
              <a:ext uri="{FF2B5EF4-FFF2-40B4-BE49-F238E27FC236}">
                <a16:creationId xmlns:a16="http://schemas.microsoft.com/office/drawing/2014/main" id="{D2E083B2-349F-797C-9D7D-86C510CF18C8}"/>
              </a:ext>
            </a:extLst>
          </p:cNvPr>
          <p:cNvPicPr>
            <a:picLocks noChangeAspect="1"/>
          </p:cNvPicPr>
          <p:nvPr/>
        </p:nvPicPr>
        <p:blipFill>
          <a:blip r:embed="rId5"/>
          <a:srcRect r="2296"/>
          <a:stretch/>
        </p:blipFill>
        <p:spPr>
          <a:xfrm>
            <a:off x="2075911" y="4413076"/>
            <a:ext cx="2884709" cy="2444924"/>
          </a:xfrm>
          <a:prstGeom prst="rect">
            <a:avLst/>
          </a:prstGeom>
        </p:spPr>
      </p:pic>
    </p:spTree>
    <p:extLst>
      <p:ext uri="{BB962C8B-B14F-4D97-AF65-F5344CB8AC3E}">
        <p14:creationId xmlns:p14="http://schemas.microsoft.com/office/powerpoint/2010/main" val="62023870"/>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A1C5B44-43A3-8C55-3929-3F0543CAFF21}"/>
              </a:ext>
            </a:extLst>
          </p:cNvPr>
          <p:cNvSpPr>
            <a:spLocks noGrp="1"/>
          </p:cNvSpPr>
          <p:nvPr>
            <p:ph type="sldNum" sz="quarter" idx="12"/>
          </p:nvPr>
        </p:nvSpPr>
        <p:spPr/>
        <p:txBody>
          <a:bodyPr/>
          <a:lstStyle/>
          <a:p>
            <a:fld id="{B13EF961-FCAC-4A9A-A9A0-C51400629BF4}" type="slidenum">
              <a:rPr lang="pl-PL" smtClean="0"/>
              <a:t>313</a:t>
            </a:fld>
            <a:endParaRPr lang="pl-PL"/>
          </a:p>
        </p:txBody>
      </p:sp>
      <p:pic>
        <p:nvPicPr>
          <p:cNvPr id="4" name="Obraz 3">
            <a:extLst>
              <a:ext uri="{FF2B5EF4-FFF2-40B4-BE49-F238E27FC236}">
                <a16:creationId xmlns:a16="http://schemas.microsoft.com/office/drawing/2014/main" id="{595586A8-D37B-E40E-2C3A-22A614E081E6}"/>
              </a:ext>
            </a:extLst>
          </p:cNvPr>
          <p:cNvPicPr>
            <a:picLocks noChangeAspect="1"/>
          </p:cNvPicPr>
          <p:nvPr/>
        </p:nvPicPr>
        <p:blipFill>
          <a:blip r:embed="rId2"/>
          <a:stretch>
            <a:fillRect/>
          </a:stretch>
        </p:blipFill>
        <p:spPr>
          <a:xfrm>
            <a:off x="1197618" y="2279614"/>
            <a:ext cx="3875375" cy="3675356"/>
          </a:xfrm>
          <a:prstGeom prst="rect">
            <a:avLst/>
          </a:prstGeom>
        </p:spPr>
      </p:pic>
      <p:sp>
        <p:nvSpPr>
          <p:cNvPr id="6" name="pole tekstowe 5">
            <a:extLst>
              <a:ext uri="{FF2B5EF4-FFF2-40B4-BE49-F238E27FC236}">
                <a16:creationId xmlns:a16="http://schemas.microsoft.com/office/drawing/2014/main" id="{1A9A54F3-ED58-11E5-B8D2-845D77899038}"/>
              </a:ext>
            </a:extLst>
          </p:cNvPr>
          <p:cNvSpPr txBox="1"/>
          <p:nvPr/>
        </p:nvSpPr>
        <p:spPr>
          <a:xfrm>
            <a:off x="800100" y="451281"/>
            <a:ext cx="11214100" cy="1323439"/>
          </a:xfrm>
          <a:prstGeom prst="rect">
            <a:avLst/>
          </a:prstGeom>
          <a:noFill/>
        </p:spPr>
        <p:txBody>
          <a:bodyPr wrap="square">
            <a:spAutoFit/>
          </a:bodyPr>
          <a:lstStyle/>
          <a:p>
            <a:pPr algn="l"/>
            <a:r>
              <a:rPr lang="pl-PL" sz="2000" b="1" u="none" strike="noStrike" baseline="0" dirty="0"/>
              <a:t>SPOSÓB OŚWIETLENIA DROGI EWAKUACYJNEJ</a:t>
            </a:r>
          </a:p>
          <a:p>
            <a:pPr algn="l"/>
            <a:endParaRPr lang="pl-PL" sz="2000" b="1" u="none" strike="noStrike" baseline="0" dirty="0"/>
          </a:p>
          <a:p>
            <a:pPr algn="l"/>
            <a:r>
              <a:rPr lang="pl-PL" sz="2000" b="0" u="none" strike="noStrike" baseline="0" dirty="0"/>
              <a:t>Szersze drogi ewakuacyjne mogą być traktowane jako kilka dróg o szerokości 2m lub mogą mieć oświetlenie jak w strefach otwartych (zapobiegające panice)</a:t>
            </a:r>
            <a:endParaRPr lang="pl-PL" sz="2000" dirty="0"/>
          </a:p>
        </p:txBody>
      </p:sp>
      <p:sp>
        <p:nvSpPr>
          <p:cNvPr id="12" name="pole tekstowe 11">
            <a:extLst>
              <a:ext uri="{FF2B5EF4-FFF2-40B4-BE49-F238E27FC236}">
                <a16:creationId xmlns:a16="http://schemas.microsoft.com/office/drawing/2014/main" id="{4869D8E2-ECE9-98C0-3C11-76AD42D58B38}"/>
              </a:ext>
            </a:extLst>
          </p:cNvPr>
          <p:cNvSpPr txBox="1"/>
          <p:nvPr/>
        </p:nvSpPr>
        <p:spPr>
          <a:xfrm>
            <a:off x="3492500" y="6459865"/>
            <a:ext cx="7747000" cy="261610"/>
          </a:xfrm>
          <a:prstGeom prst="rect">
            <a:avLst/>
          </a:prstGeom>
          <a:noFill/>
        </p:spPr>
        <p:txBody>
          <a:bodyPr wrap="square">
            <a:spAutoFit/>
          </a:bodyPr>
          <a:lstStyle/>
          <a:p>
            <a:r>
              <a:rPr lang="pl-PL" sz="1100" dirty="0"/>
              <a:t>WYTYCZNE SITP OŚWIETLENIE AWARYJNE Wytyczne planowania, projektowania, instalowania, odbioru, eksploatacji i konserwacji.</a:t>
            </a:r>
          </a:p>
        </p:txBody>
      </p:sp>
      <p:pic>
        <p:nvPicPr>
          <p:cNvPr id="14" name="Obraz 13">
            <a:extLst>
              <a:ext uri="{FF2B5EF4-FFF2-40B4-BE49-F238E27FC236}">
                <a16:creationId xmlns:a16="http://schemas.microsoft.com/office/drawing/2014/main" id="{F89E9835-A494-C2A6-590B-01EA7B7A15CB}"/>
              </a:ext>
            </a:extLst>
          </p:cNvPr>
          <p:cNvPicPr>
            <a:picLocks noChangeAspect="1"/>
          </p:cNvPicPr>
          <p:nvPr/>
        </p:nvPicPr>
        <p:blipFill>
          <a:blip r:embed="rId3"/>
          <a:stretch>
            <a:fillRect/>
          </a:stretch>
        </p:blipFill>
        <p:spPr>
          <a:xfrm>
            <a:off x="6096000" y="2190696"/>
            <a:ext cx="4836522" cy="3764274"/>
          </a:xfrm>
          <a:prstGeom prst="rect">
            <a:avLst/>
          </a:prstGeom>
        </p:spPr>
      </p:pic>
      <p:sp>
        <p:nvSpPr>
          <p:cNvPr id="19" name="pole tekstowe 18">
            <a:extLst>
              <a:ext uri="{FF2B5EF4-FFF2-40B4-BE49-F238E27FC236}">
                <a16:creationId xmlns:a16="http://schemas.microsoft.com/office/drawing/2014/main" id="{31EF644B-E029-EA82-14DE-F35E663C42E3}"/>
              </a:ext>
            </a:extLst>
          </p:cNvPr>
          <p:cNvSpPr txBox="1"/>
          <p:nvPr/>
        </p:nvSpPr>
        <p:spPr>
          <a:xfrm>
            <a:off x="6908518" y="5307095"/>
            <a:ext cx="3073682" cy="261610"/>
          </a:xfrm>
          <a:prstGeom prst="rect">
            <a:avLst/>
          </a:prstGeom>
          <a:noFill/>
        </p:spPr>
        <p:txBody>
          <a:bodyPr wrap="square">
            <a:spAutoFit/>
          </a:bodyPr>
          <a:lstStyle/>
          <a:p>
            <a:r>
              <a:rPr lang="pl-PL" sz="1100" dirty="0"/>
              <a:t>OŚWIETLENIE STREFY OTWARTEJ</a:t>
            </a:r>
          </a:p>
        </p:txBody>
      </p:sp>
    </p:spTree>
    <p:extLst>
      <p:ext uri="{BB962C8B-B14F-4D97-AF65-F5344CB8AC3E}">
        <p14:creationId xmlns:p14="http://schemas.microsoft.com/office/powerpoint/2010/main" val="3156469313"/>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4AD539E-FD82-8A1F-8064-FC64BD378AB6}"/>
              </a:ext>
            </a:extLst>
          </p:cNvPr>
          <p:cNvSpPr>
            <a:spLocks noGrp="1"/>
          </p:cNvSpPr>
          <p:nvPr>
            <p:ph type="sldNum" sz="quarter" idx="12"/>
          </p:nvPr>
        </p:nvSpPr>
        <p:spPr/>
        <p:txBody>
          <a:bodyPr/>
          <a:lstStyle/>
          <a:p>
            <a:fld id="{B13EF961-FCAC-4A9A-A9A0-C51400629BF4}" type="slidenum">
              <a:rPr lang="pl-PL" smtClean="0"/>
              <a:t>314</a:t>
            </a:fld>
            <a:endParaRPr lang="pl-PL"/>
          </a:p>
        </p:txBody>
      </p:sp>
      <p:sp>
        <p:nvSpPr>
          <p:cNvPr id="4" name="pole tekstowe 3">
            <a:extLst>
              <a:ext uri="{FF2B5EF4-FFF2-40B4-BE49-F238E27FC236}">
                <a16:creationId xmlns:a16="http://schemas.microsoft.com/office/drawing/2014/main" id="{78F4ED43-A778-2EB9-0D6A-1A1C5DD41C75}"/>
              </a:ext>
            </a:extLst>
          </p:cNvPr>
          <p:cNvSpPr txBox="1"/>
          <p:nvPr/>
        </p:nvSpPr>
        <p:spPr>
          <a:xfrm>
            <a:off x="400050" y="466726"/>
            <a:ext cx="10820400" cy="6129050"/>
          </a:xfrm>
          <a:prstGeom prst="rect">
            <a:avLst/>
          </a:prstGeom>
          <a:noFill/>
        </p:spPr>
        <p:txBody>
          <a:bodyPr wrap="square">
            <a:spAutoFit/>
          </a:bodyPr>
          <a:lstStyle/>
          <a:p>
            <a:pPr marL="342900" indent="-342900" eaLnBrk="1" hangingPunct="1">
              <a:lnSpc>
                <a:spcPct val="150000"/>
              </a:lnSpc>
              <a:buFont typeface="Arial" panose="020B0604020202020204" pitchFamily="34" charset="0"/>
              <a:buChar char="•"/>
            </a:pPr>
            <a:r>
              <a:rPr lang="pl-PL" altLang="pl-PL" sz="2400" dirty="0"/>
              <a:t>Zanik zasilania opraw podstawowych na drogach ewakuacyjnych musi spowodować załączenie opraw ewakuacyjnych na tych drogach.</a:t>
            </a:r>
          </a:p>
          <a:p>
            <a:pPr marL="342900" indent="-342900" eaLnBrk="1" hangingPunct="1">
              <a:lnSpc>
                <a:spcPct val="150000"/>
              </a:lnSpc>
              <a:buFont typeface="Arial" panose="020B0604020202020204" pitchFamily="34" charset="0"/>
              <a:buChar char="•"/>
            </a:pPr>
            <a:r>
              <a:rPr lang="pl-PL" altLang="pl-PL" sz="2400" dirty="0"/>
              <a:t>50% wymaganego natężenia oświetlenia powinno być wytworzone w ciągu 5 s.</a:t>
            </a:r>
          </a:p>
          <a:p>
            <a:pPr marL="342900" indent="-342900" algn="just" eaLnBrk="1" hangingPunct="1">
              <a:lnSpc>
                <a:spcPct val="150000"/>
              </a:lnSpc>
              <a:buFont typeface="Arial" panose="020B0604020202020204" pitchFamily="34" charset="0"/>
              <a:buChar char="•"/>
            </a:pPr>
            <a:r>
              <a:rPr lang="pl-PL" altLang="pl-PL" sz="2400" dirty="0"/>
              <a:t>Pełny poziom natężenia oświetlenia powinien być wytworzony w ciągu 60 s.</a:t>
            </a:r>
          </a:p>
          <a:p>
            <a:pPr marL="342900" indent="-342900" algn="just" eaLnBrk="1" hangingPunct="1">
              <a:lnSpc>
                <a:spcPct val="150000"/>
              </a:lnSpc>
              <a:buFont typeface="Arial" panose="020B0604020202020204" pitchFamily="34" charset="0"/>
              <a:buChar char="•"/>
            </a:pPr>
            <a:r>
              <a:rPr lang="pl-PL" altLang="pl-PL" sz="2400" dirty="0"/>
              <a:t>Natężenie oświetlenia na centralnym pasie drogi, obejmującym co najmniej połowę szerokości drogi, natężenie oświetlenia powinno wynosić co najmniej </a:t>
            </a:r>
            <a:r>
              <a:rPr lang="pl-PL" altLang="pl-PL" sz="2400" b="1" dirty="0"/>
              <a:t>0,5 lx</a:t>
            </a:r>
            <a:r>
              <a:rPr lang="pl-PL" altLang="pl-PL" sz="2400" dirty="0"/>
              <a:t>.</a:t>
            </a:r>
          </a:p>
          <a:p>
            <a:pPr marL="342900" indent="-342900" algn="just">
              <a:lnSpc>
                <a:spcPct val="150000"/>
              </a:lnSpc>
              <a:buFont typeface="Arial" panose="020B0604020202020204" pitchFamily="34" charset="0"/>
              <a:buChar char="•"/>
            </a:pPr>
            <a:r>
              <a:rPr lang="pl-PL" altLang="pl-PL" sz="2400" dirty="0"/>
              <a:t>Jeśli punkty pierwszej pomocy, hydranty, wyłączniki ppoż., ROP  oraz urządzenia przeciwpożarowe i przyciski alarmowe nie znajdują się na drodze ewakuacyjnej ani w strefie otwartej, to powinny one być tak oświetlone, aby natężenie oświetlenia na podłodze w ich pobliżu wynosiło co najmniej </a:t>
            </a:r>
            <a:r>
              <a:rPr lang="pl-PL" altLang="pl-PL" sz="2400" b="1" dirty="0"/>
              <a:t>5 lx</a:t>
            </a:r>
            <a:r>
              <a:rPr lang="pl-PL" altLang="pl-PL" sz="2400" dirty="0"/>
              <a:t>.</a:t>
            </a:r>
          </a:p>
          <a:p>
            <a:pPr algn="just" eaLnBrk="1" hangingPunct="1">
              <a:lnSpc>
                <a:spcPct val="150000"/>
              </a:lnSpc>
            </a:pPr>
            <a:endParaRPr lang="pl-PL" altLang="pl-PL" sz="2400" dirty="0"/>
          </a:p>
        </p:txBody>
      </p:sp>
      <p:pic>
        <p:nvPicPr>
          <p:cNvPr id="6" name="Obraz 5">
            <a:extLst>
              <a:ext uri="{FF2B5EF4-FFF2-40B4-BE49-F238E27FC236}">
                <a16:creationId xmlns:a16="http://schemas.microsoft.com/office/drawing/2014/main" id="{F2A6967F-4E3F-2E1D-182D-653F94004C01}"/>
              </a:ext>
            </a:extLst>
          </p:cNvPr>
          <p:cNvPicPr>
            <a:picLocks noChangeAspect="1"/>
          </p:cNvPicPr>
          <p:nvPr/>
        </p:nvPicPr>
        <p:blipFill>
          <a:blip r:embed="rId2"/>
          <a:stretch>
            <a:fillRect/>
          </a:stretch>
        </p:blipFill>
        <p:spPr>
          <a:xfrm>
            <a:off x="10129676" y="5404985"/>
            <a:ext cx="771633" cy="1190791"/>
          </a:xfrm>
          <a:prstGeom prst="rect">
            <a:avLst/>
          </a:prstGeom>
        </p:spPr>
      </p:pic>
      <p:pic>
        <p:nvPicPr>
          <p:cNvPr id="5" name="Obraz 4">
            <a:extLst>
              <a:ext uri="{FF2B5EF4-FFF2-40B4-BE49-F238E27FC236}">
                <a16:creationId xmlns:a16="http://schemas.microsoft.com/office/drawing/2014/main" id="{B062C411-9008-3D67-5455-780804DC9812}"/>
              </a:ext>
            </a:extLst>
          </p:cNvPr>
          <p:cNvPicPr>
            <a:picLocks noChangeAspect="1"/>
          </p:cNvPicPr>
          <p:nvPr/>
        </p:nvPicPr>
        <p:blipFill>
          <a:blip r:embed="rId3"/>
          <a:stretch>
            <a:fillRect/>
          </a:stretch>
        </p:blipFill>
        <p:spPr>
          <a:xfrm>
            <a:off x="7617643" y="5385932"/>
            <a:ext cx="581106" cy="1209844"/>
          </a:xfrm>
          <a:prstGeom prst="rect">
            <a:avLst/>
          </a:prstGeom>
        </p:spPr>
      </p:pic>
      <p:pic>
        <p:nvPicPr>
          <p:cNvPr id="9" name="Obraz 8">
            <a:extLst>
              <a:ext uri="{FF2B5EF4-FFF2-40B4-BE49-F238E27FC236}">
                <a16:creationId xmlns:a16="http://schemas.microsoft.com/office/drawing/2014/main" id="{C0B834A4-DD72-7654-BB03-7D2C25C1553C}"/>
              </a:ext>
            </a:extLst>
          </p:cNvPr>
          <p:cNvPicPr>
            <a:picLocks noChangeAspect="1"/>
          </p:cNvPicPr>
          <p:nvPr/>
        </p:nvPicPr>
        <p:blipFill>
          <a:blip r:embed="rId4"/>
          <a:stretch>
            <a:fillRect/>
          </a:stretch>
        </p:blipFill>
        <p:spPr>
          <a:xfrm>
            <a:off x="8806975" y="5385932"/>
            <a:ext cx="714475" cy="1105054"/>
          </a:xfrm>
          <a:prstGeom prst="rect">
            <a:avLst/>
          </a:prstGeom>
        </p:spPr>
      </p:pic>
    </p:spTree>
    <p:extLst>
      <p:ext uri="{BB962C8B-B14F-4D97-AF65-F5344CB8AC3E}">
        <p14:creationId xmlns:p14="http://schemas.microsoft.com/office/powerpoint/2010/main" val="61485167"/>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daty 1">
            <a:extLst>
              <a:ext uri="{FF2B5EF4-FFF2-40B4-BE49-F238E27FC236}">
                <a16:creationId xmlns:a16="http://schemas.microsoft.com/office/drawing/2014/main" id="{C59BDB8E-79DB-E22C-6E06-79AAEB35C734}"/>
              </a:ext>
            </a:extLst>
          </p:cNvPr>
          <p:cNvSpPr>
            <a:spLocks noGrp="1"/>
          </p:cNvSpPr>
          <p:nvPr>
            <p:ph type="dt" sz="half" idx="2"/>
          </p:nvPr>
        </p:nvSpPr>
        <p:spPr/>
        <p:txBody>
          <a:bodyPr/>
          <a:lstStyle/>
          <a:p>
            <a:pPr rtl="0"/>
            <a:fld id="{A49A2D3A-6DA5-4137-A401-43C914085274}" type="datetime1">
              <a:rPr lang="pl-PL" noProof="0" smtClean="0"/>
              <a:t>11.05.2026</a:t>
            </a:fld>
            <a:endParaRPr lang="pl-PL" noProof="0"/>
          </a:p>
        </p:txBody>
      </p:sp>
      <p:sp>
        <p:nvSpPr>
          <p:cNvPr id="3" name="Symbol zastępczy numeru slajdu 2">
            <a:extLst>
              <a:ext uri="{FF2B5EF4-FFF2-40B4-BE49-F238E27FC236}">
                <a16:creationId xmlns:a16="http://schemas.microsoft.com/office/drawing/2014/main" id="{4C41B301-CB55-50E2-BD0F-3F3B9BA580B0}"/>
              </a:ext>
            </a:extLst>
          </p:cNvPr>
          <p:cNvSpPr>
            <a:spLocks noGrp="1"/>
          </p:cNvSpPr>
          <p:nvPr>
            <p:ph type="sldNum" sz="quarter" idx="4"/>
          </p:nvPr>
        </p:nvSpPr>
        <p:spPr/>
        <p:txBody>
          <a:bodyPr/>
          <a:lstStyle/>
          <a:p>
            <a:pPr rtl="0"/>
            <a:fld id="{294A09A9-5501-47C1-A89A-A340965A2BE2}" type="slidenum">
              <a:rPr lang="pl-PL" noProof="0" smtClean="0"/>
              <a:pPr rtl="0"/>
              <a:t>315</a:t>
            </a:fld>
            <a:endParaRPr lang="pl-PL" noProof="0"/>
          </a:p>
        </p:txBody>
      </p:sp>
      <p:sp>
        <p:nvSpPr>
          <p:cNvPr id="4" name="Tytuł 3">
            <a:extLst>
              <a:ext uri="{FF2B5EF4-FFF2-40B4-BE49-F238E27FC236}">
                <a16:creationId xmlns:a16="http://schemas.microsoft.com/office/drawing/2014/main" id="{26C6BEF1-EF76-43C0-A185-CB92C3EC74F2}"/>
              </a:ext>
            </a:extLst>
          </p:cNvPr>
          <p:cNvSpPr>
            <a:spLocks noGrp="1"/>
          </p:cNvSpPr>
          <p:nvPr>
            <p:ph type="title"/>
          </p:nvPr>
        </p:nvSpPr>
        <p:spPr/>
        <p:txBody>
          <a:bodyPr/>
          <a:lstStyle/>
          <a:p>
            <a:endParaRPr lang="pl-PL" dirty="0"/>
          </a:p>
        </p:txBody>
      </p:sp>
      <p:pic>
        <p:nvPicPr>
          <p:cNvPr id="1026" name="Picture 2" descr="Przeciwpożarowe wyłączniki prądu | Kompleksowa oferta | Fireproof24">
            <a:extLst>
              <a:ext uri="{FF2B5EF4-FFF2-40B4-BE49-F238E27FC236}">
                <a16:creationId xmlns:a16="http://schemas.microsoft.com/office/drawing/2014/main" id="{34B90853-8EC7-70DA-D3A4-0D264AA0D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675" y="0"/>
            <a:ext cx="10279063"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pole tekstowe 4">
            <a:extLst>
              <a:ext uri="{FF2B5EF4-FFF2-40B4-BE49-F238E27FC236}">
                <a16:creationId xmlns:a16="http://schemas.microsoft.com/office/drawing/2014/main" id="{103E4960-5F80-54B5-8E2D-BF8B54A32149}"/>
              </a:ext>
            </a:extLst>
          </p:cNvPr>
          <p:cNvSpPr txBox="1"/>
          <p:nvPr/>
        </p:nvSpPr>
        <p:spPr>
          <a:xfrm>
            <a:off x="489457" y="410592"/>
            <a:ext cx="11407290" cy="461665"/>
          </a:xfrm>
          <a:prstGeom prst="rect">
            <a:avLst/>
          </a:prstGeom>
          <a:noFill/>
        </p:spPr>
        <p:txBody>
          <a:bodyPr wrap="none" rtlCol="0">
            <a:spAutoFit/>
          </a:bodyPr>
          <a:lstStyle/>
          <a:p>
            <a:r>
              <a:rPr lang="pl-PL" sz="2400" b="1" dirty="0"/>
              <a:t>Który element wyłącza budynek z pod napięcia, a który alarmuje o pożarze</a:t>
            </a:r>
          </a:p>
        </p:txBody>
      </p:sp>
      <p:cxnSp>
        <p:nvCxnSpPr>
          <p:cNvPr id="9" name="Łącznik prosty ze strzałką 8">
            <a:extLst>
              <a:ext uri="{FF2B5EF4-FFF2-40B4-BE49-F238E27FC236}">
                <a16:creationId xmlns:a16="http://schemas.microsoft.com/office/drawing/2014/main" id="{82F76085-C345-A4AB-3DD4-D6614D6AAFB6}"/>
              </a:ext>
            </a:extLst>
          </p:cNvPr>
          <p:cNvCxnSpPr>
            <a:cxnSpLocks/>
          </p:cNvCxnSpPr>
          <p:nvPr/>
        </p:nvCxnSpPr>
        <p:spPr>
          <a:xfrm flipH="1" flipV="1">
            <a:off x="5051140" y="4377767"/>
            <a:ext cx="534994" cy="5867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Obraz 13">
            <a:extLst>
              <a:ext uri="{FF2B5EF4-FFF2-40B4-BE49-F238E27FC236}">
                <a16:creationId xmlns:a16="http://schemas.microsoft.com/office/drawing/2014/main" id="{2FC2A0E2-ACBF-F776-7150-223CA6938FE9}"/>
              </a:ext>
            </a:extLst>
          </p:cNvPr>
          <p:cNvPicPr>
            <a:picLocks noChangeAspect="1"/>
          </p:cNvPicPr>
          <p:nvPr/>
        </p:nvPicPr>
        <p:blipFill>
          <a:blip r:embed="rId3"/>
          <a:stretch>
            <a:fillRect/>
          </a:stretch>
        </p:blipFill>
        <p:spPr>
          <a:xfrm>
            <a:off x="6674957" y="4265454"/>
            <a:ext cx="470746" cy="732933"/>
          </a:xfrm>
          <a:prstGeom prst="rect">
            <a:avLst/>
          </a:prstGeom>
        </p:spPr>
      </p:pic>
      <p:pic>
        <p:nvPicPr>
          <p:cNvPr id="19" name="Obraz 18" descr="Szkolenie dotyczące określonych osób">
            <a:extLst>
              <a:ext uri="{FF2B5EF4-FFF2-40B4-BE49-F238E27FC236}">
                <a16:creationId xmlns:a16="http://schemas.microsoft.com/office/drawing/2014/main" id="{CC786D2E-EBD3-419D-2851-136AD94B2695}"/>
              </a:ext>
            </a:extLst>
          </p:cNvPr>
          <p:cNvPicPr>
            <a:picLocks noChangeAspect="1"/>
          </p:cNvPicPr>
          <p:nvPr/>
        </p:nvPicPr>
        <p:blipFill>
          <a:blip r:embed="rId4"/>
          <a:stretch>
            <a:fillRect/>
          </a:stretch>
        </p:blipFill>
        <p:spPr>
          <a:xfrm>
            <a:off x="4883709" y="5080569"/>
            <a:ext cx="2618785" cy="1771538"/>
          </a:xfrm>
          <a:prstGeom prst="rect">
            <a:avLst/>
          </a:prstGeom>
        </p:spPr>
      </p:pic>
    </p:spTree>
    <p:extLst>
      <p:ext uri="{BB962C8B-B14F-4D97-AF65-F5344CB8AC3E}">
        <p14:creationId xmlns:p14="http://schemas.microsoft.com/office/powerpoint/2010/main" val="401942417"/>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6767A49-68F6-7936-0F1C-3F5EDC09F539}"/>
              </a:ext>
            </a:extLst>
          </p:cNvPr>
          <p:cNvSpPr>
            <a:spLocks noGrp="1"/>
          </p:cNvSpPr>
          <p:nvPr>
            <p:ph type="sldNum" sz="quarter" idx="12"/>
          </p:nvPr>
        </p:nvSpPr>
        <p:spPr/>
        <p:txBody>
          <a:bodyPr/>
          <a:lstStyle/>
          <a:p>
            <a:fld id="{B13EF961-FCAC-4A9A-A9A0-C51400629BF4}" type="slidenum">
              <a:rPr lang="pl-PL" smtClean="0"/>
              <a:t>316</a:t>
            </a:fld>
            <a:endParaRPr lang="pl-PL"/>
          </a:p>
        </p:txBody>
      </p:sp>
      <p:pic>
        <p:nvPicPr>
          <p:cNvPr id="4" name="Obraz 3">
            <a:extLst>
              <a:ext uri="{FF2B5EF4-FFF2-40B4-BE49-F238E27FC236}">
                <a16:creationId xmlns:a16="http://schemas.microsoft.com/office/drawing/2014/main" id="{04BC34CA-FFB1-4415-871F-B5C255253464}"/>
              </a:ext>
            </a:extLst>
          </p:cNvPr>
          <p:cNvPicPr>
            <a:picLocks noChangeAspect="1"/>
          </p:cNvPicPr>
          <p:nvPr/>
        </p:nvPicPr>
        <p:blipFill>
          <a:blip r:embed="rId2"/>
          <a:stretch>
            <a:fillRect/>
          </a:stretch>
        </p:blipFill>
        <p:spPr>
          <a:xfrm>
            <a:off x="8069943" y="936662"/>
            <a:ext cx="3493407" cy="4978301"/>
          </a:xfrm>
          <a:prstGeom prst="rect">
            <a:avLst/>
          </a:prstGeom>
        </p:spPr>
      </p:pic>
      <p:sp>
        <p:nvSpPr>
          <p:cNvPr id="5" name="pole tekstowe 4">
            <a:extLst>
              <a:ext uri="{FF2B5EF4-FFF2-40B4-BE49-F238E27FC236}">
                <a16:creationId xmlns:a16="http://schemas.microsoft.com/office/drawing/2014/main" id="{BC5ECCE1-741B-42DD-C959-D7D0EE2BF417}"/>
              </a:ext>
            </a:extLst>
          </p:cNvPr>
          <p:cNvSpPr txBox="1"/>
          <p:nvPr/>
        </p:nvSpPr>
        <p:spPr>
          <a:xfrm>
            <a:off x="628650" y="336498"/>
            <a:ext cx="6628493" cy="3913059"/>
          </a:xfrm>
          <a:prstGeom prst="rect">
            <a:avLst/>
          </a:prstGeom>
          <a:noFill/>
        </p:spPr>
        <p:txBody>
          <a:bodyPr wrap="square">
            <a:spAutoFit/>
          </a:bodyPr>
          <a:lstStyle/>
          <a:p>
            <a:pPr>
              <a:lnSpc>
                <a:spcPct val="150000"/>
              </a:lnSpc>
              <a:buNone/>
            </a:pPr>
            <a:r>
              <a:rPr lang="pl-PL" sz="2400" b="1" dirty="0"/>
              <a:t>Typy opraw awaryjnych</a:t>
            </a:r>
          </a:p>
          <a:p>
            <a:pPr lvl="1">
              <a:lnSpc>
                <a:spcPct val="150000"/>
              </a:lnSpc>
              <a:buFont typeface="Arial" panose="020B0604020202020204" pitchFamily="34" charset="0"/>
              <a:buChar char="•"/>
            </a:pPr>
            <a:r>
              <a:rPr lang="pl-PL" sz="2400" dirty="0"/>
              <a:t> Z wbudowanym źródłem energii (bateria wewnętrzna)</a:t>
            </a:r>
          </a:p>
          <a:p>
            <a:pPr lvl="1">
              <a:lnSpc>
                <a:spcPct val="150000"/>
              </a:lnSpc>
              <a:buFont typeface="Arial" panose="020B0604020202020204" pitchFamily="34" charset="0"/>
              <a:buChar char="•"/>
            </a:pPr>
            <a:r>
              <a:rPr lang="pl-PL" sz="2400" dirty="0"/>
              <a:t> Centralnie zasilane- centralna bateria.</a:t>
            </a:r>
          </a:p>
          <a:p>
            <a:pPr lvl="1">
              <a:lnSpc>
                <a:spcPct val="150000"/>
              </a:lnSpc>
              <a:buFont typeface="Arial" panose="020B0604020202020204" pitchFamily="34" charset="0"/>
              <a:buChar char="•"/>
            </a:pPr>
            <a:endParaRPr lang="pl-PL" sz="2400" dirty="0"/>
          </a:p>
          <a:p>
            <a:pPr marL="800100" lvl="1" indent="-342900">
              <a:lnSpc>
                <a:spcPct val="150000"/>
              </a:lnSpc>
              <a:buFont typeface="Wingdings" panose="05000000000000000000" pitchFamily="2" charset="2"/>
              <a:buChar char="Ø"/>
            </a:pPr>
            <a:r>
              <a:rPr lang="pl-PL" sz="2400" dirty="0"/>
              <a:t>AT- </a:t>
            </a:r>
            <a:r>
              <a:rPr lang="pl-PL" sz="2400" dirty="0" err="1"/>
              <a:t>autotest</a:t>
            </a:r>
            <a:endParaRPr lang="pl-PL" sz="2400" dirty="0"/>
          </a:p>
          <a:p>
            <a:pPr marL="800100" lvl="1" indent="-342900">
              <a:lnSpc>
                <a:spcPct val="150000"/>
              </a:lnSpc>
              <a:buFont typeface="Wingdings" panose="05000000000000000000" pitchFamily="2" charset="2"/>
              <a:buChar char="Ø"/>
            </a:pPr>
            <a:r>
              <a:rPr lang="pl-PL" sz="2400" dirty="0"/>
              <a:t>CT - </a:t>
            </a:r>
            <a:r>
              <a:rPr lang="pl-PL" sz="2400" dirty="0" err="1"/>
              <a:t>Centraltest</a:t>
            </a:r>
            <a:endParaRPr lang="pl-PL" sz="2400" dirty="0"/>
          </a:p>
        </p:txBody>
      </p:sp>
      <p:sp>
        <p:nvSpPr>
          <p:cNvPr id="7" name="pole tekstowe 6">
            <a:extLst>
              <a:ext uri="{FF2B5EF4-FFF2-40B4-BE49-F238E27FC236}">
                <a16:creationId xmlns:a16="http://schemas.microsoft.com/office/drawing/2014/main" id="{9FC3D22F-0A35-94A6-CCC5-A49256297969}"/>
              </a:ext>
            </a:extLst>
          </p:cNvPr>
          <p:cNvSpPr txBox="1"/>
          <p:nvPr/>
        </p:nvSpPr>
        <p:spPr>
          <a:xfrm>
            <a:off x="8515350" y="6538912"/>
            <a:ext cx="3234230" cy="261610"/>
          </a:xfrm>
          <a:prstGeom prst="rect">
            <a:avLst/>
          </a:prstGeom>
          <a:noFill/>
        </p:spPr>
        <p:txBody>
          <a:bodyPr wrap="square">
            <a:spAutoFit/>
          </a:bodyPr>
          <a:lstStyle/>
          <a:p>
            <a:r>
              <a:rPr lang="pl-PL" sz="1050" dirty="0"/>
              <a:t>Źródło: Zdjęcie autora Ludwik Osmólski</a:t>
            </a:r>
          </a:p>
        </p:txBody>
      </p:sp>
      <p:sp>
        <p:nvSpPr>
          <p:cNvPr id="9" name="pole tekstowe 8">
            <a:extLst>
              <a:ext uri="{FF2B5EF4-FFF2-40B4-BE49-F238E27FC236}">
                <a16:creationId xmlns:a16="http://schemas.microsoft.com/office/drawing/2014/main" id="{6BA5A066-C1A1-57F0-EB4C-7554B25757D9}"/>
              </a:ext>
            </a:extLst>
          </p:cNvPr>
          <p:cNvSpPr txBox="1"/>
          <p:nvPr/>
        </p:nvSpPr>
        <p:spPr>
          <a:xfrm>
            <a:off x="504824" y="5074733"/>
            <a:ext cx="6867525" cy="967957"/>
          </a:xfrm>
          <a:prstGeom prst="rect">
            <a:avLst/>
          </a:prstGeom>
          <a:noFill/>
        </p:spPr>
        <p:txBody>
          <a:bodyPr wrap="square">
            <a:spAutoFit/>
          </a:bodyPr>
          <a:lstStyle/>
          <a:p>
            <a:pPr algn="just">
              <a:lnSpc>
                <a:spcPct val="150000"/>
              </a:lnSpc>
              <a:defRPr/>
            </a:pPr>
            <a:r>
              <a:rPr lang="pl-PL" sz="2000" dirty="0">
                <a:solidFill>
                  <a:schemeClr val="tx1"/>
                </a:solidFill>
              </a:rPr>
              <a:t>Pomiary są praktycznie jedynym obiektywnym sposobem  na określenie faktycznych parametrów świetlnych na danej drodze</a:t>
            </a:r>
          </a:p>
        </p:txBody>
      </p:sp>
    </p:spTree>
    <p:extLst>
      <p:ext uri="{BB962C8B-B14F-4D97-AF65-F5344CB8AC3E}">
        <p14:creationId xmlns:p14="http://schemas.microsoft.com/office/powerpoint/2010/main" val="866444721"/>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414ABCD-E28E-7CDF-7EB3-7275AC2439F4}"/>
              </a:ext>
            </a:extLst>
          </p:cNvPr>
          <p:cNvSpPr>
            <a:spLocks noGrp="1"/>
          </p:cNvSpPr>
          <p:nvPr>
            <p:ph type="sldNum" sz="quarter" idx="12"/>
          </p:nvPr>
        </p:nvSpPr>
        <p:spPr/>
        <p:txBody>
          <a:bodyPr/>
          <a:lstStyle/>
          <a:p>
            <a:fld id="{B13EF961-FCAC-4A9A-A9A0-C51400629BF4}" type="slidenum">
              <a:rPr lang="pl-PL" smtClean="0"/>
              <a:t>317</a:t>
            </a:fld>
            <a:endParaRPr lang="pl-PL"/>
          </a:p>
        </p:txBody>
      </p:sp>
      <p:sp>
        <p:nvSpPr>
          <p:cNvPr id="6" name="pole tekstowe 5">
            <a:extLst>
              <a:ext uri="{FF2B5EF4-FFF2-40B4-BE49-F238E27FC236}">
                <a16:creationId xmlns:a16="http://schemas.microsoft.com/office/drawing/2014/main" id="{8738D408-23BE-B455-A1BD-5C49F981737F}"/>
              </a:ext>
            </a:extLst>
          </p:cNvPr>
          <p:cNvSpPr txBox="1"/>
          <p:nvPr/>
        </p:nvSpPr>
        <p:spPr>
          <a:xfrm>
            <a:off x="468630" y="320040"/>
            <a:ext cx="10995660" cy="5575052"/>
          </a:xfrm>
          <a:prstGeom prst="rect">
            <a:avLst/>
          </a:prstGeom>
          <a:noFill/>
        </p:spPr>
        <p:txBody>
          <a:bodyPr wrap="square">
            <a:spAutoFit/>
          </a:bodyPr>
          <a:lstStyle/>
          <a:p>
            <a:pPr algn="just">
              <a:lnSpc>
                <a:spcPct val="150000"/>
              </a:lnSpc>
            </a:pPr>
            <a:r>
              <a:rPr lang="pl-PL" sz="2400" dirty="0"/>
              <a:t>Centralna bateria jest urządzeniem częściej stosowanym w przypadku zainstalowania w obiekcie z oświetleniem bezpieczeństwa lub obszarach o trudnym dostępie, o wymaganym natężeniu światła na poziomie kilkudziesięciu luksów (10% natężenia oświetlenia podstawowego- np. 50lx na biurku). </a:t>
            </a:r>
          </a:p>
          <a:p>
            <a:pPr algn="just">
              <a:lnSpc>
                <a:spcPct val="150000"/>
              </a:lnSpc>
            </a:pPr>
            <a:endParaRPr lang="pl-PL" sz="2400" dirty="0"/>
          </a:p>
          <a:p>
            <a:pPr algn="just">
              <a:lnSpc>
                <a:spcPct val="150000"/>
              </a:lnSpc>
            </a:pPr>
            <a:r>
              <a:rPr lang="pl-PL" sz="2400" dirty="0"/>
              <a:t>W przypadku oświetlenia </a:t>
            </a:r>
            <a:r>
              <a:rPr lang="pl-PL" sz="2400" b="1" dirty="0"/>
              <a:t>awaryjnego dróg ewakuacyjnych</a:t>
            </a:r>
            <a:r>
              <a:rPr lang="pl-PL" sz="2400" dirty="0"/>
              <a:t>, gdzie wymagane natężenie światła jest na poziomie 1lx, częściej stosowane są systemy oświetlenia awaryjnego oparte na oprawach z własnym akumulatorem.</a:t>
            </a:r>
          </a:p>
          <a:p>
            <a:pPr algn="just">
              <a:lnSpc>
                <a:spcPct val="150000"/>
              </a:lnSpc>
            </a:pPr>
            <a:endParaRPr lang="pl-PL" sz="2400" dirty="0"/>
          </a:p>
          <a:p>
            <a:pPr algn="just">
              <a:lnSpc>
                <a:spcPct val="150000"/>
              </a:lnSpc>
            </a:pPr>
            <a:r>
              <a:rPr lang="pl-PL" sz="2400" dirty="0"/>
              <a:t>Równomierność natężenia  oświetlenia awaryjnego - </a:t>
            </a:r>
            <a:r>
              <a:rPr lang="pl-PL" sz="2400" b="1" i="1" dirty="0"/>
              <a:t>I max / I min &lt; 40</a:t>
            </a:r>
          </a:p>
        </p:txBody>
      </p:sp>
    </p:spTree>
    <p:extLst>
      <p:ext uri="{BB962C8B-B14F-4D97-AF65-F5344CB8AC3E}">
        <p14:creationId xmlns:p14="http://schemas.microsoft.com/office/powerpoint/2010/main" val="2158950713"/>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82D852B-D2FE-A27B-FBD2-1E7BA27F73F7}"/>
              </a:ext>
            </a:extLst>
          </p:cNvPr>
          <p:cNvSpPr>
            <a:spLocks noGrp="1"/>
          </p:cNvSpPr>
          <p:nvPr>
            <p:ph type="title"/>
          </p:nvPr>
        </p:nvSpPr>
        <p:spPr>
          <a:xfrm>
            <a:off x="624460" y="2636583"/>
            <a:ext cx="4582779" cy="2852737"/>
          </a:xfrm>
        </p:spPr>
        <p:txBody>
          <a:bodyPr>
            <a:normAutofit fontScale="90000"/>
          </a:bodyPr>
          <a:lstStyle/>
          <a:p>
            <a:r>
              <a:rPr lang="pl-PL" b="1" dirty="0"/>
              <a:t>X </a:t>
            </a:r>
            <a:br>
              <a:rPr lang="pl-PL" b="1" dirty="0"/>
            </a:br>
            <a:r>
              <a:rPr lang="pl-PL" b="1" dirty="0"/>
              <a:t>Zasady eksploatacji instalacji elektrycznych </a:t>
            </a:r>
            <a:br>
              <a:rPr lang="pl-PL" dirty="0"/>
            </a:br>
            <a:endParaRPr lang="pl-PL" dirty="0"/>
          </a:p>
        </p:txBody>
      </p:sp>
      <p:sp>
        <p:nvSpPr>
          <p:cNvPr id="4" name="Symbol zastępczy numeru slajdu 3">
            <a:extLst>
              <a:ext uri="{FF2B5EF4-FFF2-40B4-BE49-F238E27FC236}">
                <a16:creationId xmlns:a16="http://schemas.microsoft.com/office/drawing/2014/main" id="{D97EB6C3-8C95-4256-C5F5-DA44349D90A2}"/>
              </a:ext>
            </a:extLst>
          </p:cNvPr>
          <p:cNvSpPr>
            <a:spLocks noGrp="1"/>
          </p:cNvSpPr>
          <p:nvPr>
            <p:ph type="sldNum" sz="quarter" idx="12"/>
          </p:nvPr>
        </p:nvSpPr>
        <p:spPr/>
        <p:txBody>
          <a:bodyPr/>
          <a:lstStyle/>
          <a:p>
            <a:fld id="{B13EF961-FCAC-4A9A-A9A0-C51400629BF4}" type="slidenum">
              <a:rPr lang="pl-PL" smtClean="0"/>
              <a:t>318</a:t>
            </a:fld>
            <a:endParaRPr lang="pl-PL"/>
          </a:p>
        </p:txBody>
      </p:sp>
      <p:pic>
        <p:nvPicPr>
          <p:cNvPr id="5" name="Obraz 4">
            <a:extLst>
              <a:ext uri="{FF2B5EF4-FFF2-40B4-BE49-F238E27FC236}">
                <a16:creationId xmlns:a16="http://schemas.microsoft.com/office/drawing/2014/main" id="{900D3E01-9357-FA3A-4460-D5759AE655C7}"/>
              </a:ext>
            </a:extLst>
          </p:cNvPr>
          <p:cNvPicPr>
            <a:picLocks noChangeAspect="1"/>
          </p:cNvPicPr>
          <p:nvPr/>
        </p:nvPicPr>
        <p:blipFill>
          <a:blip r:embed="rId2"/>
          <a:stretch>
            <a:fillRect/>
          </a:stretch>
        </p:blipFill>
        <p:spPr>
          <a:xfrm>
            <a:off x="5118219" y="633952"/>
            <a:ext cx="6984761" cy="5590095"/>
          </a:xfrm>
          <a:prstGeom prst="rect">
            <a:avLst/>
          </a:prstGeom>
        </p:spPr>
      </p:pic>
    </p:spTree>
    <p:extLst>
      <p:ext uri="{BB962C8B-B14F-4D97-AF65-F5344CB8AC3E}">
        <p14:creationId xmlns:p14="http://schemas.microsoft.com/office/powerpoint/2010/main" val="4155394082"/>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 name="PlaceHolder 1"/>
          <p:cNvSpPr>
            <a:spLocks noGrp="1"/>
          </p:cNvSpPr>
          <p:nvPr>
            <p:ph/>
          </p:nvPr>
        </p:nvSpPr>
        <p:spPr>
          <a:xfrm>
            <a:off x="746940" y="373017"/>
            <a:ext cx="10698120" cy="5897154"/>
          </a:xfrm>
          <a:prstGeom prst="rect">
            <a:avLst/>
          </a:prstGeom>
          <a:noFill/>
          <a:ln w="0">
            <a:noFill/>
          </a:ln>
        </p:spPr>
        <p:txBody>
          <a:bodyPr lIns="91440" tIns="45720" rIns="91440" bIns="45720" anchor="t">
            <a:noAutofit/>
          </a:bodyPr>
          <a:lstStyle/>
          <a:p>
            <a:pPr indent="0" algn="ctr" defTabSz="914400">
              <a:lnSpc>
                <a:spcPct val="170000"/>
              </a:lnSpc>
              <a:spcBef>
                <a:spcPts val="1001"/>
              </a:spcBef>
              <a:buNone/>
              <a:tabLst>
                <a:tab pos="0" algn="l"/>
              </a:tabLst>
            </a:pPr>
            <a:r>
              <a:rPr lang="pl-PL" sz="2400" b="1" strike="noStrike" spc="-1" dirty="0">
                <a:solidFill>
                  <a:schemeClr val="dk1"/>
                </a:solidFill>
                <a:latin typeface="+mn-lt"/>
              </a:rPr>
              <a:t>Kontrola stanu technicznego, a nie „pomiary ochronne”</a:t>
            </a:r>
            <a:endParaRPr lang="pl-PL" sz="2400" b="0" strike="noStrike" spc="-1" dirty="0">
              <a:solidFill>
                <a:schemeClr val="dk1"/>
              </a:solidFill>
              <a:latin typeface="+mn-lt"/>
            </a:endParaRPr>
          </a:p>
          <a:p>
            <a:pPr indent="0" algn="ctr" defTabSz="914400">
              <a:lnSpc>
                <a:spcPct val="170000"/>
              </a:lnSpc>
              <a:spcBef>
                <a:spcPts val="1001"/>
              </a:spcBef>
              <a:buNone/>
              <a:tabLst>
                <a:tab pos="0" algn="l"/>
              </a:tabLst>
            </a:pPr>
            <a:endParaRPr lang="pl-PL" sz="2000" b="0" strike="noStrike" spc="-1" dirty="0">
              <a:solidFill>
                <a:schemeClr val="dk1"/>
              </a:solidFill>
              <a:latin typeface="+mn-lt"/>
            </a:endParaRPr>
          </a:p>
          <a:p>
            <a:pPr indent="0" defTabSz="914400">
              <a:lnSpc>
                <a:spcPct val="170000"/>
              </a:lnSpc>
              <a:spcBef>
                <a:spcPts val="1001"/>
              </a:spcBef>
              <a:buNone/>
              <a:tabLst>
                <a:tab pos="0" algn="l"/>
              </a:tabLst>
            </a:pPr>
            <a:r>
              <a:rPr lang="pl-PL" sz="2000" b="1" strike="noStrike" spc="-1" dirty="0">
                <a:solidFill>
                  <a:schemeClr val="dk1"/>
                </a:solidFill>
                <a:latin typeface="+mn-lt"/>
              </a:rPr>
              <a:t>Kontrola stanu technicznego instalacji i urządzeń elektrycznych to znacznie więcej niż pomiary</a:t>
            </a:r>
            <a:r>
              <a:rPr lang="pl-PL" sz="2000" b="0" strike="noStrike" spc="-1" dirty="0">
                <a:solidFill>
                  <a:schemeClr val="dk1"/>
                </a:solidFill>
                <a:latin typeface="+mn-lt"/>
              </a:rPr>
              <a:t>. </a:t>
            </a:r>
          </a:p>
          <a:p>
            <a:pPr marL="228600" indent="-228600" algn="just" defTabSz="914400">
              <a:lnSpc>
                <a:spcPct val="170000"/>
              </a:lnSpc>
              <a:spcBef>
                <a:spcPts val="1001"/>
              </a:spcBef>
              <a:buClr>
                <a:srgbClr val="000000"/>
              </a:buClr>
              <a:buFont typeface="Arial"/>
              <a:buChar char="•"/>
              <a:tabLst>
                <a:tab pos="0" algn="l"/>
              </a:tabLst>
            </a:pPr>
            <a:r>
              <a:rPr lang="pl-PL" sz="2000" b="0" strike="noStrike" spc="-1" dirty="0">
                <a:solidFill>
                  <a:schemeClr val="dk1"/>
                </a:solidFill>
                <a:latin typeface="+mn-lt"/>
              </a:rPr>
              <a:t>Kontrola stanu technicznego instalacji i urządzeń elektrycznych to kompleksowe sprawdzenie wszelkich aspektów ich stanu technicznego, przede wszystkim choć nie tylko  aspektów bezpieczeństwa użytkowania, również bezpieczeństwa osób postronnych mających bądź mogących mieć styczność z tymi instalacjami. </a:t>
            </a:r>
          </a:p>
          <a:p>
            <a:pPr marL="228600" indent="-228600" defTabSz="914400">
              <a:lnSpc>
                <a:spcPct val="170000"/>
              </a:lnSpc>
              <a:spcBef>
                <a:spcPts val="1001"/>
              </a:spcBef>
              <a:buClr>
                <a:srgbClr val="000000"/>
              </a:buClr>
              <a:buFont typeface="Arial"/>
              <a:buChar char="•"/>
              <a:tabLst>
                <a:tab pos="0" algn="l"/>
              </a:tabLst>
            </a:pPr>
            <a:r>
              <a:rPr lang="pl-PL" sz="2000" b="0" strike="noStrike" spc="-1" dirty="0">
                <a:solidFill>
                  <a:schemeClr val="dk1"/>
                </a:solidFill>
                <a:latin typeface="+mn-lt"/>
              </a:rPr>
              <a:t>Norma PN-HD 60364-6:2008 podkreśla, że sprawdzanie stanu instalacji to przede wszystkim jej </a:t>
            </a:r>
            <a:r>
              <a:rPr lang="pl-PL" sz="2000" b="1" strike="noStrike" spc="-1" dirty="0">
                <a:solidFill>
                  <a:schemeClr val="dk1"/>
                </a:solidFill>
                <a:highlight>
                  <a:srgbClr val="FFFF00"/>
                </a:highlight>
                <a:latin typeface="+mn-lt"/>
              </a:rPr>
              <a:t>oględziny</a:t>
            </a:r>
            <a:r>
              <a:rPr lang="pl-PL" sz="2000" b="0" strike="noStrike" spc="-1" dirty="0">
                <a:solidFill>
                  <a:schemeClr val="dk1"/>
                </a:solidFill>
                <a:latin typeface="+mn-lt"/>
              </a:rPr>
              <a:t>, a dopiero w drugiej kolejności próby za pomocą próbników i pomiary za pomocą mierników.</a:t>
            </a:r>
          </a:p>
        </p:txBody>
      </p:sp>
    </p:spTree>
  </p:cSld>
  <p:clrMapOvr>
    <a:masterClrMapping/>
  </p:clrMapOvr>
  <p:transition spd="slow">
    <p:cover dir="r"/>
  </p:transition>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509B7C4B-7B37-FA37-A4B6-DF38F476D11E}"/>
              </a:ext>
            </a:extLst>
          </p:cNvPr>
          <p:cNvSpPr>
            <a:spLocks noGrp="1"/>
          </p:cNvSpPr>
          <p:nvPr>
            <p:ph type="sldNum" idx="12"/>
          </p:nvPr>
        </p:nvSpPr>
        <p:spPr/>
        <p:txBody>
          <a:bodyPr/>
          <a:lstStyle/>
          <a:p>
            <a:fld id="{50826837-FFAC-463B-930D-57E9AD77BA72}" type="slidenum">
              <a:rPr lang="pl-PL" smtClean="0"/>
              <a:t>320</a:t>
            </a:fld>
            <a:endParaRPr lang="pl-PL"/>
          </a:p>
        </p:txBody>
      </p:sp>
      <p:sp>
        <p:nvSpPr>
          <p:cNvPr id="6" name="pole tekstowe 5">
            <a:extLst>
              <a:ext uri="{FF2B5EF4-FFF2-40B4-BE49-F238E27FC236}">
                <a16:creationId xmlns:a16="http://schemas.microsoft.com/office/drawing/2014/main" id="{0E6770FA-10CD-747D-CACF-0E594C3FF065}"/>
              </a:ext>
            </a:extLst>
          </p:cNvPr>
          <p:cNvSpPr txBox="1"/>
          <p:nvPr/>
        </p:nvSpPr>
        <p:spPr>
          <a:xfrm>
            <a:off x="629919" y="304800"/>
            <a:ext cx="11238807" cy="5035353"/>
          </a:xfrm>
          <a:prstGeom prst="rect">
            <a:avLst/>
          </a:prstGeom>
          <a:noFill/>
        </p:spPr>
        <p:txBody>
          <a:bodyPr wrap="square">
            <a:spAutoFit/>
          </a:bodyPr>
          <a:lstStyle/>
          <a:p>
            <a:pPr>
              <a:lnSpc>
                <a:spcPct val="150000"/>
              </a:lnSpc>
            </a:pPr>
            <a:r>
              <a:rPr lang="pl-PL" b="1" dirty="0"/>
              <a:t>Prawo budowlane (Dz.U. 2024 poz. 725) </a:t>
            </a:r>
          </a:p>
          <a:p>
            <a:pPr>
              <a:lnSpc>
                <a:spcPct val="150000"/>
              </a:lnSpc>
            </a:pPr>
            <a:r>
              <a:rPr lang="pl-PL" dirty="0"/>
              <a:t>Nakłada obowiązek dokonywania przeglądów instalacji elektrycznych.</a:t>
            </a:r>
          </a:p>
          <a:p>
            <a:pPr algn="just">
              <a:lnSpc>
                <a:spcPct val="150000"/>
              </a:lnSpc>
            </a:pPr>
            <a:r>
              <a:rPr lang="pl-PL" dirty="0"/>
              <a:t>Obiekty budowlane powinny być poddawane przez właściciela lub zarządcę kontroli okresowej, co najmniej raz na 5 lat, polegającej na sprawdzeniu stanu technicznego i przydatności do użytkowania obiektu budowlanego, estetyki obiektu budowlanego oraz jego otoczenia. Kontrolą tą powinno być również objęte badanie instalacji elektrycznej i piorunochronnej w zakresie:</a:t>
            </a:r>
          </a:p>
          <a:p>
            <a:pPr>
              <a:lnSpc>
                <a:spcPct val="150000"/>
              </a:lnSpc>
            </a:pPr>
            <a:r>
              <a:rPr lang="pl-PL" dirty="0"/>
              <a:t>– stanu sprawności połączeń, osprzętu, zabezpieczeń i środków ochrony od porażeń,</a:t>
            </a:r>
            <a:br>
              <a:rPr lang="pl-PL" dirty="0"/>
            </a:br>
            <a:r>
              <a:rPr lang="pl-PL" dirty="0"/>
              <a:t>–  oporności izolacji przewodów oraz uziemień instalacji i aparatów.</a:t>
            </a:r>
          </a:p>
          <a:p>
            <a:pPr>
              <a:lnSpc>
                <a:spcPct val="150000"/>
              </a:lnSpc>
            </a:pPr>
            <a:endParaRPr lang="pl-PL" dirty="0"/>
          </a:p>
          <a:p>
            <a:pPr>
              <a:lnSpc>
                <a:spcPct val="150000"/>
              </a:lnSpc>
            </a:pPr>
            <a:r>
              <a:rPr lang="pl-PL" dirty="0"/>
              <a:t>Przeprowadzenie tych kontroli jest niezbędne dla zapewnienia bezpieczeństwa użytkowników obiektu oraz zgodności z obowiązującymi przepisami prawa budowlanego.</a:t>
            </a:r>
          </a:p>
          <a:p>
            <a:pPr>
              <a:lnSpc>
                <a:spcPct val="150000"/>
              </a:lnSpc>
            </a:pPr>
            <a:endParaRPr lang="pl-PL" dirty="0"/>
          </a:p>
        </p:txBody>
      </p:sp>
    </p:spTree>
    <p:extLst>
      <p:ext uri="{BB962C8B-B14F-4D97-AF65-F5344CB8AC3E}">
        <p14:creationId xmlns:p14="http://schemas.microsoft.com/office/powerpoint/2010/main" val="1133947987"/>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alpha val="49000"/>
              </a:schemeClr>
            </a:gs>
            <a:gs pos="100000">
              <a:schemeClr val="accent4">
                <a:lumMod val="20000"/>
                <a:lumOff val="80000"/>
              </a:schemeClr>
            </a:gs>
          </a:gsLst>
          <a:lin ang="5400000" scaled="1"/>
        </a:gradFill>
        <a:effectLst/>
      </p:bgPr>
    </p:bg>
    <p:spTree>
      <p:nvGrpSpPr>
        <p:cNvPr id="1" name=""/>
        <p:cNvGrpSpPr/>
        <p:nvPr/>
      </p:nvGrpSpPr>
      <p:grpSpPr>
        <a:xfrm>
          <a:off x="0" y="0"/>
          <a:ext cx="0" cy="0"/>
          <a:chOff x="0" y="0"/>
          <a:chExt cx="0" cy="0"/>
        </a:xfrm>
      </p:grpSpPr>
      <p:pic>
        <p:nvPicPr>
          <p:cNvPr id="7" name="Obraz 6" descr="Obraz zawierający osoba, wewnątrz, ręka&#10;&#10;Opis wygenerowany automatycznie">
            <a:extLst>
              <a:ext uri="{FF2B5EF4-FFF2-40B4-BE49-F238E27FC236}">
                <a16:creationId xmlns:a16="http://schemas.microsoft.com/office/drawing/2014/main" id="{952AF4CD-ACE7-9D02-CAAF-EA4C3E645258}"/>
              </a:ext>
            </a:extLst>
          </p:cNvPr>
          <p:cNvPicPr>
            <a:picLocks noChangeAspect="1"/>
          </p:cNvPicPr>
          <p:nvPr/>
        </p:nvPicPr>
        <p:blipFill rotWithShape="1">
          <a:blip r:embed="rId2"/>
          <a:srcRect t="32707" r="-2" b="22292"/>
          <a:stretch/>
        </p:blipFill>
        <p:spPr>
          <a:xfrm>
            <a:off x="6724719" y="1472114"/>
            <a:ext cx="4783724" cy="3189140"/>
          </a:xfrm>
          <a:prstGeom prst="rect">
            <a:avLst/>
          </a:prstGeom>
          <a:noFill/>
        </p:spPr>
      </p:pic>
      <p:pic>
        <p:nvPicPr>
          <p:cNvPr id="3" name="Obraz 2" descr="Obraz zawierający wewnątrz&#10;&#10;Opis wygenerowany automatycznie">
            <a:extLst>
              <a:ext uri="{FF2B5EF4-FFF2-40B4-BE49-F238E27FC236}">
                <a16:creationId xmlns:a16="http://schemas.microsoft.com/office/drawing/2014/main" id="{CF73D95D-D5DE-CC91-5356-659CA952EFD5}"/>
              </a:ext>
            </a:extLst>
          </p:cNvPr>
          <p:cNvPicPr>
            <a:picLocks noChangeAspect="1"/>
          </p:cNvPicPr>
          <p:nvPr/>
        </p:nvPicPr>
        <p:blipFill rotWithShape="1">
          <a:blip r:embed="rId3"/>
          <a:srcRect r="-5" b="1956"/>
          <a:stretch/>
        </p:blipFill>
        <p:spPr>
          <a:xfrm>
            <a:off x="1098370" y="1472114"/>
            <a:ext cx="4337230" cy="3189140"/>
          </a:xfrm>
          <a:prstGeom prst="rect">
            <a:avLst/>
          </a:prstGeom>
          <a:noFill/>
        </p:spPr>
      </p:pic>
      <p:sp>
        <p:nvSpPr>
          <p:cNvPr id="12" name="Content Placeholder 4">
            <a:extLst>
              <a:ext uri="{FF2B5EF4-FFF2-40B4-BE49-F238E27FC236}">
                <a16:creationId xmlns:a16="http://schemas.microsoft.com/office/drawing/2014/main" id="{7E7B2057-30B4-81DD-2B0D-35C705248E6F}"/>
              </a:ext>
            </a:extLst>
          </p:cNvPr>
          <p:cNvSpPr>
            <a:spLocks noGrp="1"/>
          </p:cNvSpPr>
          <p:nvPr>
            <p:ph idx="4294967295"/>
          </p:nvPr>
        </p:nvSpPr>
        <p:spPr>
          <a:xfrm>
            <a:off x="1098370" y="4947857"/>
            <a:ext cx="4753874" cy="482416"/>
          </a:xfrm>
        </p:spPr>
        <p:txBody>
          <a:bodyPr>
            <a:noAutofit/>
          </a:bodyPr>
          <a:lstStyle/>
          <a:p>
            <a:pPr marL="0" indent="0">
              <a:buNone/>
            </a:pPr>
            <a:r>
              <a:rPr lang="pl-PL" sz="2400" dirty="0"/>
              <a:t>Niepoprawnie eksploatowane gniazdo elektryczne</a:t>
            </a:r>
            <a:endParaRPr lang="en-US" sz="2400" dirty="0"/>
          </a:p>
        </p:txBody>
      </p:sp>
      <p:sp>
        <p:nvSpPr>
          <p:cNvPr id="14" name="Date Placeholder 5">
            <a:extLst>
              <a:ext uri="{FF2B5EF4-FFF2-40B4-BE49-F238E27FC236}">
                <a16:creationId xmlns:a16="http://schemas.microsoft.com/office/drawing/2014/main" id="{39FDDDC6-AC99-3D76-EE7C-B2E8728A0BB9}"/>
              </a:ext>
            </a:extLst>
          </p:cNvPr>
          <p:cNvSpPr>
            <a:spLocks noGrp="1"/>
          </p:cNvSpPr>
          <p:nvPr>
            <p:ph type="dt" sz="half" idx="2"/>
          </p:nvPr>
        </p:nvSpPr>
        <p:spPr>
          <a:xfrm>
            <a:off x="133350" y="6486982"/>
            <a:ext cx="2743200" cy="365125"/>
          </a:xfrm>
        </p:spPr>
        <p:txBody>
          <a:bodyPr/>
          <a:lstStyle/>
          <a:p>
            <a:pPr rtl="0">
              <a:spcAft>
                <a:spcPts val="600"/>
              </a:spcAft>
            </a:pPr>
            <a:fld id="{B48695A7-C7BE-413E-AFB0-A1332E25611C}" type="datetime1">
              <a:rPr lang="pl-PL" smtClean="0"/>
              <a:pPr rtl="0">
                <a:spcAft>
                  <a:spcPts val="600"/>
                </a:spcAft>
              </a:pPr>
              <a:t>11.05.2026</a:t>
            </a:fld>
            <a:endParaRPr lang="pl-PL"/>
          </a:p>
        </p:txBody>
      </p:sp>
      <p:sp>
        <p:nvSpPr>
          <p:cNvPr id="16" name="Slide Number Placeholder 6">
            <a:extLst>
              <a:ext uri="{FF2B5EF4-FFF2-40B4-BE49-F238E27FC236}">
                <a16:creationId xmlns:a16="http://schemas.microsoft.com/office/drawing/2014/main" id="{5BAD3F20-CF8C-70DF-4176-DE72218FA2B9}"/>
              </a:ext>
            </a:extLst>
          </p:cNvPr>
          <p:cNvSpPr>
            <a:spLocks noGrp="1"/>
          </p:cNvSpPr>
          <p:nvPr>
            <p:ph type="sldNum" sz="quarter" idx="4"/>
          </p:nvPr>
        </p:nvSpPr>
        <p:spPr>
          <a:xfrm>
            <a:off x="9315450" y="6486982"/>
            <a:ext cx="2743200" cy="365125"/>
          </a:xfrm>
        </p:spPr>
        <p:txBody>
          <a:bodyPr/>
          <a:lstStyle/>
          <a:p>
            <a:pPr rtl="0">
              <a:spcAft>
                <a:spcPts val="600"/>
              </a:spcAft>
            </a:pPr>
            <a:fld id="{294A09A9-5501-47C1-A89A-A340965A2BE2}" type="slidenum">
              <a:rPr lang="pl-PL" smtClean="0"/>
              <a:pPr rtl="0">
                <a:spcAft>
                  <a:spcPts val="600"/>
                </a:spcAft>
              </a:pPr>
              <a:t>321</a:t>
            </a:fld>
            <a:endParaRPr lang="pl-PL"/>
          </a:p>
        </p:txBody>
      </p:sp>
      <p:sp>
        <p:nvSpPr>
          <p:cNvPr id="4" name="pole tekstowe 3">
            <a:extLst>
              <a:ext uri="{FF2B5EF4-FFF2-40B4-BE49-F238E27FC236}">
                <a16:creationId xmlns:a16="http://schemas.microsoft.com/office/drawing/2014/main" id="{442FF663-3639-53EF-1580-D8CEB48A2589}"/>
              </a:ext>
            </a:extLst>
          </p:cNvPr>
          <p:cNvSpPr txBox="1"/>
          <p:nvPr/>
        </p:nvSpPr>
        <p:spPr>
          <a:xfrm>
            <a:off x="6724719" y="4947857"/>
            <a:ext cx="4783724" cy="1013804"/>
          </a:xfrm>
          <a:prstGeom prst="rect">
            <a:avLst/>
          </a:prstGeom>
          <a:noFill/>
        </p:spPr>
        <p:txBody>
          <a:bodyPr wrap="square">
            <a:spAutoFit/>
          </a:bodyPr>
          <a:lstStyle/>
          <a:p>
            <a:pPr algn="ctr">
              <a:lnSpc>
                <a:spcPct val="130000"/>
              </a:lnSpc>
              <a:spcBef>
                <a:spcPts val="1000"/>
              </a:spcBef>
            </a:pPr>
            <a:r>
              <a:rPr lang="pl-PL" sz="2400" dirty="0"/>
              <a:t>Przetarte kable i przewody kwalifikujące się do wymiany  </a:t>
            </a:r>
          </a:p>
        </p:txBody>
      </p:sp>
    </p:spTree>
    <p:extLst>
      <p:ext uri="{BB962C8B-B14F-4D97-AF65-F5344CB8AC3E}">
        <p14:creationId xmlns:p14="http://schemas.microsoft.com/office/powerpoint/2010/main" val="571842358"/>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 name="PlaceHolder 1"/>
          <p:cNvSpPr>
            <a:spLocks noGrp="1"/>
          </p:cNvSpPr>
          <p:nvPr>
            <p:ph type="title"/>
          </p:nvPr>
        </p:nvSpPr>
        <p:spPr>
          <a:xfrm>
            <a:off x="487351" y="263047"/>
            <a:ext cx="10515240" cy="775800"/>
          </a:xfrm>
          <a:prstGeom prst="rect">
            <a:avLst/>
          </a:prstGeom>
          <a:noFill/>
          <a:ln w="0">
            <a:noFill/>
          </a:ln>
        </p:spPr>
        <p:txBody>
          <a:bodyPr lIns="91440" tIns="45720" rIns="91440" bIns="45720" anchor="ctr">
            <a:noAutofit/>
          </a:bodyPr>
          <a:lstStyle/>
          <a:p>
            <a:pPr indent="0">
              <a:buNone/>
            </a:pPr>
            <a:r>
              <a:rPr lang="pl-PL" sz="2400" b="1" spc="-1" dirty="0">
                <a:solidFill>
                  <a:schemeClr val="dk1"/>
                </a:solidFill>
                <a:latin typeface="Calibri Light"/>
              </a:rPr>
              <a:t>Z</a:t>
            </a:r>
            <a:r>
              <a:rPr lang="pl-PL" sz="2400" b="1" strike="noStrike" spc="-1" dirty="0">
                <a:solidFill>
                  <a:schemeClr val="dk1"/>
                </a:solidFill>
                <a:latin typeface="Calibri Light"/>
              </a:rPr>
              <a:t>alecane czasokresy pomiarów eksploatacyjnych urządzeń i instalacji elektrycznych</a:t>
            </a:r>
          </a:p>
        </p:txBody>
      </p:sp>
      <p:pic>
        <p:nvPicPr>
          <p:cNvPr id="383" name="Symbol zastępczy zawartości 3"/>
          <p:cNvPicPr/>
          <p:nvPr/>
        </p:nvPicPr>
        <p:blipFill>
          <a:blip r:embed="rId2"/>
          <a:stretch/>
        </p:blipFill>
        <p:spPr>
          <a:xfrm>
            <a:off x="327420" y="1266480"/>
            <a:ext cx="11536560" cy="5226480"/>
          </a:xfrm>
          <a:prstGeom prst="rect">
            <a:avLst/>
          </a:prstGeom>
          <a:ln w="0">
            <a:noFill/>
          </a:ln>
        </p:spPr>
      </p:pic>
    </p:spTree>
    <p:extLst>
      <p:ext uri="{BB962C8B-B14F-4D97-AF65-F5344CB8AC3E}">
        <p14:creationId xmlns:p14="http://schemas.microsoft.com/office/powerpoint/2010/main" val="1444265125"/>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 name="PlaceHolder 1"/>
          <p:cNvSpPr>
            <a:spLocks noGrp="1"/>
          </p:cNvSpPr>
          <p:nvPr>
            <p:ph/>
          </p:nvPr>
        </p:nvSpPr>
        <p:spPr>
          <a:xfrm>
            <a:off x="952920" y="531720"/>
            <a:ext cx="11055600" cy="5838120"/>
          </a:xfrm>
          <a:prstGeom prst="rect">
            <a:avLst/>
          </a:prstGeom>
          <a:noFill/>
          <a:ln w="0">
            <a:noFill/>
          </a:ln>
        </p:spPr>
        <p:txBody>
          <a:bodyPr lIns="91440" tIns="45720" rIns="91440" bIns="45720" anchor="t">
            <a:normAutofit/>
          </a:bodyPr>
          <a:lstStyle/>
          <a:p>
            <a:pPr indent="0" defTabSz="914400">
              <a:lnSpc>
                <a:spcPct val="90000"/>
              </a:lnSpc>
              <a:spcBef>
                <a:spcPts val="1001"/>
              </a:spcBef>
              <a:buNone/>
              <a:tabLst>
                <a:tab pos="0" algn="l"/>
              </a:tabLst>
            </a:pPr>
            <a:r>
              <a:rPr lang="pl-PL" sz="3200" b="1" strike="noStrike" spc="-1" dirty="0">
                <a:solidFill>
                  <a:schemeClr val="dk1"/>
                </a:solidFill>
                <a:latin typeface="Calibri"/>
              </a:rPr>
              <a:t>Pomiary odbiorcze i okresowe instalacji elektrycznych</a:t>
            </a:r>
            <a:endParaRPr lang="pl-PL" sz="3200" b="0" strike="noStrike" spc="-1" dirty="0">
              <a:solidFill>
                <a:schemeClr val="dk1"/>
              </a:solidFill>
              <a:latin typeface="Calibri"/>
            </a:endParaRPr>
          </a:p>
          <a:p>
            <a:pPr indent="0" algn="ctr" defTabSz="914400">
              <a:lnSpc>
                <a:spcPct val="90000"/>
              </a:lnSpc>
              <a:spcBef>
                <a:spcPts val="1001"/>
              </a:spcBef>
              <a:buNone/>
              <a:tabLst>
                <a:tab pos="0" algn="l"/>
              </a:tabLst>
            </a:pPr>
            <a:endParaRPr lang="pl-PL" sz="1400" b="0" strike="noStrike" spc="-1" dirty="0">
              <a:solidFill>
                <a:schemeClr val="dk1"/>
              </a:solidFill>
              <a:latin typeface="Calibri"/>
            </a:endParaRPr>
          </a:p>
          <a:p>
            <a:pPr indent="0" defTabSz="914400">
              <a:lnSpc>
                <a:spcPct val="90000"/>
              </a:lnSpc>
              <a:spcBef>
                <a:spcPts val="1001"/>
              </a:spcBef>
              <a:buNone/>
              <a:tabLst>
                <a:tab pos="0" algn="l"/>
              </a:tabLst>
            </a:pPr>
            <a:r>
              <a:rPr lang="pl-PL" sz="2800" b="0" strike="noStrike" spc="-1" dirty="0">
                <a:solidFill>
                  <a:schemeClr val="dk1"/>
                </a:solidFill>
                <a:latin typeface="Calibri"/>
              </a:rPr>
              <a:t>Podczas wykonywania sprawdzeń odbiorczych i okresowych, w zależności od potrzeb należy przeprowadzić w następującej kolejności pomiary:</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ciągłości przewodów,</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rezystancji izolacji instalacji elektrycznej,</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ochrony za pomocą SELV, PELV lub separacji elektrycznej,</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rezystancji/impedancji podłóg i ścian,</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samoczynnego wyłączania zasilania,</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ochrony uzupełniającej,</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sprawdzania biegunowości,</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sprawdzania kolejności faz,</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próby funkcjonalne i operacyjne,</a:t>
            </a:r>
          </a:p>
          <a:p>
            <a:pPr marL="2514600" lvl="5" indent="-228600" defTabSz="914400">
              <a:lnSpc>
                <a:spcPct val="90000"/>
              </a:lnSpc>
              <a:spcBef>
                <a:spcPts val="499"/>
              </a:spcBef>
              <a:buClr>
                <a:srgbClr val="000000"/>
              </a:buClr>
              <a:buFont typeface="Arial"/>
              <a:buChar char="•"/>
              <a:tabLst>
                <a:tab pos="0" algn="l"/>
              </a:tabLst>
            </a:pPr>
            <a:r>
              <a:rPr lang="pl-PL" sz="2400" b="0" strike="noStrike" spc="-1" dirty="0">
                <a:solidFill>
                  <a:schemeClr val="dk1"/>
                </a:solidFill>
                <a:latin typeface="Calibri"/>
              </a:rPr>
              <a:t>spadu napięcia.</a:t>
            </a:r>
          </a:p>
          <a:p>
            <a:pPr indent="0" defTabSz="914400">
              <a:lnSpc>
                <a:spcPct val="90000"/>
              </a:lnSpc>
              <a:spcBef>
                <a:spcPts val="1001"/>
              </a:spcBef>
              <a:buNone/>
              <a:tabLst>
                <a:tab pos="0" algn="l"/>
              </a:tabLst>
            </a:pPr>
            <a:endParaRPr lang="pl-PL" sz="2800" b="0" strike="noStrike" spc="-1" dirty="0">
              <a:solidFill>
                <a:schemeClr val="dk1"/>
              </a:solidFill>
              <a:latin typeface="Calibri"/>
            </a:endParaRPr>
          </a:p>
        </p:txBody>
      </p:sp>
    </p:spTree>
    <p:extLst>
      <p:ext uri="{BB962C8B-B14F-4D97-AF65-F5344CB8AC3E}">
        <p14:creationId xmlns:p14="http://schemas.microsoft.com/office/powerpoint/2010/main" val="3132241169"/>
      </p:ext>
    </p:extLst>
  </p:cSld>
  <p:clrMapOvr>
    <a:masterClrMapping/>
  </p:clrMapOvr>
  <p:transition spd="med">
    <p:pull dir="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98CD5ECC-9F2A-04DE-6784-D25FE81C37E9}"/>
              </a:ext>
            </a:extLst>
          </p:cNvPr>
          <p:cNvSpPr>
            <a:spLocks noGrp="1"/>
          </p:cNvSpPr>
          <p:nvPr>
            <p:ph type="sldNum" idx="12"/>
          </p:nvPr>
        </p:nvSpPr>
        <p:spPr/>
        <p:txBody>
          <a:bodyPr/>
          <a:lstStyle/>
          <a:p>
            <a:fld id="{50826837-FFAC-463B-930D-57E9AD77BA72}" type="slidenum">
              <a:rPr lang="pl-PL" smtClean="0"/>
              <a:t>324</a:t>
            </a:fld>
            <a:endParaRPr lang="pl-PL"/>
          </a:p>
        </p:txBody>
      </p:sp>
      <p:sp>
        <p:nvSpPr>
          <p:cNvPr id="5" name="PlaceHolder 1">
            <a:extLst>
              <a:ext uri="{FF2B5EF4-FFF2-40B4-BE49-F238E27FC236}">
                <a16:creationId xmlns:a16="http://schemas.microsoft.com/office/drawing/2014/main" id="{FC6AC7E5-A539-31AF-50CF-D9C9579ABA5E}"/>
              </a:ext>
            </a:extLst>
          </p:cNvPr>
          <p:cNvSpPr>
            <a:spLocks noGrp="1"/>
          </p:cNvSpPr>
          <p:nvPr>
            <p:ph/>
          </p:nvPr>
        </p:nvSpPr>
        <p:spPr>
          <a:xfrm>
            <a:off x="182880" y="406080"/>
            <a:ext cx="11307600" cy="4877120"/>
          </a:xfrm>
          <a:prstGeom prst="rect">
            <a:avLst/>
          </a:prstGeom>
          <a:noFill/>
          <a:ln w="0">
            <a:noFill/>
          </a:ln>
        </p:spPr>
        <p:txBody>
          <a:bodyPr lIns="91440" tIns="45720" rIns="91440" bIns="45720" anchor="t">
            <a:noAutofit/>
          </a:bodyPr>
          <a:lstStyle/>
          <a:p>
            <a:pPr indent="0" algn="just" defTabSz="914400">
              <a:lnSpc>
                <a:spcPct val="150000"/>
              </a:lnSpc>
              <a:spcBef>
                <a:spcPts val="1001"/>
              </a:spcBef>
              <a:buNone/>
              <a:tabLst>
                <a:tab pos="0" algn="l"/>
              </a:tabLst>
            </a:pPr>
            <a:r>
              <a:rPr lang="pl-PL" sz="2400" b="1" strike="noStrike" spc="-1" dirty="0">
                <a:solidFill>
                  <a:schemeClr val="dk1"/>
                </a:solidFill>
                <a:latin typeface="Calibri"/>
              </a:rPr>
              <a:t>Na czym polega pomiar impedancji pętli zwarcia?</a:t>
            </a:r>
            <a:endParaRPr lang="pl-PL" sz="2400" b="0" strike="noStrike" spc="-1" dirty="0">
              <a:solidFill>
                <a:schemeClr val="dk1"/>
              </a:solidFill>
              <a:latin typeface="Calibri"/>
            </a:endParaRPr>
          </a:p>
          <a:p>
            <a:pPr indent="0" algn="just" defTabSz="914400">
              <a:lnSpc>
                <a:spcPct val="150000"/>
              </a:lnSpc>
              <a:spcBef>
                <a:spcPts val="1001"/>
              </a:spcBef>
              <a:buNone/>
              <a:tabLst>
                <a:tab pos="0" algn="l"/>
              </a:tabLst>
            </a:pPr>
            <a:r>
              <a:rPr lang="pl-PL" sz="2400" b="0" strike="noStrike" spc="-1" dirty="0">
                <a:solidFill>
                  <a:schemeClr val="dk1"/>
                </a:solidFill>
                <a:latin typeface="Calibri"/>
              </a:rPr>
              <a:t>Pomiar pętli zwarcia, polega w uproszczeniu na zmierzeniu czasu, po którym zadziałają zabezpieczenia nadprądowe bądź różnicowoprądowe. </a:t>
            </a:r>
          </a:p>
          <a:p>
            <a:pPr indent="0" algn="just" defTabSz="914400">
              <a:lnSpc>
                <a:spcPct val="150000"/>
              </a:lnSpc>
              <a:spcBef>
                <a:spcPts val="1001"/>
              </a:spcBef>
              <a:buNone/>
              <a:tabLst>
                <a:tab pos="0" algn="l"/>
              </a:tabLst>
            </a:pPr>
            <a:r>
              <a:rPr lang="pl-PL" sz="2400" b="0" strike="noStrike" spc="-1" dirty="0">
                <a:solidFill>
                  <a:schemeClr val="dk1"/>
                </a:solidFill>
                <a:latin typeface="Calibri"/>
              </a:rPr>
              <a:t>Czas ten mierzymy od momentu pojawienia się na np. obudowie domowego urządzenia elektrycznego tak zwanego napięcia dotykowego. </a:t>
            </a:r>
          </a:p>
          <a:p>
            <a:pPr indent="0" algn="just" defTabSz="914400">
              <a:lnSpc>
                <a:spcPct val="150000"/>
              </a:lnSpc>
              <a:spcBef>
                <a:spcPts val="1001"/>
              </a:spcBef>
              <a:buNone/>
              <a:tabLst>
                <a:tab pos="0" algn="l"/>
              </a:tabLst>
            </a:pPr>
            <a:r>
              <a:rPr lang="pl-PL" sz="2400" b="0" strike="noStrike" spc="-1" dirty="0">
                <a:solidFill>
                  <a:schemeClr val="dk1"/>
                </a:solidFill>
                <a:latin typeface="Calibri"/>
              </a:rPr>
              <a:t>W praktyce, jeśli np. na naszej lodówce pojawi się wspomniane napięcie (chociażby ze względu na zwarcie pomiędzy przewodem fazowym i ochronnym) zabezpieczenia powinny od razu zadziałać.</a:t>
            </a:r>
          </a:p>
        </p:txBody>
      </p:sp>
    </p:spTree>
    <p:extLst>
      <p:ext uri="{BB962C8B-B14F-4D97-AF65-F5344CB8AC3E}">
        <p14:creationId xmlns:p14="http://schemas.microsoft.com/office/powerpoint/2010/main" val="1430923509"/>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C584B451-B93C-E623-FEEF-5B0CAC67A6DE}"/>
              </a:ext>
            </a:extLst>
          </p:cNvPr>
          <p:cNvSpPr>
            <a:spLocks noGrp="1"/>
          </p:cNvSpPr>
          <p:nvPr>
            <p:ph type="sldNum" idx="12"/>
          </p:nvPr>
        </p:nvSpPr>
        <p:spPr/>
        <p:txBody>
          <a:bodyPr/>
          <a:lstStyle/>
          <a:p>
            <a:fld id="{50826837-FFAC-463B-930D-57E9AD77BA72}" type="slidenum">
              <a:rPr lang="pl-PL" smtClean="0"/>
              <a:t>325</a:t>
            </a:fld>
            <a:endParaRPr lang="pl-PL"/>
          </a:p>
        </p:txBody>
      </p:sp>
      <p:pic>
        <p:nvPicPr>
          <p:cNvPr id="8" name="Obraz 7">
            <a:extLst>
              <a:ext uri="{FF2B5EF4-FFF2-40B4-BE49-F238E27FC236}">
                <a16:creationId xmlns:a16="http://schemas.microsoft.com/office/drawing/2014/main" id="{8A5DDD60-EB22-D409-630B-D20F359D86DD}"/>
              </a:ext>
            </a:extLst>
          </p:cNvPr>
          <p:cNvPicPr>
            <a:picLocks noChangeAspect="1"/>
          </p:cNvPicPr>
          <p:nvPr/>
        </p:nvPicPr>
        <p:blipFill>
          <a:blip r:embed="rId2"/>
          <a:stretch>
            <a:fillRect/>
          </a:stretch>
        </p:blipFill>
        <p:spPr>
          <a:xfrm>
            <a:off x="8110988" y="3857625"/>
            <a:ext cx="3944642" cy="2863850"/>
          </a:xfrm>
          <a:prstGeom prst="rect">
            <a:avLst/>
          </a:prstGeom>
        </p:spPr>
      </p:pic>
      <p:pic>
        <p:nvPicPr>
          <p:cNvPr id="10" name="Obraz 9">
            <a:extLst>
              <a:ext uri="{FF2B5EF4-FFF2-40B4-BE49-F238E27FC236}">
                <a16:creationId xmlns:a16="http://schemas.microsoft.com/office/drawing/2014/main" id="{ED60B79F-D565-EA37-39A6-AF9B51411C83}"/>
              </a:ext>
            </a:extLst>
          </p:cNvPr>
          <p:cNvPicPr>
            <a:picLocks noChangeAspect="1"/>
          </p:cNvPicPr>
          <p:nvPr/>
        </p:nvPicPr>
        <p:blipFill>
          <a:blip r:embed="rId3"/>
          <a:stretch>
            <a:fillRect/>
          </a:stretch>
        </p:blipFill>
        <p:spPr>
          <a:xfrm>
            <a:off x="8259523" y="136525"/>
            <a:ext cx="3796107" cy="3344480"/>
          </a:xfrm>
          <a:prstGeom prst="rect">
            <a:avLst/>
          </a:prstGeom>
        </p:spPr>
      </p:pic>
      <p:pic>
        <p:nvPicPr>
          <p:cNvPr id="12" name="Obraz 11">
            <a:extLst>
              <a:ext uri="{FF2B5EF4-FFF2-40B4-BE49-F238E27FC236}">
                <a16:creationId xmlns:a16="http://schemas.microsoft.com/office/drawing/2014/main" id="{8E289438-A058-931E-3BA6-FC3FE560AAD7}"/>
              </a:ext>
            </a:extLst>
          </p:cNvPr>
          <p:cNvPicPr>
            <a:picLocks noChangeAspect="1"/>
          </p:cNvPicPr>
          <p:nvPr/>
        </p:nvPicPr>
        <p:blipFill>
          <a:blip r:embed="rId4"/>
          <a:stretch>
            <a:fillRect/>
          </a:stretch>
        </p:blipFill>
        <p:spPr>
          <a:xfrm>
            <a:off x="4823698" y="136525"/>
            <a:ext cx="3287290" cy="3292475"/>
          </a:xfrm>
          <a:prstGeom prst="rect">
            <a:avLst/>
          </a:prstGeom>
        </p:spPr>
      </p:pic>
      <p:pic>
        <p:nvPicPr>
          <p:cNvPr id="6" name="Obraz 5">
            <a:extLst>
              <a:ext uri="{FF2B5EF4-FFF2-40B4-BE49-F238E27FC236}">
                <a16:creationId xmlns:a16="http://schemas.microsoft.com/office/drawing/2014/main" id="{7A72EF4B-B250-62BC-5EC2-1B6DF41B0BD9}"/>
              </a:ext>
            </a:extLst>
          </p:cNvPr>
          <p:cNvPicPr>
            <a:picLocks noChangeAspect="1"/>
          </p:cNvPicPr>
          <p:nvPr/>
        </p:nvPicPr>
        <p:blipFill>
          <a:blip r:embed="rId5"/>
          <a:stretch>
            <a:fillRect/>
          </a:stretch>
        </p:blipFill>
        <p:spPr>
          <a:xfrm>
            <a:off x="77766" y="2510278"/>
            <a:ext cx="5371236" cy="4271522"/>
          </a:xfrm>
          <a:prstGeom prst="rect">
            <a:avLst/>
          </a:prstGeom>
        </p:spPr>
      </p:pic>
      <p:sp>
        <p:nvSpPr>
          <p:cNvPr id="16" name="pole tekstowe 15">
            <a:extLst>
              <a:ext uri="{FF2B5EF4-FFF2-40B4-BE49-F238E27FC236}">
                <a16:creationId xmlns:a16="http://schemas.microsoft.com/office/drawing/2014/main" id="{711842BB-F408-AE9F-F4C0-295A3E01A4BA}"/>
              </a:ext>
            </a:extLst>
          </p:cNvPr>
          <p:cNvSpPr txBox="1"/>
          <p:nvPr/>
        </p:nvSpPr>
        <p:spPr>
          <a:xfrm>
            <a:off x="211376" y="74602"/>
            <a:ext cx="4389200" cy="2308324"/>
          </a:xfrm>
          <a:prstGeom prst="rect">
            <a:avLst/>
          </a:prstGeom>
          <a:noFill/>
        </p:spPr>
        <p:txBody>
          <a:bodyPr wrap="square">
            <a:spAutoFit/>
          </a:bodyPr>
          <a:lstStyle/>
          <a:p>
            <a:pPr algn="just"/>
            <a:r>
              <a:rPr lang="pl-PL" sz="1600" b="1" dirty="0"/>
              <a:t>Mierniki w pracy elektryka stanowią nieodłączny element wyposażenia,</a:t>
            </a:r>
            <a:r>
              <a:rPr lang="pl-PL" sz="1600" dirty="0"/>
              <a:t> umożliwiający bezpieczne, precyzyjne i zgodne z normami wykonywanie pomiarów parametrów instalacji elektrycznych. Dzięki nim możliwe jest m.in. wykrywanie uszkodzeń, ocena sprawności instalacji, pomiary napięcia, prądu, rezystancji, impedancji pętli zwarcia czy skuteczności ochrony przeciwporażeniowej. </a:t>
            </a:r>
          </a:p>
        </p:txBody>
      </p:sp>
      <p:sp>
        <p:nvSpPr>
          <p:cNvPr id="18" name="pole tekstowe 17">
            <a:extLst>
              <a:ext uri="{FF2B5EF4-FFF2-40B4-BE49-F238E27FC236}">
                <a16:creationId xmlns:a16="http://schemas.microsoft.com/office/drawing/2014/main" id="{C3EBCB69-65E4-CF2C-AF0C-2366FFFA686A}"/>
              </a:ext>
            </a:extLst>
          </p:cNvPr>
          <p:cNvSpPr txBox="1"/>
          <p:nvPr/>
        </p:nvSpPr>
        <p:spPr>
          <a:xfrm>
            <a:off x="5507606" y="6520190"/>
            <a:ext cx="2853188" cy="261610"/>
          </a:xfrm>
          <a:prstGeom prst="rect">
            <a:avLst/>
          </a:prstGeom>
          <a:noFill/>
        </p:spPr>
        <p:txBody>
          <a:bodyPr wrap="square">
            <a:spAutoFit/>
          </a:bodyPr>
          <a:lstStyle/>
          <a:p>
            <a:r>
              <a:rPr lang="pl-PL" sz="1050" dirty="0"/>
              <a:t>Źródło: Zdjęcia autora Ludwik Osmólski</a:t>
            </a:r>
          </a:p>
        </p:txBody>
      </p:sp>
      <p:sp>
        <p:nvSpPr>
          <p:cNvPr id="20" name="pole tekstowe 19">
            <a:extLst>
              <a:ext uri="{FF2B5EF4-FFF2-40B4-BE49-F238E27FC236}">
                <a16:creationId xmlns:a16="http://schemas.microsoft.com/office/drawing/2014/main" id="{39162C40-F446-034A-5858-8A1B88D7E3B3}"/>
              </a:ext>
            </a:extLst>
          </p:cNvPr>
          <p:cNvSpPr txBox="1"/>
          <p:nvPr/>
        </p:nvSpPr>
        <p:spPr>
          <a:xfrm>
            <a:off x="5672124" y="3768876"/>
            <a:ext cx="2224101" cy="1569660"/>
          </a:xfrm>
          <a:prstGeom prst="rect">
            <a:avLst/>
          </a:prstGeom>
          <a:noFill/>
        </p:spPr>
        <p:txBody>
          <a:bodyPr wrap="square">
            <a:spAutoFit/>
          </a:bodyPr>
          <a:lstStyle/>
          <a:p>
            <a:pPr algn="just"/>
            <a:r>
              <a:rPr lang="pl-PL" sz="1600" dirty="0"/>
              <a:t>Ich zastosowanie jest niezbędne zarówno podczas montażu, przeglądów okresowych, jak i w diagnostyce usterek.</a:t>
            </a:r>
          </a:p>
        </p:txBody>
      </p:sp>
    </p:spTree>
    <p:extLst>
      <p:ext uri="{BB962C8B-B14F-4D97-AF65-F5344CB8AC3E}">
        <p14:creationId xmlns:p14="http://schemas.microsoft.com/office/powerpoint/2010/main" val="3165126832"/>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94F77098-BEC0-73FA-FA26-83BF4E89865F}"/>
              </a:ext>
            </a:extLst>
          </p:cNvPr>
          <p:cNvPicPr>
            <a:picLocks noChangeAspect="1"/>
          </p:cNvPicPr>
          <p:nvPr/>
        </p:nvPicPr>
        <p:blipFill>
          <a:blip r:embed="rId2"/>
          <a:stretch>
            <a:fillRect/>
          </a:stretch>
        </p:blipFill>
        <p:spPr>
          <a:xfrm>
            <a:off x="4388071" y="3914979"/>
            <a:ext cx="2943021" cy="2943021"/>
          </a:xfrm>
          <a:prstGeom prst="rect">
            <a:avLst/>
          </a:prstGeom>
        </p:spPr>
      </p:pic>
      <p:pic>
        <p:nvPicPr>
          <p:cNvPr id="7" name="Obraz 6">
            <a:extLst>
              <a:ext uri="{FF2B5EF4-FFF2-40B4-BE49-F238E27FC236}">
                <a16:creationId xmlns:a16="http://schemas.microsoft.com/office/drawing/2014/main" id="{25EE839B-671E-74BD-2815-CAD8DFEC3ECF}"/>
              </a:ext>
            </a:extLst>
          </p:cNvPr>
          <p:cNvPicPr>
            <a:picLocks noChangeAspect="1"/>
          </p:cNvPicPr>
          <p:nvPr/>
        </p:nvPicPr>
        <p:blipFill>
          <a:blip r:embed="rId3"/>
          <a:stretch>
            <a:fillRect/>
          </a:stretch>
        </p:blipFill>
        <p:spPr>
          <a:xfrm>
            <a:off x="4388071" y="851189"/>
            <a:ext cx="2943021" cy="2943021"/>
          </a:xfrm>
          <a:prstGeom prst="rect">
            <a:avLst/>
          </a:prstGeom>
        </p:spPr>
      </p:pic>
      <p:pic>
        <p:nvPicPr>
          <p:cNvPr id="9" name="Obraz 8" descr="Obraz zawierający tekst&#10;&#10;Opis wygenerowany automatycznie">
            <a:extLst>
              <a:ext uri="{FF2B5EF4-FFF2-40B4-BE49-F238E27FC236}">
                <a16:creationId xmlns:a16="http://schemas.microsoft.com/office/drawing/2014/main" id="{35756A60-B7D0-43C9-1644-D39E13175CB5}"/>
              </a:ext>
            </a:extLst>
          </p:cNvPr>
          <p:cNvPicPr>
            <a:picLocks noChangeAspect="1"/>
          </p:cNvPicPr>
          <p:nvPr/>
        </p:nvPicPr>
        <p:blipFill>
          <a:blip r:embed="rId4"/>
          <a:stretch>
            <a:fillRect/>
          </a:stretch>
        </p:blipFill>
        <p:spPr>
          <a:xfrm>
            <a:off x="309231" y="3914979"/>
            <a:ext cx="2943020" cy="2943020"/>
          </a:xfrm>
          <a:prstGeom prst="rect">
            <a:avLst/>
          </a:prstGeom>
        </p:spPr>
      </p:pic>
      <p:pic>
        <p:nvPicPr>
          <p:cNvPr id="11" name="Obraz 10">
            <a:extLst>
              <a:ext uri="{FF2B5EF4-FFF2-40B4-BE49-F238E27FC236}">
                <a16:creationId xmlns:a16="http://schemas.microsoft.com/office/drawing/2014/main" id="{59B7ACCF-662F-7BB8-0E07-E2B463E1367E}"/>
              </a:ext>
            </a:extLst>
          </p:cNvPr>
          <p:cNvPicPr>
            <a:picLocks noChangeAspect="1"/>
          </p:cNvPicPr>
          <p:nvPr/>
        </p:nvPicPr>
        <p:blipFill>
          <a:blip r:embed="rId5"/>
          <a:stretch>
            <a:fillRect/>
          </a:stretch>
        </p:blipFill>
        <p:spPr>
          <a:xfrm>
            <a:off x="309231" y="851189"/>
            <a:ext cx="2943020" cy="2943020"/>
          </a:xfrm>
          <a:prstGeom prst="rect">
            <a:avLst/>
          </a:prstGeom>
        </p:spPr>
      </p:pic>
      <p:sp>
        <p:nvSpPr>
          <p:cNvPr id="3" name="pole tekstowe 2">
            <a:extLst>
              <a:ext uri="{FF2B5EF4-FFF2-40B4-BE49-F238E27FC236}">
                <a16:creationId xmlns:a16="http://schemas.microsoft.com/office/drawing/2014/main" id="{3D790766-6773-28DA-4080-B68190766669}"/>
              </a:ext>
            </a:extLst>
          </p:cNvPr>
          <p:cNvSpPr txBox="1"/>
          <p:nvPr/>
        </p:nvSpPr>
        <p:spPr>
          <a:xfrm>
            <a:off x="8082929" y="6252309"/>
            <a:ext cx="3799840" cy="461665"/>
          </a:xfrm>
          <a:prstGeom prst="rect">
            <a:avLst/>
          </a:prstGeom>
          <a:noFill/>
        </p:spPr>
        <p:txBody>
          <a:bodyPr wrap="square">
            <a:spAutoFit/>
          </a:bodyPr>
          <a:lstStyle/>
          <a:p>
            <a:r>
              <a:rPr lang="pl-PL" sz="1200" dirty="0"/>
              <a:t>https://media.energa.pl/pr/108196/elektryzujace-lato-czyli-jak-bezpiecznie-spedzic-wakacje</a:t>
            </a:r>
          </a:p>
        </p:txBody>
      </p:sp>
      <p:sp>
        <p:nvSpPr>
          <p:cNvPr id="6" name="pole tekstowe 5">
            <a:extLst>
              <a:ext uri="{FF2B5EF4-FFF2-40B4-BE49-F238E27FC236}">
                <a16:creationId xmlns:a16="http://schemas.microsoft.com/office/drawing/2014/main" id="{E74B0CD9-D545-0C66-10E4-1A75A4E884D6}"/>
              </a:ext>
            </a:extLst>
          </p:cNvPr>
          <p:cNvSpPr txBox="1"/>
          <p:nvPr/>
        </p:nvSpPr>
        <p:spPr>
          <a:xfrm>
            <a:off x="7331092" y="144026"/>
            <a:ext cx="4531360" cy="523220"/>
          </a:xfrm>
          <a:prstGeom prst="rect">
            <a:avLst/>
          </a:prstGeom>
          <a:noFill/>
        </p:spPr>
        <p:txBody>
          <a:bodyPr wrap="square">
            <a:spAutoFit/>
          </a:bodyPr>
          <a:lstStyle/>
          <a:p>
            <a:r>
              <a:rPr lang="pl-PL" sz="2800" dirty="0"/>
              <a:t>NIEBEZPIECZNE ZACHOWANIA </a:t>
            </a:r>
          </a:p>
        </p:txBody>
      </p:sp>
    </p:spTree>
    <p:extLst>
      <p:ext uri="{BB962C8B-B14F-4D97-AF65-F5344CB8AC3E}">
        <p14:creationId xmlns:p14="http://schemas.microsoft.com/office/powerpoint/2010/main" val="2589518889"/>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ytuł 2">
            <a:extLst>
              <a:ext uri="{FF2B5EF4-FFF2-40B4-BE49-F238E27FC236}">
                <a16:creationId xmlns:a16="http://schemas.microsoft.com/office/drawing/2014/main" id="{F9055465-EA9F-436E-A0C3-64912E06BF2C}"/>
              </a:ext>
            </a:extLst>
          </p:cNvPr>
          <p:cNvSpPr>
            <a:spLocks noGrp="1"/>
          </p:cNvSpPr>
          <p:nvPr>
            <p:ph type="title"/>
          </p:nvPr>
        </p:nvSpPr>
        <p:spPr/>
        <p:txBody>
          <a:bodyPr rtlCol="0">
            <a:normAutofit fontScale="90000"/>
          </a:bodyPr>
          <a:lstStyle/>
          <a:p>
            <a:pPr rtl="0"/>
            <a:endParaRPr lang="pl-PL" dirty="0"/>
          </a:p>
        </p:txBody>
      </p:sp>
      <p:pic>
        <p:nvPicPr>
          <p:cNvPr id="4" name="Obraz 3">
            <a:extLst>
              <a:ext uri="{FF2B5EF4-FFF2-40B4-BE49-F238E27FC236}">
                <a16:creationId xmlns:a16="http://schemas.microsoft.com/office/drawing/2014/main" id="{F3601C8D-C035-6442-D10C-54B9DB45D319}"/>
              </a:ext>
            </a:extLst>
          </p:cNvPr>
          <p:cNvPicPr>
            <a:picLocks noChangeAspect="1"/>
          </p:cNvPicPr>
          <p:nvPr/>
        </p:nvPicPr>
        <p:blipFill>
          <a:blip r:embed="rId3"/>
          <a:stretch>
            <a:fillRect/>
          </a:stretch>
        </p:blipFill>
        <p:spPr>
          <a:xfrm>
            <a:off x="1765985" y="994543"/>
            <a:ext cx="7388860" cy="5539720"/>
          </a:xfrm>
          <a:prstGeom prst="rect">
            <a:avLst/>
          </a:prstGeom>
        </p:spPr>
      </p:pic>
      <p:sp>
        <p:nvSpPr>
          <p:cNvPr id="5" name="pole tekstowe 4">
            <a:extLst>
              <a:ext uri="{FF2B5EF4-FFF2-40B4-BE49-F238E27FC236}">
                <a16:creationId xmlns:a16="http://schemas.microsoft.com/office/drawing/2014/main" id="{8781BCA7-B6C9-81FD-56C7-3B216B6FA3B8}"/>
              </a:ext>
            </a:extLst>
          </p:cNvPr>
          <p:cNvSpPr txBox="1"/>
          <p:nvPr/>
        </p:nvSpPr>
        <p:spPr>
          <a:xfrm>
            <a:off x="10586720" y="6272653"/>
            <a:ext cx="2011680" cy="261610"/>
          </a:xfrm>
          <a:prstGeom prst="rect">
            <a:avLst/>
          </a:prstGeom>
          <a:noFill/>
        </p:spPr>
        <p:txBody>
          <a:bodyPr wrap="square">
            <a:spAutoFit/>
          </a:bodyPr>
          <a:lstStyle/>
          <a:p>
            <a:r>
              <a:rPr lang="pl-PL" sz="1100" b="0" i="0" dirty="0">
                <a:solidFill>
                  <a:srgbClr val="555555"/>
                </a:solidFill>
                <a:effectLst/>
                <a:latin typeface="Roboto" panose="02000000000000000000" pitchFamily="2" charset="0"/>
              </a:rPr>
              <a:t>Fot. Eaton </a:t>
            </a:r>
            <a:r>
              <a:rPr lang="pl-PL" sz="1100" b="0" i="0" dirty="0" err="1">
                <a:solidFill>
                  <a:srgbClr val="555555"/>
                </a:solidFill>
                <a:effectLst/>
                <a:latin typeface="Roboto" panose="02000000000000000000" pitchFamily="2" charset="0"/>
              </a:rPr>
              <a:t>Moeller</a:t>
            </a:r>
            <a:endParaRPr lang="pl-PL" sz="1100" dirty="0"/>
          </a:p>
        </p:txBody>
      </p:sp>
      <p:sp>
        <p:nvSpPr>
          <p:cNvPr id="6" name="pole tekstowe 5">
            <a:extLst>
              <a:ext uri="{FF2B5EF4-FFF2-40B4-BE49-F238E27FC236}">
                <a16:creationId xmlns:a16="http://schemas.microsoft.com/office/drawing/2014/main" id="{74D86DE7-310B-78BA-ECC0-F1F983CB6C64}"/>
              </a:ext>
            </a:extLst>
          </p:cNvPr>
          <p:cNvSpPr txBox="1"/>
          <p:nvPr/>
        </p:nvSpPr>
        <p:spPr>
          <a:xfrm>
            <a:off x="1568792" y="323737"/>
            <a:ext cx="7783245" cy="523220"/>
          </a:xfrm>
          <a:prstGeom prst="rect">
            <a:avLst/>
          </a:prstGeom>
          <a:noFill/>
        </p:spPr>
        <p:txBody>
          <a:bodyPr wrap="square">
            <a:spAutoFit/>
          </a:bodyPr>
          <a:lstStyle/>
          <a:p>
            <a:r>
              <a:rPr lang="pl-PL" sz="2800" dirty="0"/>
              <a:t>NIEBEZPIECZNE SYTUACJE W ŻYCIU DOMOWYM </a:t>
            </a:r>
          </a:p>
        </p:txBody>
      </p:sp>
    </p:spTree>
    <p:extLst>
      <p:ext uri="{BB962C8B-B14F-4D97-AF65-F5344CB8AC3E}">
        <p14:creationId xmlns:p14="http://schemas.microsoft.com/office/powerpoint/2010/main" val="1912012592"/>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ymbol zastępczy daty 6">
            <a:extLst>
              <a:ext uri="{FF2B5EF4-FFF2-40B4-BE49-F238E27FC236}">
                <a16:creationId xmlns:a16="http://schemas.microsoft.com/office/drawing/2014/main" id="{48A612BE-272F-A20C-B656-570EAA572E11}"/>
              </a:ext>
            </a:extLst>
          </p:cNvPr>
          <p:cNvSpPr>
            <a:spLocks noGrp="1"/>
          </p:cNvSpPr>
          <p:nvPr>
            <p:ph type="dt" sz="half" idx="2"/>
          </p:nvPr>
        </p:nvSpPr>
        <p:spPr/>
        <p:txBody>
          <a:bodyPr/>
          <a:lstStyle/>
          <a:p>
            <a:pPr rtl="0"/>
            <a:fld id="{E8D35FAE-26E2-4F1C-8B61-2F1D80DF8B09}" type="datetime1">
              <a:rPr lang="pl-PL" noProof="0" smtClean="0"/>
              <a:t>11.05.2026</a:t>
            </a:fld>
            <a:endParaRPr lang="pl-PL" noProof="0"/>
          </a:p>
        </p:txBody>
      </p:sp>
      <p:sp>
        <p:nvSpPr>
          <p:cNvPr id="8" name="Symbol zastępczy numeru slajdu 7">
            <a:extLst>
              <a:ext uri="{FF2B5EF4-FFF2-40B4-BE49-F238E27FC236}">
                <a16:creationId xmlns:a16="http://schemas.microsoft.com/office/drawing/2014/main" id="{CE82D024-792D-555E-B99E-1F11E726ED28}"/>
              </a:ext>
            </a:extLst>
          </p:cNvPr>
          <p:cNvSpPr>
            <a:spLocks noGrp="1"/>
          </p:cNvSpPr>
          <p:nvPr>
            <p:ph type="sldNum" sz="quarter" idx="4"/>
          </p:nvPr>
        </p:nvSpPr>
        <p:spPr/>
        <p:txBody>
          <a:bodyPr/>
          <a:lstStyle/>
          <a:p>
            <a:pPr rtl="0"/>
            <a:fld id="{294A09A9-5501-47C1-A89A-A340965A2BE2}" type="slidenum">
              <a:rPr lang="pl-PL" noProof="0" smtClean="0"/>
              <a:pPr rtl="0"/>
              <a:t>328</a:t>
            </a:fld>
            <a:endParaRPr lang="pl-PL" noProof="0"/>
          </a:p>
        </p:txBody>
      </p:sp>
      <p:pic>
        <p:nvPicPr>
          <p:cNvPr id="15" name="Obraz 14" descr="Obraz zawierający rysowanie, szkic, ilustracja, Grafika liniowa&#10;&#10;Opis wygenerowany automatycznie">
            <a:extLst>
              <a:ext uri="{FF2B5EF4-FFF2-40B4-BE49-F238E27FC236}">
                <a16:creationId xmlns:a16="http://schemas.microsoft.com/office/drawing/2014/main" id="{363B0E05-3B3F-B94B-DF09-335DD0DF2B42}"/>
              </a:ext>
            </a:extLst>
          </p:cNvPr>
          <p:cNvPicPr>
            <a:picLocks noChangeAspect="1"/>
          </p:cNvPicPr>
          <p:nvPr/>
        </p:nvPicPr>
        <p:blipFill>
          <a:blip r:embed="rId2"/>
          <a:stretch>
            <a:fillRect/>
          </a:stretch>
        </p:blipFill>
        <p:spPr>
          <a:xfrm>
            <a:off x="1014372" y="3412022"/>
            <a:ext cx="2596205" cy="3448085"/>
          </a:xfrm>
          <a:prstGeom prst="rect">
            <a:avLst/>
          </a:prstGeom>
        </p:spPr>
      </p:pic>
      <p:pic>
        <p:nvPicPr>
          <p:cNvPr id="19" name="Obraz 18" descr="Obraz zawierający rysowanie, szkic, ilustracja, kreskówka&#10;&#10;Opis wygenerowany automatycznie">
            <a:extLst>
              <a:ext uri="{FF2B5EF4-FFF2-40B4-BE49-F238E27FC236}">
                <a16:creationId xmlns:a16="http://schemas.microsoft.com/office/drawing/2014/main" id="{45B8A2D7-6991-E0AF-1598-C0133200324B}"/>
              </a:ext>
            </a:extLst>
          </p:cNvPr>
          <p:cNvPicPr>
            <a:picLocks noChangeAspect="1"/>
          </p:cNvPicPr>
          <p:nvPr/>
        </p:nvPicPr>
        <p:blipFill>
          <a:blip r:embed="rId3"/>
          <a:stretch>
            <a:fillRect/>
          </a:stretch>
        </p:blipFill>
        <p:spPr>
          <a:xfrm>
            <a:off x="4797898" y="3464310"/>
            <a:ext cx="2596204" cy="3439971"/>
          </a:xfrm>
          <a:prstGeom prst="rect">
            <a:avLst/>
          </a:prstGeom>
        </p:spPr>
      </p:pic>
      <p:pic>
        <p:nvPicPr>
          <p:cNvPr id="10" name="Obraz 9">
            <a:extLst>
              <a:ext uri="{FF2B5EF4-FFF2-40B4-BE49-F238E27FC236}">
                <a16:creationId xmlns:a16="http://schemas.microsoft.com/office/drawing/2014/main" id="{1D875588-B933-052F-B6E7-CACDCEEE17F9}"/>
              </a:ext>
            </a:extLst>
          </p:cNvPr>
          <p:cNvPicPr>
            <a:picLocks noChangeAspect="1"/>
          </p:cNvPicPr>
          <p:nvPr/>
        </p:nvPicPr>
        <p:blipFill>
          <a:blip r:embed="rId4"/>
          <a:stretch>
            <a:fillRect/>
          </a:stretch>
        </p:blipFill>
        <p:spPr>
          <a:xfrm>
            <a:off x="4797897" y="1"/>
            <a:ext cx="2596204" cy="3487275"/>
          </a:xfrm>
          <a:prstGeom prst="rect">
            <a:avLst/>
          </a:prstGeom>
        </p:spPr>
      </p:pic>
      <p:pic>
        <p:nvPicPr>
          <p:cNvPr id="16" name="Obraz 15" descr="Obraz zawierający rysowanie, szkic, obuwie, ilustracja&#10;&#10;Opis wygenerowany automatycznie">
            <a:extLst>
              <a:ext uri="{FF2B5EF4-FFF2-40B4-BE49-F238E27FC236}">
                <a16:creationId xmlns:a16="http://schemas.microsoft.com/office/drawing/2014/main" id="{35F68A9C-262F-A4B4-CB43-56E412B0340F}"/>
              </a:ext>
            </a:extLst>
          </p:cNvPr>
          <p:cNvPicPr>
            <a:picLocks noChangeAspect="1"/>
          </p:cNvPicPr>
          <p:nvPr/>
        </p:nvPicPr>
        <p:blipFill>
          <a:blip r:embed="rId5"/>
          <a:stretch>
            <a:fillRect/>
          </a:stretch>
        </p:blipFill>
        <p:spPr>
          <a:xfrm>
            <a:off x="1014372" y="1"/>
            <a:ext cx="2596205" cy="3464310"/>
          </a:xfrm>
          <a:prstGeom prst="rect">
            <a:avLst/>
          </a:prstGeom>
        </p:spPr>
      </p:pic>
      <p:sp>
        <p:nvSpPr>
          <p:cNvPr id="12" name="pole tekstowe 11">
            <a:extLst>
              <a:ext uri="{FF2B5EF4-FFF2-40B4-BE49-F238E27FC236}">
                <a16:creationId xmlns:a16="http://schemas.microsoft.com/office/drawing/2014/main" id="{5EBA71A8-ACD5-F0D6-6059-345E2F0EF6DE}"/>
              </a:ext>
            </a:extLst>
          </p:cNvPr>
          <p:cNvSpPr txBox="1"/>
          <p:nvPr/>
        </p:nvSpPr>
        <p:spPr>
          <a:xfrm>
            <a:off x="7721600" y="278685"/>
            <a:ext cx="4337050" cy="1569660"/>
          </a:xfrm>
          <a:prstGeom prst="rect">
            <a:avLst/>
          </a:prstGeom>
          <a:noFill/>
        </p:spPr>
        <p:txBody>
          <a:bodyPr wrap="square">
            <a:spAutoFit/>
          </a:bodyPr>
          <a:lstStyle/>
          <a:p>
            <a:r>
              <a:rPr lang="pl-PL" sz="2400" dirty="0">
                <a:solidFill>
                  <a:srgbClr val="333333"/>
                </a:solidFill>
              </a:rPr>
              <a:t>S</a:t>
            </a:r>
            <a:r>
              <a:rPr lang="pl-PL" sz="2400" b="0" i="0" dirty="0">
                <a:solidFill>
                  <a:srgbClr val="333333"/>
                </a:solidFill>
                <a:effectLst/>
              </a:rPr>
              <a:t>posoby porażenia prądem ludzi – 1931r</a:t>
            </a:r>
          </a:p>
          <a:p>
            <a:r>
              <a:rPr lang="pl-PL" sz="2400" b="0" i="1" dirty="0" err="1">
                <a:solidFill>
                  <a:srgbClr val="333333"/>
                </a:solidFill>
                <a:effectLst/>
              </a:rPr>
              <a:t>Elektroschutz</a:t>
            </a:r>
            <a:r>
              <a:rPr lang="pl-PL" sz="2400" b="0" i="1" dirty="0">
                <a:solidFill>
                  <a:srgbClr val="333333"/>
                </a:solidFill>
                <a:effectLst/>
              </a:rPr>
              <a:t> in 132 </a:t>
            </a:r>
            <a:r>
              <a:rPr lang="pl-PL" sz="2400" b="0" i="1" dirty="0" err="1">
                <a:solidFill>
                  <a:srgbClr val="333333"/>
                </a:solidFill>
                <a:effectLst/>
              </a:rPr>
              <a:t>Bildern</a:t>
            </a:r>
            <a:endParaRPr lang="pl-PL" sz="2400" b="0" i="1" dirty="0">
              <a:solidFill>
                <a:srgbClr val="333333"/>
              </a:solidFill>
              <a:effectLst/>
            </a:endParaRPr>
          </a:p>
          <a:p>
            <a:r>
              <a:rPr lang="pl-PL" sz="2400" dirty="0"/>
              <a:t>Stefan Jellinek </a:t>
            </a:r>
          </a:p>
        </p:txBody>
      </p:sp>
    </p:spTree>
    <p:extLst>
      <p:ext uri="{BB962C8B-B14F-4D97-AF65-F5344CB8AC3E}">
        <p14:creationId xmlns:p14="http://schemas.microsoft.com/office/powerpoint/2010/main" val="2715011305"/>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5E9DD45-ED00-EF85-25DA-81374F1D6F65}"/>
              </a:ext>
            </a:extLst>
          </p:cNvPr>
          <p:cNvSpPr>
            <a:spLocks noGrp="1"/>
          </p:cNvSpPr>
          <p:nvPr>
            <p:ph type="sldNum" sz="quarter" idx="12"/>
          </p:nvPr>
        </p:nvSpPr>
        <p:spPr/>
        <p:txBody>
          <a:bodyPr/>
          <a:lstStyle/>
          <a:p>
            <a:fld id="{B13EF961-FCAC-4A9A-A9A0-C51400629BF4}" type="slidenum">
              <a:rPr lang="pl-PL" smtClean="0"/>
              <a:t>329</a:t>
            </a:fld>
            <a:endParaRPr lang="pl-PL"/>
          </a:p>
        </p:txBody>
      </p:sp>
      <p:sp>
        <p:nvSpPr>
          <p:cNvPr id="4" name="pole tekstowe 3">
            <a:extLst>
              <a:ext uri="{FF2B5EF4-FFF2-40B4-BE49-F238E27FC236}">
                <a16:creationId xmlns:a16="http://schemas.microsoft.com/office/drawing/2014/main" id="{4DCF6978-DC18-89AB-5892-D86D280BCB7B}"/>
              </a:ext>
            </a:extLst>
          </p:cNvPr>
          <p:cNvSpPr txBox="1"/>
          <p:nvPr/>
        </p:nvSpPr>
        <p:spPr>
          <a:xfrm>
            <a:off x="304800" y="323850"/>
            <a:ext cx="4962525" cy="2841034"/>
          </a:xfrm>
          <a:prstGeom prst="rect">
            <a:avLst/>
          </a:prstGeom>
          <a:noFill/>
        </p:spPr>
        <p:txBody>
          <a:bodyPr wrap="square">
            <a:spAutoFit/>
          </a:bodyPr>
          <a:lstStyle/>
          <a:p>
            <a:pPr algn="just">
              <a:lnSpc>
                <a:spcPct val="107000"/>
              </a:lnSpc>
              <a:spcAft>
                <a:spcPts val="800"/>
              </a:spcAft>
              <a:buNone/>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Na budowach często używa się prowizorycznych instalacji i przedłużaczy. Ważne, aby były one wykonane i podłączane przez wykwalifikowanego elektryka zgodnie z obowiązującymi przepisami i wiedzą techniczną.</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az 4">
            <a:extLst>
              <a:ext uri="{FF2B5EF4-FFF2-40B4-BE49-F238E27FC236}">
                <a16:creationId xmlns:a16="http://schemas.microsoft.com/office/drawing/2014/main" id="{FA6F92B1-8AA9-0320-C3AD-A31CEE883649}"/>
              </a:ext>
            </a:extLst>
          </p:cNvPr>
          <p:cNvPicPr>
            <a:picLocks noChangeAspect="1"/>
          </p:cNvPicPr>
          <p:nvPr/>
        </p:nvPicPr>
        <p:blipFill>
          <a:blip r:embed="rId2"/>
          <a:stretch>
            <a:fillRect/>
          </a:stretch>
        </p:blipFill>
        <p:spPr>
          <a:xfrm>
            <a:off x="5427752" y="85231"/>
            <a:ext cx="6764248" cy="6772769"/>
          </a:xfrm>
          <a:prstGeom prst="rect">
            <a:avLst/>
          </a:prstGeom>
        </p:spPr>
      </p:pic>
      <p:sp>
        <p:nvSpPr>
          <p:cNvPr id="7" name="pole tekstowe 6">
            <a:extLst>
              <a:ext uri="{FF2B5EF4-FFF2-40B4-BE49-F238E27FC236}">
                <a16:creationId xmlns:a16="http://schemas.microsoft.com/office/drawing/2014/main" id="{15D49666-40A1-34B8-2AFC-6523FDD4E0A5}"/>
              </a:ext>
            </a:extLst>
          </p:cNvPr>
          <p:cNvSpPr txBox="1"/>
          <p:nvPr/>
        </p:nvSpPr>
        <p:spPr>
          <a:xfrm>
            <a:off x="227102" y="5262342"/>
            <a:ext cx="11126697" cy="1371081"/>
          </a:xfrm>
          <a:prstGeom prst="rect">
            <a:avLst/>
          </a:prstGeom>
          <a:noFill/>
        </p:spPr>
        <p:txBody>
          <a:bodyPr wrap="square">
            <a:spAutoFit/>
          </a:bodyPr>
          <a:lstStyle/>
          <a:p>
            <a:pPr algn="just">
              <a:lnSpc>
                <a:spcPct val="107000"/>
              </a:lnSpc>
              <a:spcAft>
                <a:spcPts val="800"/>
              </a:spcAft>
            </a:pPr>
            <a:r>
              <a:rPr lang="pl-PL"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Przykłady właściwych i niewłaściwych </a:t>
            </a:r>
          </a:p>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koncepcji adapterów. </a:t>
            </a:r>
            <a:endParaRPr lang="pl-PL" sz="1800" i="1"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pl-PL" i="1" kern="100" dirty="0">
                <a:latin typeface="Calibri" panose="020F0502020204030204" pitchFamily="34" charset="0"/>
                <a:ea typeface="Calibri" panose="020F0502020204030204" pitchFamily="34" charset="0"/>
                <a:cs typeface="Times New Roman" panose="02020603050405020304" pitchFamily="18" charset="0"/>
              </a:rPr>
              <a:t>			</a:t>
            </a:r>
            <a:r>
              <a:rPr lang="pl-PL" sz="1200" i="1" kern="100" dirty="0">
                <a:effectLst/>
                <a:latin typeface="Calibri" panose="020F0502020204030204" pitchFamily="34" charset="0"/>
                <a:ea typeface="Calibri" panose="020F0502020204030204" pitchFamily="34" charset="0"/>
                <a:cs typeface="Times New Roman" panose="02020603050405020304" pitchFamily="18" charset="0"/>
              </a:rPr>
              <a:t>(https://elhu.pl/adaptery.html)</a:t>
            </a:r>
            <a:endParaRPr lang="pl-PL"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8734315"/>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B35D1F8-151B-6226-BC4C-6F6CA4F3EB07}"/>
              </a:ext>
            </a:extLst>
          </p:cNvPr>
          <p:cNvSpPr>
            <a:spLocks noGrp="1"/>
          </p:cNvSpPr>
          <p:nvPr>
            <p:ph type="sldNum" sz="quarter" idx="12"/>
          </p:nvPr>
        </p:nvSpPr>
        <p:spPr/>
        <p:txBody>
          <a:bodyPr/>
          <a:lstStyle/>
          <a:p>
            <a:fld id="{B13EF961-FCAC-4A9A-A9A0-C51400629BF4}" type="slidenum">
              <a:rPr lang="pl-PL" smtClean="0"/>
              <a:t>330</a:t>
            </a:fld>
            <a:endParaRPr lang="pl-PL"/>
          </a:p>
        </p:txBody>
      </p:sp>
      <p:pic>
        <p:nvPicPr>
          <p:cNvPr id="3" name="Obraz 2" descr="Obraz zawierający Słuchawki, tekst, słuchawki&#10;&#10;Opis wygenerowany automatycznie">
            <a:extLst>
              <a:ext uri="{FF2B5EF4-FFF2-40B4-BE49-F238E27FC236}">
                <a16:creationId xmlns:a16="http://schemas.microsoft.com/office/drawing/2014/main" id="{A36E4059-0E5E-2E69-9441-0C69A6CC775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2310" y="5235"/>
            <a:ext cx="4838700" cy="3423765"/>
          </a:xfrm>
          <a:prstGeom prst="rect">
            <a:avLst/>
          </a:prstGeom>
          <a:noFill/>
          <a:ln>
            <a:noFill/>
          </a:ln>
        </p:spPr>
      </p:pic>
      <p:sp>
        <p:nvSpPr>
          <p:cNvPr id="5" name="pole tekstowe 4">
            <a:extLst>
              <a:ext uri="{FF2B5EF4-FFF2-40B4-BE49-F238E27FC236}">
                <a16:creationId xmlns:a16="http://schemas.microsoft.com/office/drawing/2014/main" id="{1DAB894E-5DC8-1F39-5DDB-80564EE532D9}"/>
              </a:ext>
            </a:extLst>
          </p:cNvPr>
          <p:cNvSpPr txBox="1"/>
          <p:nvPr/>
        </p:nvSpPr>
        <p:spPr>
          <a:xfrm>
            <a:off x="702310" y="3596778"/>
            <a:ext cx="4838700" cy="2548455"/>
          </a:xfrm>
          <a:prstGeom prst="rect">
            <a:avLst/>
          </a:prstGeom>
          <a:noFill/>
        </p:spPr>
        <p:txBody>
          <a:bodyPr wrap="square">
            <a:spAutoFit/>
          </a:bodyPr>
          <a:lstStyle/>
          <a:p>
            <a:pPr algn="just">
              <a:lnSpc>
                <a:spcPct val="107000"/>
              </a:lnSpc>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W przypadku uszkodzenia izolacji na przewodach zasilających urządzenia, zabroniona jest ich naprawa. W takich przypadkach wymienia się cały przewód razem z wtyczką. </a:t>
            </a:r>
          </a:p>
          <a:p>
            <a:pPr algn="just">
              <a:lnSpc>
                <a:spcPct val="107000"/>
              </a:lnSpc>
              <a:spcAft>
                <a:spcPts val="800"/>
              </a:spcAft>
            </a:pPr>
            <a:endParaRPr lang="pl-PL" sz="2400" i="1" kern="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Obraz 5" descr="Obraz zawierający tekst, znak, trójkąt, Znak drogowy&#10;&#10;Opis wygenerowany automatycznie">
            <a:extLst>
              <a:ext uri="{FF2B5EF4-FFF2-40B4-BE49-F238E27FC236}">
                <a16:creationId xmlns:a16="http://schemas.microsoft.com/office/drawing/2014/main" id="{FF5C3C06-EFD0-8969-A538-8E2F0F17340F}"/>
              </a:ext>
            </a:extLst>
          </p:cNvPr>
          <p:cNvPicPr>
            <a:picLocks noChangeAspect="1"/>
          </p:cNvPicPr>
          <p:nvPr/>
        </p:nvPicPr>
        <p:blipFill rotWithShape="1">
          <a:blip r:embed="rId3"/>
          <a:srcRect l="5600"/>
          <a:stretch/>
        </p:blipFill>
        <p:spPr bwMode="auto">
          <a:xfrm>
            <a:off x="6096000" y="0"/>
            <a:ext cx="2101850" cy="2531459"/>
          </a:xfrm>
          <a:prstGeom prst="rect">
            <a:avLst/>
          </a:prstGeom>
          <a:ln>
            <a:noFill/>
          </a:ln>
          <a:extLst>
            <a:ext uri="{53640926-AAD7-44D8-BBD7-CCE9431645EC}">
              <a14:shadowObscured xmlns:a14="http://schemas.microsoft.com/office/drawing/2010/main"/>
            </a:ext>
          </a:extLst>
        </p:spPr>
      </p:pic>
      <p:sp>
        <p:nvSpPr>
          <p:cNvPr id="8" name="pole tekstowe 7">
            <a:extLst>
              <a:ext uri="{FF2B5EF4-FFF2-40B4-BE49-F238E27FC236}">
                <a16:creationId xmlns:a16="http://schemas.microsoft.com/office/drawing/2014/main" id="{1C7A416D-984F-6313-7853-29A695E46FDC}"/>
              </a:ext>
            </a:extLst>
          </p:cNvPr>
          <p:cNvSpPr txBox="1"/>
          <p:nvPr/>
        </p:nvSpPr>
        <p:spPr>
          <a:xfrm>
            <a:off x="8610600" y="136525"/>
            <a:ext cx="3323592" cy="2841034"/>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Urządzenia elektryczne, które mogą być pod napięciem, takie jak rozdzielnice elektryczne, słupy muszą być oznakowane znakami ostrzegawczymi.</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4" descr="STARA TABLICZKA EMALIOWANA CZASZKA [1]">
            <a:extLst>
              <a:ext uri="{FF2B5EF4-FFF2-40B4-BE49-F238E27FC236}">
                <a16:creationId xmlns:a16="http://schemas.microsoft.com/office/drawing/2014/main" id="{E99C9088-3463-078C-0F7B-317D91ABAB7A}"/>
              </a:ext>
            </a:extLst>
          </p:cNvPr>
          <p:cNvPicPr/>
          <p:nvPr/>
        </p:nvPicPr>
        <p:blipFill>
          <a:blip r:embed="rId4"/>
          <a:stretch/>
        </p:blipFill>
        <p:spPr>
          <a:xfrm>
            <a:off x="6096000" y="3450242"/>
            <a:ext cx="3207360" cy="1857369"/>
          </a:xfrm>
          <a:prstGeom prst="rect">
            <a:avLst/>
          </a:prstGeom>
          <a:ln w="0">
            <a:noFill/>
          </a:ln>
        </p:spPr>
      </p:pic>
      <p:sp>
        <p:nvSpPr>
          <p:cNvPr id="11" name="pole tekstowe 10">
            <a:extLst>
              <a:ext uri="{FF2B5EF4-FFF2-40B4-BE49-F238E27FC236}">
                <a16:creationId xmlns:a16="http://schemas.microsoft.com/office/drawing/2014/main" id="{1ED01AFE-BC5F-9D10-316A-839F3C3C31B3}"/>
              </a:ext>
            </a:extLst>
          </p:cNvPr>
          <p:cNvSpPr txBox="1"/>
          <p:nvPr/>
        </p:nvSpPr>
        <p:spPr>
          <a:xfrm>
            <a:off x="6037884" y="5402024"/>
            <a:ext cx="5896308" cy="865173"/>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Jeszcze czasami widoczne </a:t>
            </a:r>
            <a:r>
              <a:rPr lang="pl-PL" sz="2400" i="1" kern="0" dirty="0">
                <a:latin typeface="Calibri" panose="020F0502020204030204" pitchFamily="34" charset="0"/>
                <a:ea typeface="Calibri" panose="020F0502020204030204" pitchFamily="34" charset="0"/>
                <a:cs typeface="Times New Roman" panose="02020603050405020304" pitchFamily="18" charset="0"/>
              </a:rPr>
              <a:t>oznaczenia u</a:t>
            </a: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rządzeń elektrycznych</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pole tekstowe 6">
            <a:extLst>
              <a:ext uri="{FF2B5EF4-FFF2-40B4-BE49-F238E27FC236}">
                <a16:creationId xmlns:a16="http://schemas.microsoft.com/office/drawing/2014/main" id="{13ED22C2-CA9A-E3F3-71F4-C627E5D4B129}"/>
              </a:ext>
            </a:extLst>
          </p:cNvPr>
          <p:cNvSpPr txBox="1"/>
          <p:nvPr/>
        </p:nvSpPr>
        <p:spPr>
          <a:xfrm>
            <a:off x="7509164" y="6435076"/>
            <a:ext cx="3238516" cy="265457"/>
          </a:xfrm>
          <a:prstGeom prst="rect">
            <a:avLst/>
          </a:prstGeom>
          <a:noFill/>
        </p:spPr>
        <p:txBody>
          <a:bodyPr wrap="square">
            <a:spAutoFit/>
          </a:bodyPr>
          <a:lstStyle/>
          <a:p>
            <a:pPr algn="r">
              <a:lnSpc>
                <a:spcPct val="107000"/>
              </a:lnSpc>
              <a:spcAft>
                <a:spcPts val="800"/>
              </a:spcAft>
            </a:pPr>
            <a:r>
              <a:rPr lang="pl-PL" sz="1100" i="1" kern="100" dirty="0">
                <a:effectLst/>
                <a:latin typeface="Calibri" panose="020F0502020204030204" pitchFamily="34" charset="0"/>
                <a:ea typeface="Calibri" panose="020F0502020204030204" pitchFamily="34" charset="0"/>
                <a:cs typeface="Times New Roman" panose="02020603050405020304" pitchFamily="18" charset="0"/>
              </a:rPr>
              <a:t>https://www.porozumie-niedlabezpieczenstwa.pl/</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79002361"/>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2D9B925-EBE7-57C9-A849-DB4CAB675D68}"/>
              </a:ext>
            </a:extLst>
          </p:cNvPr>
          <p:cNvSpPr>
            <a:spLocks noGrp="1"/>
          </p:cNvSpPr>
          <p:nvPr>
            <p:ph type="sldNum" sz="quarter" idx="12"/>
          </p:nvPr>
        </p:nvSpPr>
        <p:spPr/>
        <p:txBody>
          <a:bodyPr/>
          <a:lstStyle/>
          <a:p>
            <a:fld id="{B13EF961-FCAC-4A9A-A9A0-C51400629BF4}" type="slidenum">
              <a:rPr lang="pl-PL" smtClean="0"/>
              <a:t>331</a:t>
            </a:fld>
            <a:endParaRPr lang="pl-PL"/>
          </a:p>
        </p:txBody>
      </p:sp>
      <p:sp>
        <p:nvSpPr>
          <p:cNvPr id="6" name="pole tekstowe 5">
            <a:extLst>
              <a:ext uri="{FF2B5EF4-FFF2-40B4-BE49-F238E27FC236}">
                <a16:creationId xmlns:a16="http://schemas.microsoft.com/office/drawing/2014/main" id="{F8C91E1E-62DA-1041-E7DA-D72BB655588E}"/>
              </a:ext>
            </a:extLst>
          </p:cNvPr>
          <p:cNvSpPr txBox="1"/>
          <p:nvPr/>
        </p:nvSpPr>
        <p:spPr>
          <a:xfrm>
            <a:off x="6216163" y="6538912"/>
            <a:ext cx="6093068" cy="276999"/>
          </a:xfrm>
          <a:prstGeom prst="rect">
            <a:avLst/>
          </a:prstGeom>
          <a:noFill/>
        </p:spPr>
        <p:txBody>
          <a:bodyPr wrap="square">
            <a:spAutoFit/>
          </a:bodyPr>
          <a:lstStyle/>
          <a:p>
            <a:r>
              <a:rPr lang="pl-PL" sz="1200" dirty="0"/>
              <a:t>https://thetechwiser.com/multimeters/multimeter-cat-ratings/</a:t>
            </a:r>
          </a:p>
        </p:txBody>
      </p:sp>
      <p:pic>
        <p:nvPicPr>
          <p:cNvPr id="8" name="Obraz 7">
            <a:extLst>
              <a:ext uri="{FF2B5EF4-FFF2-40B4-BE49-F238E27FC236}">
                <a16:creationId xmlns:a16="http://schemas.microsoft.com/office/drawing/2014/main" id="{9791FB70-F38A-D0FF-DB60-017BE440049C}"/>
              </a:ext>
            </a:extLst>
          </p:cNvPr>
          <p:cNvPicPr>
            <a:picLocks noChangeAspect="1"/>
          </p:cNvPicPr>
          <p:nvPr/>
        </p:nvPicPr>
        <p:blipFill>
          <a:blip r:embed="rId2"/>
          <a:stretch>
            <a:fillRect/>
          </a:stretch>
        </p:blipFill>
        <p:spPr>
          <a:xfrm>
            <a:off x="6216163" y="301266"/>
            <a:ext cx="5685625" cy="3116705"/>
          </a:xfrm>
          <a:prstGeom prst="rect">
            <a:avLst/>
          </a:prstGeom>
        </p:spPr>
      </p:pic>
      <p:sp>
        <p:nvSpPr>
          <p:cNvPr id="10" name="pole tekstowe 9">
            <a:extLst>
              <a:ext uri="{FF2B5EF4-FFF2-40B4-BE49-F238E27FC236}">
                <a16:creationId xmlns:a16="http://schemas.microsoft.com/office/drawing/2014/main" id="{2B63C105-8086-0CF4-7D0C-D245B36FC2EB}"/>
              </a:ext>
            </a:extLst>
          </p:cNvPr>
          <p:cNvSpPr txBox="1"/>
          <p:nvPr/>
        </p:nvSpPr>
        <p:spPr>
          <a:xfrm>
            <a:off x="228893" y="136525"/>
            <a:ext cx="5746945" cy="2677656"/>
          </a:xfrm>
          <a:prstGeom prst="rect">
            <a:avLst/>
          </a:prstGeom>
          <a:noFill/>
        </p:spPr>
        <p:txBody>
          <a:bodyPr wrap="square">
            <a:spAutoFit/>
          </a:bodyPr>
          <a:lstStyle/>
          <a:p>
            <a:r>
              <a:rPr lang="pl-PL" sz="2400" b="1" i="0" dirty="0">
                <a:solidFill>
                  <a:srgbClr val="000000"/>
                </a:solidFill>
                <a:effectLst/>
                <a:latin typeface="+mj-lt"/>
              </a:rPr>
              <a:t>Jak dobrać miernik lub multimetr do pracy </a:t>
            </a:r>
          </a:p>
          <a:p>
            <a:pPr algn="just"/>
            <a:r>
              <a:rPr lang="pl-PL" sz="2400" b="0" i="0" dirty="0">
                <a:solidFill>
                  <a:srgbClr val="000000"/>
                </a:solidFill>
                <a:effectLst/>
                <a:latin typeface="+mj-lt"/>
              </a:rPr>
              <a:t>Kategoria od CAT I do CAT IV reprezentuje inny potencjalny poziom zagrożenia i koreluje z określonym środowiskiem CAT. Zapewniam cię, że świadomość tych ocen znacznie zmniejsza czynniki ryzyka związane z pomiarami elektrycznymi.</a:t>
            </a:r>
            <a:endParaRPr lang="pl-PL" sz="2400" dirty="0">
              <a:latin typeface="+mj-lt"/>
            </a:endParaRPr>
          </a:p>
        </p:txBody>
      </p:sp>
      <p:pic>
        <p:nvPicPr>
          <p:cNvPr id="12" name="Obraz 11">
            <a:extLst>
              <a:ext uri="{FF2B5EF4-FFF2-40B4-BE49-F238E27FC236}">
                <a16:creationId xmlns:a16="http://schemas.microsoft.com/office/drawing/2014/main" id="{50AF5ECA-EB21-3C20-370C-A592565C1752}"/>
              </a:ext>
            </a:extLst>
          </p:cNvPr>
          <p:cNvPicPr>
            <a:picLocks noChangeAspect="1"/>
          </p:cNvPicPr>
          <p:nvPr/>
        </p:nvPicPr>
        <p:blipFill>
          <a:blip r:embed="rId3"/>
          <a:stretch>
            <a:fillRect/>
          </a:stretch>
        </p:blipFill>
        <p:spPr>
          <a:xfrm>
            <a:off x="228892" y="3575064"/>
            <a:ext cx="8610600" cy="2793170"/>
          </a:xfrm>
          <a:prstGeom prst="rect">
            <a:avLst/>
          </a:prstGeom>
        </p:spPr>
      </p:pic>
      <p:sp>
        <p:nvSpPr>
          <p:cNvPr id="14" name="pole tekstowe 13">
            <a:extLst>
              <a:ext uri="{FF2B5EF4-FFF2-40B4-BE49-F238E27FC236}">
                <a16:creationId xmlns:a16="http://schemas.microsoft.com/office/drawing/2014/main" id="{F7995E50-BC3A-14BD-C45F-70591BDC894B}"/>
              </a:ext>
            </a:extLst>
          </p:cNvPr>
          <p:cNvSpPr txBox="1"/>
          <p:nvPr/>
        </p:nvSpPr>
        <p:spPr>
          <a:xfrm>
            <a:off x="6904893" y="305100"/>
            <a:ext cx="6154614" cy="369332"/>
          </a:xfrm>
          <a:prstGeom prst="rect">
            <a:avLst/>
          </a:prstGeom>
          <a:noFill/>
        </p:spPr>
        <p:txBody>
          <a:bodyPr wrap="square">
            <a:spAutoFit/>
          </a:bodyPr>
          <a:lstStyle/>
          <a:p>
            <a:r>
              <a:rPr lang="pl-PL" sz="1800" b="0" i="0" u="none" strike="noStrike" baseline="0" dirty="0">
                <a:latin typeface="Verdana" panose="020B0604030504040204" pitchFamily="34" charset="0"/>
              </a:rPr>
              <a:t>Kategorie przyrządów pomiarowych</a:t>
            </a:r>
            <a:endParaRPr lang="pl-PL" dirty="0"/>
          </a:p>
        </p:txBody>
      </p:sp>
    </p:spTree>
    <p:extLst>
      <p:ext uri="{BB962C8B-B14F-4D97-AF65-F5344CB8AC3E}">
        <p14:creationId xmlns:p14="http://schemas.microsoft.com/office/powerpoint/2010/main" val="2008152971"/>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PlaceHolder 1"/>
          <p:cNvSpPr>
            <a:spLocks noGrp="1"/>
          </p:cNvSpPr>
          <p:nvPr>
            <p:ph type="title"/>
          </p:nvPr>
        </p:nvSpPr>
        <p:spPr>
          <a:xfrm>
            <a:off x="838380" y="143367"/>
            <a:ext cx="10515240" cy="6211251"/>
          </a:xfrm>
          <a:prstGeom prst="rect">
            <a:avLst/>
          </a:prstGeom>
          <a:noFill/>
          <a:ln w="0">
            <a:noFill/>
          </a:ln>
        </p:spPr>
        <p:txBody>
          <a:bodyPr lIns="91440" tIns="45720" rIns="91440" bIns="45720" anchor="ctr">
            <a:noAutofit/>
          </a:bodyPr>
          <a:lstStyle/>
          <a:p>
            <a:pPr defTabSz="914400">
              <a:lnSpc>
                <a:spcPct val="150000"/>
              </a:lnSpc>
            </a:pPr>
            <a:r>
              <a:rPr lang="pl-PL" sz="2800" b="1" strike="noStrike" spc="-1" dirty="0">
                <a:solidFill>
                  <a:schemeClr val="dk1"/>
                </a:solidFill>
                <a:latin typeface="+mn-lt"/>
              </a:rPr>
              <a:t>Prace na rusztowaniach </a:t>
            </a:r>
            <a:br>
              <a:rPr lang="pl-PL" sz="2400" b="0" strike="noStrike" spc="-1" dirty="0">
                <a:solidFill>
                  <a:schemeClr val="dk1"/>
                </a:solidFill>
                <a:latin typeface="+mn-lt"/>
              </a:rPr>
            </a:br>
            <a:br>
              <a:rPr lang="pl-PL" sz="2400" b="0" strike="noStrike" spc="-1" dirty="0">
                <a:solidFill>
                  <a:schemeClr val="dk1"/>
                </a:solidFill>
                <a:latin typeface="+mn-lt"/>
              </a:rPr>
            </a:br>
            <a:r>
              <a:rPr lang="pl-PL" sz="2400" b="0" strike="noStrike" spc="-1" dirty="0">
                <a:solidFill>
                  <a:schemeClr val="dk1"/>
                </a:solidFill>
                <a:latin typeface="+mn-lt"/>
              </a:rPr>
              <a:t>Montażu rusztowań mogą wykonywać tylko uprawnieni pracownicy. Rusztowanie podlega odbiorowi. Usytuowanie rusztowania musi uwzględniać odległości bezpieczne. </a:t>
            </a:r>
            <a:br>
              <a:rPr lang="pl-PL" sz="2400" b="0" strike="noStrike" spc="-1" dirty="0">
                <a:solidFill>
                  <a:schemeClr val="dk1"/>
                </a:solidFill>
                <a:latin typeface="+mn-lt"/>
              </a:rPr>
            </a:br>
            <a:r>
              <a:rPr lang="pl-PL" sz="2400" b="0" strike="noStrike" spc="-1" dirty="0">
                <a:solidFill>
                  <a:schemeClr val="dk1"/>
                </a:solidFill>
                <a:latin typeface="+mn-lt"/>
              </a:rPr>
              <a:t>Każde rusztowanie wykonane z elementów metalowych i ustawione na zewnątrz powinno być uziemione i posiadać instalację piorunochronną.</a:t>
            </a:r>
            <a:br>
              <a:rPr lang="pl-PL" sz="2400" b="0" strike="noStrike" spc="-1" dirty="0">
                <a:solidFill>
                  <a:schemeClr val="dk1"/>
                </a:solidFill>
                <a:latin typeface="+mn-lt"/>
              </a:rPr>
            </a:br>
            <a:r>
              <a:rPr lang="pl-PL" sz="2400" b="0" strike="noStrike" spc="-1" dirty="0">
                <a:solidFill>
                  <a:schemeClr val="dk1"/>
                </a:solidFill>
                <a:latin typeface="+mn-lt"/>
              </a:rPr>
              <a:t>- Oporność uziemienia mierzona prądem przemiennym o częstotliwości 50 </a:t>
            </a:r>
            <a:r>
              <a:rPr lang="pl-PL" sz="2400" b="0" strike="noStrike" spc="-1" dirty="0" err="1">
                <a:solidFill>
                  <a:schemeClr val="dk1"/>
                </a:solidFill>
                <a:latin typeface="+mn-lt"/>
              </a:rPr>
              <a:t>Hz</a:t>
            </a:r>
            <a:r>
              <a:rPr lang="pl-PL" sz="2400" b="0" strike="noStrike" spc="-1" dirty="0">
                <a:solidFill>
                  <a:schemeClr val="dk1"/>
                </a:solidFill>
                <a:latin typeface="+mn-lt"/>
              </a:rPr>
              <a:t> nie powinna przekraczać </a:t>
            </a:r>
            <a:r>
              <a:rPr lang="pl-PL" sz="2400" b="1" strike="noStrike" spc="-1" dirty="0">
                <a:solidFill>
                  <a:schemeClr val="dk1"/>
                </a:solidFill>
                <a:latin typeface="+mn-lt"/>
              </a:rPr>
              <a:t>10 Ω</a:t>
            </a:r>
            <a:r>
              <a:rPr lang="pl-PL" sz="2400" b="0" strike="noStrike" spc="-1" dirty="0">
                <a:solidFill>
                  <a:schemeClr val="dk1"/>
                </a:solidFill>
                <a:latin typeface="+mn-lt"/>
              </a:rPr>
              <a:t>.</a:t>
            </a:r>
            <a:br>
              <a:rPr lang="pl-PL" sz="2400" b="0" strike="noStrike" spc="-1" dirty="0">
                <a:solidFill>
                  <a:schemeClr val="dk1"/>
                </a:solidFill>
                <a:latin typeface="+mn-lt"/>
              </a:rPr>
            </a:br>
            <a:r>
              <a:rPr lang="pl-PL" sz="2400" b="0" strike="noStrike" spc="-1" dirty="0">
                <a:solidFill>
                  <a:schemeClr val="dk1"/>
                </a:solidFill>
                <a:latin typeface="+mn-lt"/>
              </a:rPr>
              <a:t>- Odległość pomiędzy uziomami nie powinna przekraczać 12 m.</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numeru slajdu 2">
            <a:extLst>
              <a:ext uri="{FF2B5EF4-FFF2-40B4-BE49-F238E27FC236}">
                <a16:creationId xmlns:a16="http://schemas.microsoft.com/office/drawing/2014/main" id="{A15D2123-5A73-004D-0CC1-EFBF99B27B21}"/>
              </a:ext>
            </a:extLst>
          </p:cNvPr>
          <p:cNvSpPr>
            <a:spLocks noGrp="1"/>
          </p:cNvSpPr>
          <p:nvPr>
            <p:ph type="sldNum" sz="quarter" idx="4"/>
          </p:nvPr>
        </p:nvSpPr>
        <p:spPr/>
        <p:txBody>
          <a:bodyPr/>
          <a:lstStyle/>
          <a:p>
            <a:pPr rtl="0"/>
            <a:fld id="{294A09A9-5501-47C1-A89A-A340965A2BE2}" type="slidenum">
              <a:rPr lang="pl-PL" noProof="0" smtClean="0"/>
              <a:pPr rtl="0"/>
              <a:t>333</a:t>
            </a:fld>
            <a:endParaRPr lang="pl-PL" noProof="0"/>
          </a:p>
        </p:txBody>
      </p:sp>
      <p:pic>
        <p:nvPicPr>
          <p:cNvPr id="17" name="Obraz 16" descr="Obraz zawierający rysowanie, szkic, ilustracja, sztuka">
            <a:extLst>
              <a:ext uri="{FF2B5EF4-FFF2-40B4-BE49-F238E27FC236}">
                <a16:creationId xmlns:a16="http://schemas.microsoft.com/office/drawing/2014/main" id="{EC88D61D-F29B-FE2A-DCE3-D4C67153449B}"/>
              </a:ext>
            </a:extLst>
          </p:cNvPr>
          <p:cNvPicPr>
            <a:picLocks noChangeAspect="1"/>
          </p:cNvPicPr>
          <p:nvPr/>
        </p:nvPicPr>
        <p:blipFill>
          <a:blip r:embed="rId2"/>
          <a:stretch>
            <a:fillRect/>
          </a:stretch>
        </p:blipFill>
        <p:spPr>
          <a:xfrm>
            <a:off x="5959737" y="1472680"/>
            <a:ext cx="6232264" cy="5379428"/>
          </a:xfrm>
          <a:prstGeom prst="rect">
            <a:avLst/>
          </a:prstGeom>
        </p:spPr>
      </p:pic>
      <p:pic>
        <p:nvPicPr>
          <p:cNvPr id="21" name="Grafika 20">
            <a:extLst>
              <a:ext uri="{FF2B5EF4-FFF2-40B4-BE49-F238E27FC236}">
                <a16:creationId xmlns:a16="http://schemas.microsoft.com/office/drawing/2014/main" id="{704B19BF-B473-DE57-13B2-4F043D1794D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0" y="0"/>
            <a:ext cx="8229607" cy="3792477"/>
          </a:xfrm>
          <a:prstGeom prst="rect">
            <a:avLst/>
          </a:prstGeom>
        </p:spPr>
      </p:pic>
      <p:sp>
        <p:nvSpPr>
          <p:cNvPr id="23" name="pole tekstowe 22">
            <a:extLst>
              <a:ext uri="{FF2B5EF4-FFF2-40B4-BE49-F238E27FC236}">
                <a16:creationId xmlns:a16="http://schemas.microsoft.com/office/drawing/2014/main" id="{B51986B6-BBB6-D326-A499-1CE3C01B6AD7}"/>
              </a:ext>
            </a:extLst>
          </p:cNvPr>
          <p:cNvSpPr txBox="1"/>
          <p:nvPr/>
        </p:nvSpPr>
        <p:spPr>
          <a:xfrm>
            <a:off x="5959737" y="6486981"/>
            <a:ext cx="3773244" cy="261610"/>
          </a:xfrm>
          <a:prstGeom prst="rect">
            <a:avLst/>
          </a:prstGeom>
          <a:noFill/>
        </p:spPr>
        <p:txBody>
          <a:bodyPr wrap="square">
            <a:spAutoFit/>
          </a:bodyPr>
          <a:lstStyle/>
          <a:p>
            <a:r>
              <a:rPr lang="pl-PL" sz="1100" dirty="0"/>
              <a:t>https://www.svetenergie.cz</a:t>
            </a:r>
          </a:p>
        </p:txBody>
      </p:sp>
      <p:sp>
        <p:nvSpPr>
          <p:cNvPr id="25" name="pole tekstowe 24">
            <a:extLst>
              <a:ext uri="{FF2B5EF4-FFF2-40B4-BE49-F238E27FC236}">
                <a16:creationId xmlns:a16="http://schemas.microsoft.com/office/drawing/2014/main" id="{A4EC1EA6-6C2B-80E9-AF64-F9399A39E1B4}"/>
              </a:ext>
            </a:extLst>
          </p:cNvPr>
          <p:cNvSpPr txBox="1"/>
          <p:nvPr/>
        </p:nvSpPr>
        <p:spPr>
          <a:xfrm>
            <a:off x="1794" y="4788103"/>
            <a:ext cx="5957943" cy="954107"/>
          </a:xfrm>
          <a:prstGeom prst="rect">
            <a:avLst/>
          </a:prstGeom>
          <a:noFill/>
        </p:spPr>
        <p:txBody>
          <a:bodyPr wrap="square">
            <a:spAutoFit/>
          </a:bodyPr>
          <a:lstStyle/>
          <a:p>
            <a:r>
              <a:rPr lang="pl-PL" dirty="0"/>
              <a:t>Opuszczenie strefy o </a:t>
            </a:r>
            <a:r>
              <a:rPr lang="pl-PL" sz="2000" dirty="0"/>
              <a:t>wysokim</a:t>
            </a:r>
            <a:r>
              <a:rPr lang="pl-PL" dirty="0"/>
              <a:t> potencjale elektrycznym realizuje się przechodząc od jednej stopy do drugiej, wykonując mały krok w obrębie stopy</a:t>
            </a:r>
          </a:p>
        </p:txBody>
      </p:sp>
      <p:sp>
        <p:nvSpPr>
          <p:cNvPr id="26" name="pole tekstowe 25">
            <a:extLst>
              <a:ext uri="{FF2B5EF4-FFF2-40B4-BE49-F238E27FC236}">
                <a16:creationId xmlns:a16="http://schemas.microsoft.com/office/drawing/2014/main" id="{BB19843F-3773-674B-940F-537A66C08829}"/>
              </a:ext>
            </a:extLst>
          </p:cNvPr>
          <p:cNvSpPr txBox="1"/>
          <p:nvPr/>
        </p:nvSpPr>
        <p:spPr>
          <a:xfrm>
            <a:off x="8366204" y="201533"/>
            <a:ext cx="3689200" cy="1354217"/>
          </a:xfrm>
          <a:prstGeom prst="rect">
            <a:avLst/>
          </a:prstGeom>
          <a:noFill/>
        </p:spPr>
        <p:txBody>
          <a:bodyPr wrap="square" rtlCol="0">
            <a:spAutoFit/>
          </a:bodyPr>
          <a:lstStyle/>
          <a:p>
            <a:r>
              <a:rPr lang="pl-PL" sz="2800" b="1" dirty="0"/>
              <a:t>NAPIECIE KROKOWE</a:t>
            </a:r>
          </a:p>
          <a:p>
            <a:pPr marL="285750" indent="-285750">
              <a:buFont typeface="Arial" panose="020B0604020202020204" pitchFamily="34" charset="0"/>
              <a:buChar char="•"/>
            </a:pPr>
            <a:r>
              <a:rPr lang="pl-PL" dirty="0"/>
              <a:t>Podczas wyładowania </a:t>
            </a:r>
          </a:p>
          <a:p>
            <a:pPr marL="285750" indent="-285750">
              <a:buFont typeface="Arial" panose="020B0604020202020204" pitchFamily="34" charset="0"/>
              <a:buChar char="•"/>
            </a:pPr>
            <a:r>
              <a:rPr lang="pl-PL" dirty="0"/>
              <a:t>Przy uszkodzonej linii napowietrznej</a:t>
            </a:r>
          </a:p>
        </p:txBody>
      </p:sp>
      <p:sp>
        <p:nvSpPr>
          <p:cNvPr id="27" name="pole tekstowe 26">
            <a:extLst>
              <a:ext uri="{FF2B5EF4-FFF2-40B4-BE49-F238E27FC236}">
                <a16:creationId xmlns:a16="http://schemas.microsoft.com/office/drawing/2014/main" id="{6BD181B6-9323-D1DA-166B-C276D8AE0396}"/>
              </a:ext>
            </a:extLst>
          </p:cNvPr>
          <p:cNvSpPr txBox="1"/>
          <p:nvPr/>
        </p:nvSpPr>
        <p:spPr>
          <a:xfrm>
            <a:off x="192397" y="2357581"/>
            <a:ext cx="2504621" cy="923330"/>
          </a:xfrm>
          <a:prstGeom prst="rect">
            <a:avLst/>
          </a:prstGeom>
          <a:noFill/>
        </p:spPr>
        <p:txBody>
          <a:bodyPr wrap="square" rtlCol="0">
            <a:spAutoFit/>
          </a:bodyPr>
          <a:lstStyle/>
          <a:p>
            <a:r>
              <a:rPr lang="pl-PL" dirty="0">
                <a:highlight>
                  <a:srgbClr val="F2F1EE"/>
                </a:highlight>
              </a:rPr>
              <a:t>Im bliżej źródła uszkodzenia tym wyższe napięcie krokowe </a:t>
            </a:r>
          </a:p>
        </p:txBody>
      </p:sp>
      <p:sp>
        <p:nvSpPr>
          <p:cNvPr id="28" name="pole tekstowe 27">
            <a:extLst>
              <a:ext uri="{FF2B5EF4-FFF2-40B4-BE49-F238E27FC236}">
                <a16:creationId xmlns:a16="http://schemas.microsoft.com/office/drawing/2014/main" id="{6BF6DB77-30FE-C282-724F-59365835DBFB}"/>
              </a:ext>
            </a:extLst>
          </p:cNvPr>
          <p:cNvSpPr txBox="1"/>
          <p:nvPr/>
        </p:nvSpPr>
        <p:spPr>
          <a:xfrm>
            <a:off x="922620" y="6411615"/>
            <a:ext cx="4727920" cy="307777"/>
          </a:xfrm>
          <a:prstGeom prst="rect">
            <a:avLst/>
          </a:prstGeom>
          <a:noFill/>
        </p:spPr>
        <p:txBody>
          <a:bodyPr wrap="square" rtlCol="0">
            <a:spAutoFit/>
          </a:bodyPr>
          <a:lstStyle/>
          <a:p>
            <a:r>
              <a:rPr lang="pl-PL" sz="1400" i="1" dirty="0"/>
              <a:t>https://www.youtube.com/watch?v=E_0ug-mngLM</a:t>
            </a:r>
          </a:p>
        </p:txBody>
      </p:sp>
    </p:spTree>
    <p:extLst>
      <p:ext uri="{BB962C8B-B14F-4D97-AF65-F5344CB8AC3E}">
        <p14:creationId xmlns:p14="http://schemas.microsoft.com/office/powerpoint/2010/main" val="2080980272"/>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EA7620A-32A0-6B78-2AE8-62A9F204B0E8}"/>
              </a:ext>
            </a:extLst>
          </p:cNvPr>
          <p:cNvSpPr>
            <a:spLocks noGrp="1"/>
          </p:cNvSpPr>
          <p:nvPr>
            <p:ph type="sldNum" sz="quarter" idx="12"/>
          </p:nvPr>
        </p:nvSpPr>
        <p:spPr/>
        <p:txBody>
          <a:bodyPr/>
          <a:lstStyle/>
          <a:p>
            <a:fld id="{B13EF961-FCAC-4A9A-A9A0-C51400629BF4}" type="slidenum">
              <a:rPr lang="pl-PL" smtClean="0"/>
              <a:t>334</a:t>
            </a:fld>
            <a:endParaRPr lang="pl-PL"/>
          </a:p>
        </p:txBody>
      </p:sp>
      <p:sp>
        <p:nvSpPr>
          <p:cNvPr id="4" name="pole tekstowe 3">
            <a:extLst>
              <a:ext uri="{FF2B5EF4-FFF2-40B4-BE49-F238E27FC236}">
                <a16:creationId xmlns:a16="http://schemas.microsoft.com/office/drawing/2014/main" id="{172164BF-DBD8-04B9-D8DF-6E31D7FB4BEA}"/>
              </a:ext>
            </a:extLst>
          </p:cNvPr>
          <p:cNvSpPr txBox="1"/>
          <p:nvPr/>
        </p:nvSpPr>
        <p:spPr>
          <a:xfrm>
            <a:off x="6935666" y="6492598"/>
            <a:ext cx="6093068" cy="307777"/>
          </a:xfrm>
          <a:prstGeom prst="rect">
            <a:avLst/>
          </a:prstGeom>
          <a:noFill/>
        </p:spPr>
        <p:txBody>
          <a:bodyPr wrap="square">
            <a:spAutoFit/>
          </a:bodyPr>
          <a:lstStyle/>
          <a:p>
            <a:r>
              <a:rPr lang="pl-PL" sz="1400" i="1" dirty="0"/>
              <a:t>https://www.youtube.com/watch?v=E_0ug-mngLM</a:t>
            </a:r>
          </a:p>
        </p:txBody>
      </p:sp>
      <p:pic>
        <p:nvPicPr>
          <p:cNvPr id="6" name="Obraz 5">
            <a:extLst>
              <a:ext uri="{FF2B5EF4-FFF2-40B4-BE49-F238E27FC236}">
                <a16:creationId xmlns:a16="http://schemas.microsoft.com/office/drawing/2014/main" id="{BFB63BA1-F29E-69B1-0121-916DF0267F99}"/>
              </a:ext>
            </a:extLst>
          </p:cNvPr>
          <p:cNvPicPr>
            <a:picLocks noChangeAspect="1"/>
          </p:cNvPicPr>
          <p:nvPr/>
        </p:nvPicPr>
        <p:blipFill>
          <a:blip r:embed="rId2"/>
          <a:stretch>
            <a:fillRect/>
          </a:stretch>
        </p:blipFill>
        <p:spPr>
          <a:xfrm>
            <a:off x="7174523" y="196893"/>
            <a:ext cx="4761034" cy="2807176"/>
          </a:xfrm>
          <a:prstGeom prst="rect">
            <a:avLst/>
          </a:prstGeom>
        </p:spPr>
      </p:pic>
      <p:pic>
        <p:nvPicPr>
          <p:cNvPr id="8" name="Obraz 7">
            <a:extLst>
              <a:ext uri="{FF2B5EF4-FFF2-40B4-BE49-F238E27FC236}">
                <a16:creationId xmlns:a16="http://schemas.microsoft.com/office/drawing/2014/main" id="{6FA03207-B106-F722-704F-E7670F50EAE0}"/>
              </a:ext>
            </a:extLst>
          </p:cNvPr>
          <p:cNvPicPr>
            <a:picLocks noChangeAspect="1"/>
          </p:cNvPicPr>
          <p:nvPr/>
        </p:nvPicPr>
        <p:blipFill>
          <a:blip r:embed="rId3"/>
          <a:stretch>
            <a:fillRect/>
          </a:stretch>
        </p:blipFill>
        <p:spPr>
          <a:xfrm>
            <a:off x="6821048" y="3097541"/>
            <a:ext cx="5114510" cy="3109828"/>
          </a:xfrm>
          <a:prstGeom prst="rect">
            <a:avLst/>
          </a:prstGeom>
        </p:spPr>
      </p:pic>
      <p:pic>
        <p:nvPicPr>
          <p:cNvPr id="10" name="Obraz 9">
            <a:extLst>
              <a:ext uri="{FF2B5EF4-FFF2-40B4-BE49-F238E27FC236}">
                <a16:creationId xmlns:a16="http://schemas.microsoft.com/office/drawing/2014/main" id="{F85054BB-CC70-D653-777D-B91684B91C46}"/>
              </a:ext>
            </a:extLst>
          </p:cNvPr>
          <p:cNvPicPr>
            <a:picLocks noChangeAspect="1"/>
          </p:cNvPicPr>
          <p:nvPr/>
        </p:nvPicPr>
        <p:blipFill>
          <a:blip r:embed="rId4"/>
          <a:stretch>
            <a:fillRect/>
          </a:stretch>
        </p:blipFill>
        <p:spPr>
          <a:xfrm>
            <a:off x="385154" y="3181246"/>
            <a:ext cx="5726804" cy="3109828"/>
          </a:xfrm>
          <a:prstGeom prst="rect">
            <a:avLst/>
          </a:prstGeom>
        </p:spPr>
      </p:pic>
      <p:sp>
        <p:nvSpPr>
          <p:cNvPr id="12" name="pole tekstowe 11">
            <a:extLst>
              <a:ext uri="{FF2B5EF4-FFF2-40B4-BE49-F238E27FC236}">
                <a16:creationId xmlns:a16="http://schemas.microsoft.com/office/drawing/2014/main" id="{1172543C-A4C4-847E-9193-78A7EBBCD650}"/>
              </a:ext>
            </a:extLst>
          </p:cNvPr>
          <p:cNvSpPr txBox="1"/>
          <p:nvPr/>
        </p:nvSpPr>
        <p:spPr>
          <a:xfrm>
            <a:off x="385154" y="6523376"/>
            <a:ext cx="6093068" cy="307777"/>
          </a:xfrm>
          <a:prstGeom prst="rect">
            <a:avLst/>
          </a:prstGeom>
          <a:noFill/>
        </p:spPr>
        <p:txBody>
          <a:bodyPr wrap="square">
            <a:spAutoFit/>
          </a:bodyPr>
          <a:lstStyle/>
          <a:p>
            <a:r>
              <a:rPr lang="pl-PL" sz="1400" dirty="0"/>
              <a:t>https://www.youtube.com/watch?v=I3GaaO-_oPE</a:t>
            </a:r>
          </a:p>
        </p:txBody>
      </p:sp>
      <p:sp>
        <p:nvSpPr>
          <p:cNvPr id="14" name="pole tekstowe 13">
            <a:extLst>
              <a:ext uri="{FF2B5EF4-FFF2-40B4-BE49-F238E27FC236}">
                <a16:creationId xmlns:a16="http://schemas.microsoft.com/office/drawing/2014/main" id="{75947C96-854F-2764-541A-B3C0D04FDAA7}"/>
              </a:ext>
            </a:extLst>
          </p:cNvPr>
          <p:cNvSpPr txBox="1"/>
          <p:nvPr/>
        </p:nvSpPr>
        <p:spPr>
          <a:xfrm>
            <a:off x="385154" y="238616"/>
            <a:ext cx="6435894" cy="1891287"/>
          </a:xfrm>
          <a:prstGeom prst="rect">
            <a:avLst/>
          </a:prstGeom>
          <a:noFill/>
        </p:spPr>
        <p:txBody>
          <a:bodyPr wrap="square">
            <a:spAutoFit/>
          </a:bodyPr>
          <a:lstStyle/>
          <a:p>
            <a:pPr algn="just">
              <a:lnSpc>
                <a:spcPct val="150000"/>
              </a:lnSpc>
            </a:pPr>
            <a:r>
              <a:rPr lang="pl-PL" sz="2000" dirty="0"/>
              <a:t>Opuszczanie obszaru narażonego na </a:t>
            </a:r>
            <a:r>
              <a:rPr lang="pl-PL" sz="2000" b="1" dirty="0"/>
              <a:t>napięcie krokowe -</a:t>
            </a:r>
            <a:r>
              <a:rPr lang="pl-PL" sz="2000" dirty="0"/>
              <a:t>poruszaj się małymi krokami, trzymając stopy blisko siebie, najbezpieczniej jest przesuwać stopy po ziemi lub skakać na obu nogach.</a:t>
            </a:r>
          </a:p>
        </p:txBody>
      </p:sp>
    </p:spTree>
    <p:extLst>
      <p:ext uri="{BB962C8B-B14F-4D97-AF65-F5344CB8AC3E}">
        <p14:creationId xmlns:p14="http://schemas.microsoft.com/office/powerpoint/2010/main" val="3633583431"/>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960FC08-3B99-570E-C0C7-E070CA2D7FA6}"/>
              </a:ext>
            </a:extLst>
          </p:cNvPr>
          <p:cNvSpPr>
            <a:spLocks noGrp="1"/>
          </p:cNvSpPr>
          <p:nvPr>
            <p:ph type="sldNum" sz="quarter" idx="12"/>
          </p:nvPr>
        </p:nvSpPr>
        <p:spPr/>
        <p:txBody>
          <a:bodyPr/>
          <a:lstStyle/>
          <a:p>
            <a:fld id="{B13EF961-FCAC-4A9A-A9A0-C51400629BF4}" type="slidenum">
              <a:rPr lang="pl-PL" smtClean="0"/>
              <a:t>335</a:t>
            </a:fld>
            <a:endParaRPr lang="pl-PL"/>
          </a:p>
        </p:txBody>
      </p:sp>
      <p:sp>
        <p:nvSpPr>
          <p:cNvPr id="4" name="pole tekstowe 3">
            <a:extLst>
              <a:ext uri="{FF2B5EF4-FFF2-40B4-BE49-F238E27FC236}">
                <a16:creationId xmlns:a16="http://schemas.microsoft.com/office/drawing/2014/main" id="{E3EB2C52-F3BF-FCC9-44CA-B5DCAA21D286}"/>
              </a:ext>
            </a:extLst>
          </p:cNvPr>
          <p:cNvSpPr txBox="1"/>
          <p:nvPr/>
        </p:nvSpPr>
        <p:spPr>
          <a:xfrm>
            <a:off x="197344" y="5155133"/>
            <a:ext cx="5590430" cy="830997"/>
          </a:xfrm>
          <a:prstGeom prst="rect">
            <a:avLst/>
          </a:prstGeom>
          <a:noFill/>
        </p:spPr>
        <p:txBody>
          <a:bodyPr wrap="square">
            <a:spAutoFit/>
          </a:bodyPr>
          <a:lstStyle/>
          <a:p>
            <a:r>
              <a:rPr lang="pl-PL" sz="2400" b="0" i="0" dirty="0">
                <a:solidFill>
                  <a:srgbClr val="262626"/>
                </a:solidFill>
                <a:effectLst/>
              </a:rPr>
              <a:t>Uszkodzony słup w </a:t>
            </a:r>
            <a:r>
              <a:rPr lang="pl-PL" sz="2400" b="0" i="0" dirty="0" err="1">
                <a:solidFill>
                  <a:srgbClr val="262626"/>
                </a:solidFill>
                <a:effectLst/>
              </a:rPr>
              <a:t>Świeryżu</a:t>
            </a:r>
            <a:r>
              <a:rPr lang="pl-PL" sz="2400" b="0" i="0" dirty="0">
                <a:solidFill>
                  <a:srgbClr val="262626"/>
                </a:solidFill>
                <a:effectLst/>
              </a:rPr>
              <a:t> Pierwszym w gminie Łowicz. Fot. Agnieszka Antosiewicz</a:t>
            </a:r>
            <a:endParaRPr lang="pl-PL" sz="2400" dirty="0"/>
          </a:p>
        </p:txBody>
      </p:sp>
      <p:pic>
        <p:nvPicPr>
          <p:cNvPr id="6" name="Obraz 5">
            <a:extLst>
              <a:ext uri="{FF2B5EF4-FFF2-40B4-BE49-F238E27FC236}">
                <a16:creationId xmlns:a16="http://schemas.microsoft.com/office/drawing/2014/main" id="{FBCD884F-E74B-AAE0-F631-C86F950AD76A}"/>
              </a:ext>
            </a:extLst>
          </p:cNvPr>
          <p:cNvPicPr>
            <a:picLocks noChangeAspect="1"/>
          </p:cNvPicPr>
          <p:nvPr/>
        </p:nvPicPr>
        <p:blipFill>
          <a:blip r:embed="rId2"/>
          <a:stretch>
            <a:fillRect/>
          </a:stretch>
        </p:blipFill>
        <p:spPr>
          <a:xfrm>
            <a:off x="197344" y="871870"/>
            <a:ext cx="5182730" cy="3910852"/>
          </a:xfrm>
          <a:prstGeom prst="rect">
            <a:avLst/>
          </a:prstGeom>
        </p:spPr>
      </p:pic>
      <p:pic>
        <p:nvPicPr>
          <p:cNvPr id="8" name="Obraz 7">
            <a:extLst>
              <a:ext uri="{FF2B5EF4-FFF2-40B4-BE49-F238E27FC236}">
                <a16:creationId xmlns:a16="http://schemas.microsoft.com/office/drawing/2014/main" id="{2313AB9C-EB8E-86BF-832F-8E723402A185}"/>
              </a:ext>
            </a:extLst>
          </p:cNvPr>
          <p:cNvPicPr>
            <a:picLocks noChangeAspect="1"/>
          </p:cNvPicPr>
          <p:nvPr/>
        </p:nvPicPr>
        <p:blipFill>
          <a:blip r:embed="rId3"/>
          <a:stretch>
            <a:fillRect/>
          </a:stretch>
        </p:blipFill>
        <p:spPr>
          <a:xfrm>
            <a:off x="5787774" y="871870"/>
            <a:ext cx="6206882" cy="3912781"/>
          </a:xfrm>
          <a:prstGeom prst="rect">
            <a:avLst/>
          </a:prstGeom>
        </p:spPr>
      </p:pic>
      <p:sp>
        <p:nvSpPr>
          <p:cNvPr id="10" name="pole tekstowe 9">
            <a:extLst>
              <a:ext uri="{FF2B5EF4-FFF2-40B4-BE49-F238E27FC236}">
                <a16:creationId xmlns:a16="http://schemas.microsoft.com/office/drawing/2014/main" id="{73B5A944-EBF1-8F48-589A-328E2A20C8CB}"/>
              </a:ext>
            </a:extLst>
          </p:cNvPr>
          <p:cNvSpPr txBox="1"/>
          <p:nvPr/>
        </p:nvSpPr>
        <p:spPr>
          <a:xfrm>
            <a:off x="5787774" y="5155002"/>
            <a:ext cx="6092456" cy="830997"/>
          </a:xfrm>
          <a:prstGeom prst="rect">
            <a:avLst/>
          </a:prstGeom>
          <a:noFill/>
        </p:spPr>
        <p:txBody>
          <a:bodyPr wrap="square">
            <a:spAutoFit/>
          </a:bodyPr>
          <a:lstStyle/>
          <a:p>
            <a:r>
              <a:rPr lang="pl-PL" sz="2400" b="0" i="0" dirty="0">
                <a:effectLst/>
              </a:rPr>
              <a:t>Zniszczony przez wiatr słup energetyczny w okolicy Sannik</a:t>
            </a:r>
            <a:endParaRPr lang="pl-PL" sz="2400" dirty="0"/>
          </a:p>
        </p:txBody>
      </p:sp>
      <p:sp>
        <p:nvSpPr>
          <p:cNvPr id="12" name="pole tekstowe 11">
            <a:extLst>
              <a:ext uri="{FF2B5EF4-FFF2-40B4-BE49-F238E27FC236}">
                <a16:creationId xmlns:a16="http://schemas.microsoft.com/office/drawing/2014/main" id="{B5101228-91F4-F6A3-6519-8ABB7B5E45B5}"/>
              </a:ext>
            </a:extLst>
          </p:cNvPr>
          <p:cNvSpPr txBox="1"/>
          <p:nvPr/>
        </p:nvSpPr>
        <p:spPr>
          <a:xfrm>
            <a:off x="4444409" y="6536992"/>
            <a:ext cx="6368902" cy="261610"/>
          </a:xfrm>
          <a:prstGeom prst="rect">
            <a:avLst/>
          </a:prstGeom>
          <a:noFill/>
        </p:spPr>
        <p:txBody>
          <a:bodyPr wrap="square">
            <a:spAutoFit/>
          </a:bodyPr>
          <a:lstStyle/>
          <a:p>
            <a:r>
              <a:rPr lang="pl-PL" sz="1100" dirty="0"/>
              <a:t>https://lowiczanin.info/pl/11_wiadomosci/288655_jak-dlugo-beda-musieli-zyc-bez-pradu.html</a:t>
            </a:r>
          </a:p>
        </p:txBody>
      </p:sp>
      <p:sp>
        <p:nvSpPr>
          <p:cNvPr id="14" name="pole tekstowe 13">
            <a:extLst>
              <a:ext uri="{FF2B5EF4-FFF2-40B4-BE49-F238E27FC236}">
                <a16:creationId xmlns:a16="http://schemas.microsoft.com/office/drawing/2014/main" id="{1E30D5B6-EA4A-EBD7-BC23-032D0AB6D2F6}"/>
              </a:ext>
            </a:extLst>
          </p:cNvPr>
          <p:cNvSpPr txBox="1"/>
          <p:nvPr/>
        </p:nvSpPr>
        <p:spPr>
          <a:xfrm>
            <a:off x="112282" y="133141"/>
            <a:ext cx="11882373" cy="461665"/>
          </a:xfrm>
          <a:prstGeom prst="rect">
            <a:avLst/>
          </a:prstGeom>
          <a:noFill/>
        </p:spPr>
        <p:txBody>
          <a:bodyPr wrap="square">
            <a:spAutoFit/>
          </a:bodyPr>
          <a:lstStyle/>
          <a:p>
            <a:r>
              <a:rPr lang="pl-PL" sz="2400" b="1" i="0" dirty="0">
                <a:solidFill>
                  <a:srgbClr val="262626"/>
                </a:solidFill>
                <a:effectLst/>
                <a:latin typeface="Open Sans" panose="020B0606030504020204" pitchFamily="34" charset="0"/>
              </a:rPr>
              <a:t>Skutki nawałnicy północno-zachodnich krańców powiatu łowickiego</a:t>
            </a:r>
            <a:endParaRPr lang="pl-PL" sz="2400" dirty="0"/>
          </a:p>
        </p:txBody>
      </p:sp>
    </p:spTree>
    <p:extLst>
      <p:ext uri="{BB962C8B-B14F-4D97-AF65-F5344CB8AC3E}">
        <p14:creationId xmlns:p14="http://schemas.microsoft.com/office/powerpoint/2010/main" val="4207192803"/>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10" name="Obraz 9">
            <a:extLst>
              <a:ext uri="{FF2B5EF4-FFF2-40B4-BE49-F238E27FC236}">
                <a16:creationId xmlns:a16="http://schemas.microsoft.com/office/drawing/2014/main" id="{1579309E-9AE7-CCDB-08E2-CF0A71A34F04}"/>
              </a:ext>
            </a:extLst>
          </p:cNvPr>
          <p:cNvPicPr>
            <a:picLocks noChangeAspect="1"/>
          </p:cNvPicPr>
          <p:nvPr/>
        </p:nvPicPr>
        <p:blipFill>
          <a:blip r:embed="rId2"/>
          <a:stretch>
            <a:fillRect/>
          </a:stretch>
        </p:blipFill>
        <p:spPr>
          <a:xfrm>
            <a:off x="4923429" y="38935"/>
            <a:ext cx="7135221" cy="2743583"/>
          </a:xfrm>
          <a:prstGeom prst="rect">
            <a:avLst/>
          </a:prstGeom>
        </p:spPr>
      </p:pic>
      <p:sp>
        <p:nvSpPr>
          <p:cNvPr id="3" name="Symbol zastępczy numeru slajdu 2">
            <a:extLst>
              <a:ext uri="{FF2B5EF4-FFF2-40B4-BE49-F238E27FC236}">
                <a16:creationId xmlns:a16="http://schemas.microsoft.com/office/drawing/2014/main" id="{7ABE7249-392F-29AB-7A89-86E2C65E1BB6}"/>
              </a:ext>
            </a:extLst>
          </p:cNvPr>
          <p:cNvSpPr>
            <a:spLocks noGrp="1"/>
          </p:cNvSpPr>
          <p:nvPr>
            <p:ph type="sldNum" sz="quarter" idx="4"/>
          </p:nvPr>
        </p:nvSpPr>
        <p:spPr/>
        <p:txBody>
          <a:bodyPr/>
          <a:lstStyle/>
          <a:p>
            <a:pPr rtl="0"/>
            <a:fld id="{294A09A9-5501-47C1-A89A-A340965A2BE2}" type="slidenum">
              <a:rPr lang="pl-PL" noProof="0" smtClean="0"/>
              <a:pPr rtl="0"/>
              <a:t>336</a:t>
            </a:fld>
            <a:endParaRPr lang="pl-PL" noProof="0"/>
          </a:p>
        </p:txBody>
      </p:sp>
      <p:sp>
        <p:nvSpPr>
          <p:cNvPr id="4" name="pole tekstowe 3">
            <a:extLst>
              <a:ext uri="{FF2B5EF4-FFF2-40B4-BE49-F238E27FC236}">
                <a16:creationId xmlns:a16="http://schemas.microsoft.com/office/drawing/2014/main" id="{BDEF3C3D-307F-8D4B-39D4-7D064CD806F3}"/>
              </a:ext>
            </a:extLst>
          </p:cNvPr>
          <p:cNvSpPr txBox="1"/>
          <p:nvPr/>
        </p:nvSpPr>
        <p:spPr>
          <a:xfrm>
            <a:off x="161192" y="324880"/>
            <a:ext cx="4734629" cy="461665"/>
          </a:xfrm>
          <a:prstGeom prst="rect">
            <a:avLst/>
          </a:prstGeom>
          <a:noFill/>
        </p:spPr>
        <p:txBody>
          <a:bodyPr wrap="none" rtlCol="0">
            <a:spAutoFit/>
          </a:bodyPr>
          <a:lstStyle/>
          <a:p>
            <a:r>
              <a:rPr lang="pl-PL" sz="2400" dirty="0"/>
              <a:t>JAK ZACHOWAĆ SIĘ PODCZAS BURZY</a:t>
            </a:r>
          </a:p>
        </p:txBody>
      </p:sp>
      <p:sp>
        <p:nvSpPr>
          <p:cNvPr id="8" name="pole tekstowe 7">
            <a:extLst>
              <a:ext uri="{FF2B5EF4-FFF2-40B4-BE49-F238E27FC236}">
                <a16:creationId xmlns:a16="http://schemas.microsoft.com/office/drawing/2014/main" id="{61A22168-0A16-DE4E-82BA-CB0AFD8338D3}"/>
              </a:ext>
            </a:extLst>
          </p:cNvPr>
          <p:cNvSpPr txBox="1"/>
          <p:nvPr/>
        </p:nvSpPr>
        <p:spPr>
          <a:xfrm>
            <a:off x="6082231" y="6480511"/>
            <a:ext cx="6466437" cy="338554"/>
          </a:xfrm>
          <a:prstGeom prst="rect">
            <a:avLst/>
          </a:prstGeom>
          <a:noFill/>
        </p:spPr>
        <p:txBody>
          <a:bodyPr wrap="square">
            <a:spAutoFit/>
          </a:bodyPr>
          <a:lstStyle/>
          <a:p>
            <a:r>
              <a:rPr lang="pl-PL" sz="800" dirty="0"/>
              <a:t>https://www.elektro.info.pl/media/data/202002/rys-4-bezpieczne-odleglosci-dla-chronienia-sie-pod-drzewem-podczas-burzy-1.jpg</a:t>
            </a:r>
          </a:p>
          <a:p>
            <a:r>
              <a:rPr lang="pl-PL" sz="800" dirty="0"/>
              <a:t>https://www.facebook.com/photo/?fbid=756828717829436&amp;set=a.456561724522805</a:t>
            </a:r>
          </a:p>
        </p:txBody>
      </p:sp>
      <p:sp>
        <p:nvSpPr>
          <p:cNvPr id="13" name="pole tekstowe 12">
            <a:extLst>
              <a:ext uri="{FF2B5EF4-FFF2-40B4-BE49-F238E27FC236}">
                <a16:creationId xmlns:a16="http://schemas.microsoft.com/office/drawing/2014/main" id="{4B6227FB-2A1A-AB71-C12B-ACFBA3DA546C}"/>
              </a:ext>
            </a:extLst>
          </p:cNvPr>
          <p:cNvSpPr txBox="1"/>
          <p:nvPr/>
        </p:nvSpPr>
        <p:spPr>
          <a:xfrm>
            <a:off x="5673143" y="3347456"/>
            <a:ext cx="5635792" cy="2805063"/>
          </a:xfrm>
          <a:prstGeom prst="rect">
            <a:avLst/>
          </a:prstGeom>
          <a:noFill/>
        </p:spPr>
        <p:txBody>
          <a:bodyPr wrap="square">
            <a:spAutoFit/>
          </a:bodyPr>
          <a:lstStyle/>
          <a:p>
            <a:pPr algn="ctr">
              <a:lnSpc>
                <a:spcPct val="150000"/>
              </a:lnSpc>
            </a:pPr>
            <a:r>
              <a:rPr lang="pl-PL" sz="2400" dirty="0"/>
              <a:t>W czasie burzy nie zaleca się  używać urządzeń elektrycznych podłączonych do instalacji elektrycznej, szczególnie elektrycznych maszynek do golenia, suszarek do włosów, itp.</a:t>
            </a:r>
          </a:p>
        </p:txBody>
      </p:sp>
      <p:pic>
        <p:nvPicPr>
          <p:cNvPr id="9" name="Obraz 8">
            <a:extLst>
              <a:ext uri="{FF2B5EF4-FFF2-40B4-BE49-F238E27FC236}">
                <a16:creationId xmlns:a16="http://schemas.microsoft.com/office/drawing/2014/main" id="{0FFD94A0-97B3-2AD5-80DD-E019EDC068CA}"/>
              </a:ext>
            </a:extLst>
          </p:cNvPr>
          <p:cNvPicPr>
            <a:picLocks noChangeAspect="1"/>
          </p:cNvPicPr>
          <p:nvPr/>
        </p:nvPicPr>
        <p:blipFill>
          <a:blip r:embed="rId3"/>
          <a:stretch>
            <a:fillRect/>
          </a:stretch>
        </p:blipFill>
        <p:spPr>
          <a:xfrm>
            <a:off x="0" y="2395930"/>
            <a:ext cx="4989371" cy="4477640"/>
          </a:xfrm>
          <a:prstGeom prst="rect">
            <a:avLst/>
          </a:prstGeom>
        </p:spPr>
      </p:pic>
    </p:spTree>
    <p:extLst>
      <p:ext uri="{BB962C8B-B14F-4D97-AF65-F5344CB8AC3E}">
        <p14:creationId xmlns:p14="http://schemas.microsoft.com/office/powerpoint/2010/main" val="4070707688"/>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5" name="Obraz 5"/>
          <p:cNvPicPr/>
          <p:nvPr/>
        </p:nvPicPr>
        <p:blipFill>
          <a:blip r:embed="rId2"/>
          <a:srcRect t="535"/>
          <a:stretch/>
        </p:blipFill>
        <p:spPr>
          <a:xfrm>
            <a:off x="17640" y="731520"/>
            <a:ext cx="10133122" cy="6192000"/>
          </a:xfrm>
          <a:prstGeom prst="rect">
            <a:avLst/>
          </a:prstGeom>
          <a:ln w="0">
            <a:noFill/>
          </a:ln>
        </p:spPr>
      </p:pic>
      <p:pic>
        <p:nvPicPr>
          <p:cNvPr id="537" name="Symbol zastępczy zawartości 2"/>
          <p:cNvPicPr/>
          <p:nvPr/>
        </p:nvPicPr>
        <p:blipFill>
          <a:blip r:embed="rId3"/>
          <a:stretch/>
        </p:blipFill>
        <p:spPr>
          <a:xfrm>
            <a:off x="7425536" y="1921680"/>
            <a:ext cx="2785680" cy="5001840"/>
          </a:xfrm>
          <a:prstGeom prst="rect">
            <a:avLst/>
          </a:prstGeom>
          <a:ln w="0">
            <a:noFill/>
          </a:ln>
        </p:spPr>
      </p:pic>
      <p:pic>
        <p:nvPicPr>
          <p:cNvPr id="538" name="Obraz 3"/>
          <p:cNvPicPr/>
          <p:nvPr/>
        </p:nvPicPr>
        <p:blipFill>
          <a:blip r:embed="rId4"/>
          <a:stretch/>
        </p:blipFill>
        <p:spPr>
          <a:xfrm>
            <a:off x="1080" y="731520"/>
            <a:ext cx="3433000" cy="6158880"/>
          </a:xfrm>
          <a:prstGeom prst="rect">
            <a:avLst/>
          </a:prstGeom>
          <a:ln w="0">
            <a:noFill/>
          </a:ln>
        </p:spPr>
      </p:pic>
      <p:sp>
        <p:nvSpPr>
          <p:cNvPr id="3" name="pole tekstowe 2">
            <a:extLst>
              <a:ext uri="{FF2B5EF4-FFF2-40B4-BE49-F238E27FC236}">
                <a16:creationId xmlns:a16="http://schemas.microsoft.com/office/drawing/2014/main" id="{8113ABB5-7367-E566-27BA-9784DBD60ED8}"/>
              </a:ext>
            </a:extLst>
          </p:cNvPr>
          <p:cNvSpPr txBox="1"/>
          <p:nvPr/>
        </p:nvSpPr>
        <p:spPr>
          <a:xfrm>
            <a:off x="10271669" y="4983126"/>
            <a:ext cx="1902691" cy="1546577"/>
          </a:xfrm>
          <a:prstGeom prst="rect">
            <a:avLst/>
          </a:prstGeom>
          <a:noFill/>
        </p:spPr>
        <p:txBody>
          <a:bodyPr wrap="square">
            <a:spAutoFit/>
          </a:bodyPr>
          <a:lstStyle/>
          <a:p>
            <a:r>
              <a:rPr lang="pl-PL" sz="1050" dirty="0"/>
              <a:t>https://eu.tallahassee.com/story/life/home-garden/2020/06/04/lightning-protection-systems-can-safeguard-trees/3133186001/. https://www.reddit.com/r/Damnthatsinteresting/comments/o3c4ww/tree_after_getting_hit_by_lightning/?rdt=50381</a:t>
            </a:r>
          </a:p>
        </p:txBody>
      </p:sp>
      <p:sp>
        <p:nvSpPr>
          <p:cNvPr id="5" name="pole tekstowe 4">
            <a:extLst>
              <a:ext uri="{FF2B5EF4-FFF2-40B4-BE49-F238E27FC236}">
                <a16:creationId xmlns:a16="http://schemas.microsoft.com/office/drawing/2014/main" id="{D015A09A-688B-E48A-FD3F-DF2D9C127361}"/>
              </a:ext>
            </a:extLst>
          </p:cNvPr>
          <p:cNvSpPr txBox="1"/>
          <p:nvPr/>
        </p:nvSpPr>
        <p:spPr>
          <a:xfrm>
            <a:off x="386865" y="90745"/>
            <a:ext cx="11349505" cy="461665"/>
          </a:xfrm>
          <a:prstGeom prst="rect">
            <a:avLst/>
          </a:prstGeom>
          <a:noFill/>
        </p:spPr>
        <p:txBody>
          <a:bodyPr wrap="square">
            <a:spAutoFit/>
          </a:bodyPr>
          <a:lstStyle/>
          <a:p>
            <a:r>
              <a:rPr lang="pl-PL" sz="2400" dirty="0"/>
              <a:t>Wyładowania piorunowe w drzewa mogą powodować pożary</a:t>
            </a:r>
          </a:p>
        </p:txBody>
      </p:sp>
    </p:spTree>
    <p:extLst>
      <p:ext uri="{BB962C8B-B14F-4D97-AF65-F5344CB8AC3E}">
        <p14:creationId xmlns:p14="http://schemas.microsoft.com/office/powerpoint/2010/main" val="1164143000"/>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awartość — symbol zastępczy 2">
            <a:extLst>
              <a:ext uri="{FF2B5EF4-FFF2-40B4-BE49-F238E27FC236}">
                <a16:creationId xmlns:a16="http://schemas.microsoft.com/office/drawing/2014/main" id="{95B371F2-DBA5-415A-82C8-651F587B857A}"/>
              </a:ext>
            </a:extLst>
          </p:cNvPr>
          <p:cNvSpPr>
            <a:spLocks noGrp="1"/>
          </p:cNvSpPr>
          <p:nvPr>
            <p:ph type="body" sz="quarter" idx="13"/>
          </p:nvPr>
        </p:nvSpPr>
        <p:spPr>
          <a:xfrm>
            <a:off x="273378" y="273377"/>
            <a:ext cx="6966408" cy="5825765"/>
          </a:xfrm>
        </p:spPr>
        <p:txBody>
          <a:bodyPr vert="horz" lIns="91440" tIns="45720" rIns="91440" bIns="45720" rtlCol="0" anchor="t">
            <a:normAutofit/>
          </a:bodyPr>
          <a:lstStyle/>
          <a:p>
            <a:pPr marL="0" indent="0" rtl="0">
              <a:lnSpc>
                <a:spcPct val="150000"/>
              </a:lnSpc>
              <a:buNone/>
            </a:pPr>
            <a:r>
              <a:rPr lang="pl-PL" sz="2400" u="sng" dirty="0">
                <a:effectLst/>
              </a:rPr>
              <a:t>Skąd mam wiedzieć, jak daleko ode mnie uderzył piorun?</a:t>
            </a:r>
          </a:p>
          <a:p>
            <a:pPr marL="0" indent="0" algn="just" rtl="0">
              <a:lnSpc>
                <a:spcPct val="150000"/>
              </a:lnSpc>
              <a:buNone/>
            </a:pPr>
            <a:br>
              <a:rPr lang="pl-PL" sz="2400" dirty="0"/>
            </a:br>
            <a:r>
              <a:rPr lang="pl-PL" sz="2400" dirty="0">
                <a:effectLst/>
              </a:rPr>
              <a:t>Aby w przybliżeniu określić odległość wyładowania od miejsca, w którym znajduje się obserwator, należy pomnożyć prędkość dźwięku, czyli ok. 330 m/s przez liczbę sekund, jaka upłynęła od błysku do grzmotu.</a:t>
            </a:r>
            <a:endParaRPr lang="pl-PL" sz="2400" dirty="0">
              <a:solidFill>
                <a:schemeClr val="accent2">
                  <a:lumMod val="50000"/>
                </a:schemeClr>
              </a:solidFill>
              <a:cs typeface="Biome Light" panose="020B0303030204020804" pitchFamily="34" charset="0"/>
            </a:endParaRPr>
          </a:p>
        </p:txBody>
      </p:sp>
      <p:sp>
        <p:nvSpPr>
          <p:cNvPr id="23" name="Data — symbol zastępczy 22">
            <a:extLst>
              <a:ext uri="{FF2B5EF4-FFF2-40B4-BE49-F238E27FC236}">
                <a16:creationId xmlns:a16="http://schemas.microsoft.com/office/drawing/2014/main" id="{A36A89F3-138D-4102-9FF2-6E1293F6AFB6}"/>
              </a:ext>
            </a:extLst>
          </p:cNvPr>
          <p:cNvSpPr>
            <a:spLocks noGrp="1"/>
          </p:cNvSpPr>
          <p:nvPr>
            <p:ph type="dt" sz="half" idx="2"/>
          </p:nvPr>
        </p:nvSpPr>
        <p:spPr/>
        <p:txBody>
          <a:bodyPr rtlCol="0"/>
          <a:lstStyle/>
          <a:p>
            <a:pPr rtl="0"/>
            <a:fld id="{7BBCBBA8-E483-46E6-B4B1-5D23E1E68E78}" type="datetime1">
              <a:rPr lang="pl-PL" smtClean="0"/>
              <a:t>11.05.2026</a:t>
            </a:fld>
            <a:endParaRPr lang="pl-PL" dirty="0"/>
          </a:p>
        </p:txBody>
      </p:sp>
      <p:sp>
        <p:nvSpPr>
          <p:cNvPr id="24" name="Numer slajdu — symbol zastępczy 23">
            <a:extLst>
              <a:ext uri="{FF2B5EF4-FFF2-40B4-BE49-F238E27FC236}">
                <a16:creationId xmlns:a16="http://schemas.microsoft.com/office/drawing/2014/main" id="{EF02AD77-17EE-49EB-8387-86DED6AD894E}"/>
              </a:ext>
            </a:extLst>
          </p:cNvPr>
          <p:cNvSpPr>
            <a:spLocks noGrp="1"/>
          </p:cNvSpPr>
          <p:nvPr>
            <p:ph type="sldNum" sz="quarter" idx="4"/>
          </p:nvPr>
        </p:nvSpPr>
        <p:spPr/>
        <p:txBody>
          <a:bodyPr rtlCol="0"/>
          <a:lstStyle/>
          <a:p>
            <a:pPr rtl="0"/>
            <a:fld id="{294A09A9-5501-47C1-A89A-A340965A2BE2}" type="slidenum">
              <a:rPr lang="pl-PL" smtClean="0"/>
              <a:pPr rtl="0"/>
              <a:t>338</a:t>
            </a:fld>
            <a:endParaRPr lang="pl-PL"/>
          </a:p>
        </p:txBody>
      </p:sp>
      <p:pic>
        <p:nvPicPr>
          <p:cNvPr id="7" name="Symbol zastępczy obrazu 6">
            <a:extLst>
              <a:ext uri="{FF2B5EF4-FFF2-40B4-BE49-F238E27FC236}">
                <a16:creationId xmlns:a16="http://schemas.microsoft.com/office/drawing/2014/main" id="{3DADD8FF-BB87-DB53-CF50-BC1296F66A32}"/>
              </a:ext>
            </a:extLst>
          </p:cNvPr>
          <p:cNvPicPr>
            <a:picLocks noChangeAspect="1"/>
          </p:cNvPicPr>
          <p:nvPr/>
        </p:nvPicPr>
        <p:blipFill>
          <a:blip r:embed="rId3"/>
          <a:srcRect l="11914" r="11914"/>
          <a:stretch>
            <a:fillRect/>
          </a:stretch>
        </p:blipFill>
        <p:spPr>
          <a:xfrm>
            <a:off x="7966556" y="-8984"/>
            <a:ext cx="4225444" cy="6866984"/>
          </a:xfrm>
          <a:prstGeom prst="rect">
            <a:avLst/>
          </a:prstGeom>
        </p:spPr>
      </p:pic>
      <p:sp>
        <p:nvSpPr>
          <p:cNvPr id="4" name="pole tekstowe 3">
            <a:extLst>
              <a:ext uri="{FF2B5EF4-FFF2-40B4-BE49-F238E27FC236}">
                <a16:creationId xmlns:a16="http://schemas.microsoft.com/office/drawing/2014/main" id="{CEAEF89E-4CB8-DB42-FA10-B4EE71E82973}"/>
              </a:ext>
            </a:extLst>
          </p:cNvPr>
          <p:cNvSpPr txBox="1"/>
          <p:nvPr/>
        </p:nvSpPr>
        <p:spPr>
          <a:xfrm>
            <a:off x="2064471" y="6584623"/>
            <a:ext cx="5768736" cy="253916"/>
          </a:xfrm>
          <a:prstGeom prst="rect">
            <a:avLst/>
          </a:prstGeom>
          <a:noFill/>
        </p:spPr>
        <p:txBody>
          <a:bodyPr wrap="square">
            <a:spAutoFit/>
          </a:bodyPr>
          <a:lstStyle/>
          <a:p>
            <a:r>
              <a:rPr lang="pl-PL" sz="1050" dirty="0"/>
              <a:t>https://www.reddit.com/r/pics/comments/142y1vl/a_one_in_a_bazillion_shot_of_a_tree_getting/</a:t>
            </a:r>
          </a:p>
        </p:txBody>
      </p:sp>
    </p:spTree>
    <p:extLst>
      <p:ext uri="{BB962C8B-B14F-4D97-AF65-F5344CB8AC3E}">
        <p14:creationId xmlns:p14="http://schemas.microsoft.com/office/powerpoint/2010/main" val="2015063820"/>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3975D2D-66B5-66CC-11E0-5060EC288065}"/>
              </a:ext>
            </a:extLst>
          </p:cNvPr>
          <p:cNvSpPr>
            <a:spLocks noGrp="1"/>
          </p:cNvSpPr>
          <p:nvPr>
            <p:ph type="sldNum" sz="quarter" idx="12"/>
          </p:nvPr>
        </p:nvSpPr>
        <p:spPr/>
        <p:txBody>
          <a:bodyPr/>
          <a:lstStyle/>
          <a:p>
            <a:fld id="{B13EF961-FCAC-4A9A-A9A0-C51400629BF4}" type="slidenum">
              <a:rPr lang="pl-PL" smtClean="0"/>
              <a:t>339</a:t>
            </a:fld>
            <a:endParaRPr lang="pl-PL"/>
          </a:p>
        </p:txBody>
      </p:sp>
      <p:sp>
        <p:nvSpPr>
          <p:cNvPr id="4" name="pole tekstowe 3">
            <a:extLst>
              <a:ext uri="{FF2B5EF4-FFF2-40B4-BE49-F238E27FC236}">
                <a16:creationId xmlns:a16="http://schemas.microsoft.com/office/drawing/2014/main" id="{16E409E3-09CD-0F2F-61D2-9B5C74D1B322}"/>
              </a:ext>
            </a:extLst>
          </p:cNvPr>
          <p:cNvSpPr txBox="1"/>
          <p:nvPr/>
        </p:nvSpPr>
        <p:spPr>
          <a:xfrm>
            <a:off x="452486" y="358219"/>
            <a:ext cx="11151909" cy="4661276"/>
          </a:xfrm>
          <a:prstGeom prst="rect">
            <a:avLst/>
          </a:prstGeom>
          <a:noFill/>
        </p:spPr>
        <p:txBody>
          <a:bodyPr wrap="square">
            <a:spAutoFit/>
          </a:bodyPr>
          <a:lstStyle/>
          <a:p>
            <a:pPr algn="l">
              <a:lnSpc>
                <a:spcPct val="150000"/>
              </a:lnSpc>
            </a:pPr>
            <a:r>
              <a:rPr lang="pl-PL" sz="2000" dirty="0"/>
              <a:t>R</a:t>
            </a:r>
            <a:r>
              <a:rPr lang="pl-PL" sz="2000" b="0" i="0" u="none" strike="noStrike" baseline="0" dirty="0"/>
              <a:t>okrocznie straż pożarna musi gasić </a:t>
            </a:r>
            <a:r>
              <a:rPr lang="pl-PL" sz="2000" b="1" i="0" u="none" strike="noStrike" baseline="0" dirty="0"/>
              <a:t>6-7 tys. pożarów</a:t>
            </a:r>
            <a:r>
              <a:rPr lang="pl-PL" sz="2000" b="1" dirty="0"/>
              <a:t> </a:t>
            </a:r>
            <a:r>
              <a:rPr lang="pl-PL" sz="2000" b="0" i="0" u="none" strike="noStrike" baseline="0" dirty="0"/>
              <a:t>związanych w różny sposób z elektrycznością, wg. Statystyki Komendy Głównej Państwowej Straży Pożarnej obejmujące PSP i OSP za 2023 r.</a:t>
            </a:r>
          </a:p>
          <a:p>
            <a:pPr algn="l">
              <a:lnSpc>
                <a:spcPct val="150000"/>
              </a:lnSpc>
            </a:pPr>
            <a:r>
              <a:rPr lang="pl-PL" sz="2000" dirty="0"/>
              <a:t>Błędy w domowych instalacjach elektrycznych często wynikają z niedbałości wykonawców. Najczęstsze to: zbyt małe przekroje przewodów, źle wykonane połączenia, niewłaściwe układanie kabli prowadzące do uszkodzenia izolacji, a w konsekwencji – zwarcia, iskrzenia. Typowe problemy to także: niewłaściwe dokręcanie połączeń śrubowych, zbyt krótkie przewody w zaciskach sprężynowych oraz ich nadmierne dociskanie, co grozi pęknięciem i iskrzeniem, brak konserwacji połączeń przewodów o żyłach aluminiowych (aluminium z czasem się utlenia) . Dodatkowe zagrożenia to montaż osprzętu na podłożach palnych bez izolacji, nieprawidłowe wprowadzenie przewodów do puszek – szczególnie w pomieszczeniach zapylonych lub wilgotnych, co może prowadzić do pożaru lub porażenia prądem.</a:t>
            </a:r>
          </a:p>
        </p:txBody>
      </p:sp>
    </p:spTree>
    <p:extLst>
      <p:ext uri="{BB962C8B-B14F-4D97-AF65-F5344CB8AC3E}">
        <p14:creationId xmlns:p14="http://schemas.microsoft.com/office/powerpoint/2010/main" val="3942757225"/>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5959A02-5346-48E6-70B2-C4FAF7EE6ABB}"/>
              </a:ext>
            </a:extLst>
          </p:cNvPr>
          <p:cNvSpPr>
            <a:spLocks noGrp="1"/>
          </p:cNvSpPr>
          <p:nvPr>
            <p:ph type="sldNum" sz="quarter" idx="12"/>
          </p:nvPr>
        </p:nvSpPr>
        <p:spPr/>
        <p:txBody>
          <a:bodyPr/>
          <a:lstStyle/>
          <a:p>
            <a:fld id="{B13EF961-FCAC-4A9A-A9A0-C51400629BF4}" type="slidenum">
              <a:rPr lang="pl-PL" smtClean="0"/>
              <a:t>340</a:t>
            </a:fld>
            <a:endParaRPr lang="pl-PL"/>
          </a:p>
        </p:txBody>
      </p:sp>
      <p:pic>
        <p:nvPicPr>
          <p:cNvPr id="4" name="Obraz 3">
            <a:extLst>
              <a:ext uri="{FF2B5EF4-FFF2-40B4-BE49-F238E27FC236}">
                <a16:creationId xmlns:a16="http://schemas.microsoft.com/office/drawing/2014/main" id="{F79B36B7-2CE1-6ADE-2DEB-59DF9941E23A}"/>
              </a:ext>
            </a:extLst>
          </p:cNvPr>
          <p:cNvPicPr>
            <a:picLocks noChangeAspect="1"/>
          </p:cNvPicPr>
          <p:nvPr/>
        </p:nvPicPr>
        <p:blipFill>
          <a:blip r:embed="rId2"/>
          <a:stretch>
            <a:fillRect/>
          </a:stretch>
        </p:blipFill>
        <p:spPr>
          <a:xfrm>
            <a:off x="143380" y="136525"/>
            <a:ext cx="11905240" cy="6584949"/>
          </a:xfrm>
          <a:prstGeom prst="rect">
            <a:avLst/>
          </a:prstGeom>
        </p:spPr>
      </p:pic>
      <p:sp>
        <p:nvSpPr>
          <p:cNvPr id="5" name="pole tekstowe 4">
            <a:extLst>
              <a:ext uri="{FF2B5EF4-FFF2-40B4-BE49-F238E27FC236}">
                <a16:creationId xmlns:a16="http://schemas.microsoft.com/office/drawing/2014/main" id="{69BC261E-138E-53E4-E6BD-78BD61560B59}"/>
              </a:ext>
            </a:extLst>
          </p:cNvPr>
          <p:cNvSpPr txBox="1"/>
          <p:nvPr/>
        </p:nvSpPr>
        <p:spPr>
          <a:xfrm>
            <a:off x="3770722" y="6538912"/>
            <a:ext cx="7474988" cy="215444"/>
          </a:xfrm>
          <a:prstGeom prst="rect">
            <a:avLst/>
          </a:prstGeom>
          <a:noFill/>
        </p:spPr>
        <p:txBody>
          <a:bodyPr wrap="square">
            <a:spAutoFit/>
          </a:bodyPr>
          <a:lstStyle/>
          <a:p>
            <a:pPr algn="l"/>
            <a:r>
              <a:rPr lang="pl-PL" sz="800" dirty="0"/>
              <a:t>Źródło: Materiały firmy TIM- </a:t>
            </a:r>
            <a:r>
              <a:rPr lang="pl-PL" sz="800" b="1" i="0" u="none" strike="noStrike" baseline="0" dirty="0">
                <a:solidFill>
                  <a:srgbClr val="1D1D1B"/>
                </a:solidFill>
              </a:rPr>
              <a:t>Bezpieczna elektryczność, </a:t>
            </a:r>
            <a:r>
              <a:rPr lang="pl-PL" sz="800" b="0" i="0" u="none" strike="noStrike" baseline="0" dirty="0">
                <a:solidFill>
                  <a:srgbClr val="000000"/>
                </a:solidFill>
              </a:rPr>
              <a:t>Raport o stanie bezpieczeństwa elektrycznego w Polsce, Edycja 2023/2024, </a:t>
            </a:r>
            <a:endParaRPr lang="pl-PL" sz="800" dirty="0"/>
          </a:p>
        </p:txBody>
      </p:sp>
    </p:spTree>
    <p:extLst>
      <p:ext uri="{BB962C8B-B14F-4D97-AF65-F5344CB8AC3E}">
        <p14:creationId xmlns:p14="http://schemas.microsoft.com/office/powerpoint/2010/main" val="732412882"/>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AC3F9F7-29B1-CFFF-B94C-B68E7578F08C}"/>
              </a:ext>
            </a:extLst>
          </p:cNvPr>
          <p:cNvSpPr>
            <a:spLocks noGrp="1"/>
          </p:cNvSpPr>
          <p:nvPr>
            <p:ph type="title"/>
          </p:nvPr>
        </p:nvSpPr>
        <p:spPr>
          <a:xfrm>
            <a:off x="444988" y="553575"/>
            <a:ext cx="10515600" cy="2852737"/>
          </a:xfrm>
        </p:spPr>
        <p:txBody>
          <a:bodyPr/>
          <a:lstStyle/>
          <a:p>
            <a:r>
              <a:rPr lang="pl-PL" b="1" dirty="0"/>
              <a:t>XI </a:t>
            </a:r>
            <a:br>
              <a:rPr lang="pl-PL" b="1" dirty="0"/>
            </a:br>
            <a:r>
              <a:rPr lang="pl-PL" b="1" dirty="0"/>
              <a:t>Pierwsza pomoc</a:t>
            </a:r>
            <a:br>
              <a:rPr lang="pl-PL" b="1" dirty="0"/>
            </a:br>
            <a:endParaRPr lang="pl-PL" b="1" dirty="0"/>
          </a:p>
        </p:txBody>
      </p:sp>
      <p:sp>
        <p:nvSpPr>
          <p:cNvPr id="3" name="Symbol zastępczy tekstu 2">
            <a:extLst>
              <a:ext uri="{FF2B5EF4-FFF2-40B4-BE49-F238E27FC236}">
                <a16:creationId xmlns:a16="http://schemas.microsoft.com/office/drawing/2014/main" id="{EB9C1665-4116-B458-7BFE-437E573AA186}"/>
              </a:ext>
            </a:extLst>
          </p:cNvPr>
          <p:cNvSpPr>
            <a:spLocks noGrp="1"/>
          </p:cNvSpPr>
          <p:nvPr>
            <p:ph type="body" idx="1"/>
          </p:nvPr>
        </p:nvSpPr>
        <p:spPr/>
        <p:txBody>
          <a:bodyPr/>
          <a:lstStyle/>
          <a:p>
            <a:endParaRPr lang="pl-PL"/>
          </a:p>
        </p:txBody>
      </p:sp>
      <p:sp>
        <p:nvSpPr>
          <p:cNvPr id="4" name="Symbol zastępczy numeru slajdu 3">
            <a:extLst>
              <a:ext uri="{FF2B5EF4-FFF2-40B4-BE49-F238E27FC236}">
                <a16:creationId xmlns:a16="http://schemas.microsoft.com/office/drawing/2014/main" id="{48BD5BC0-11F6-FC4D-09B6-261D47762C6F}"/>
              </a:ext>
            </a:extLst>
          </p:cNvPr>
          <p:cNvSpPr>
            <a:spLocks noGrp="1"/>
          </p:cNvSpPr>
          <p:nvPr>
            <p:ph type="sldNum" sz="quarter" idx="12"/>
          </p:nvPr>
        </p:nvSpPr>
        <p:spPr/>
        <p:txBody>
          <a:bodyPr/>
          <a:lstStyle/>
          <a:p>
            <a:fld id="{B13EF961-FCAC-4A9A-A9A0-C51400629BF4}" type="slidenum">
              <a:rPr lang="pl-PL" smtClean="0"/>
              <a:t>341</a:t>
            </a:fld>
            <a:endParaRPr lang="pl-PL"/>
          </a:p>
        </p:txBody>
      </p:sp>
      <p:pic>
        <p:nvPicPr>
          <p:cNvPr id="6" name="Obraz 5">
            <a:extLst>
              <a:ext uri="{FF2B5EF4-FFF2-40B4-BE49-F238E27FC236}">
                <a16:creationId xmlns:a16="http://schemas.microsoft.com/office/drawing/2014/main" id="{D74A31DC-E22B-A586-8301-EFA3416B0B6F}"/>
              </a:ext>
            </a:extLst>
          </p:cNvPr>
          <p:cNvPicPr>
            <a:picLocks noChangeAspect="1"/>
          </p:cNvPicPr>
          <p:nvPr/>
        </p:nvPicPr>
        <p:blipFill>
          <a:blip r:embed="rId2"/>
          <a:stretch>
            <a:fillRect/>
          </a:stretch>
        </p:blipFill>
        <p:spPr>
          <a:xfrm>
            <a:off x="7220346" y="91150"/>
            <a:ext cx="4820323" cy="6630325"/>
          </a:xfrm>
          <a:prstGeom prst="rect">
            <a:avLst/>
          </a:prstGeom>
        </p:spPr>
      </p:pic>
    </p:spTree>
    <p:extLst>
      <p:ext uri="{BB962C8B-B14F-4D97-AF65-F5344CB8AC3E}">
        <p14:creationId xmlns:p14="http://schemas.microsoft.com/office/powerpoint/2010/main" val="3661580369"/>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7398315-16CE-1F31-309A-63EC10AF7057}"/>
              </a:ext>
            </a:extLst>
          </p:cNvPr>
          <p:cNvSpPr txBox="1"/>
          <p:nvPr/>
        </p:nvSpPr>
        <p:spPr>
          <a:xfrm>
            <a:off x="298544" y="392239"/>
            <a:ext cx="10878532" cy="1323439"/>
          </a:xfrm>
          <a:prstGeom prst="rect">
            <a:avLst/>
          </a:prstGeom>
          <a:noFill/>
        </p:spPr>
        <p:txBody>
          <a:bodyPr wrap="square">
            <a:spAutoFit/>
          </a:bodyPr>
          <a:lstStyle/>
          <a:p>
            <a:pPr>
              <a:buNone/>
            </a:pPr>
            <a:r>
              <a:rPr lang="pl-PL" sz="2800" b="1" dirty="0"/>
              <a:t>Udzielając pierwszej pomocy osobie porażonej prądem, należy zachować szczególną ostrożność, żeby samemu nie zostać porażonym.</a:t>
            </a:r>
            <a:r>
              <a:rPr lang="pl-PL" sz="2800" dirty="0"/>
              <a:t> </a:t>
            </a:r>
          </a:p>
          <a:p>
            <a:pPr>
              <a:buNone/>
            </a:pPr>
            <a:endParaRPr lang="pl-PL" sz="2400" dirty="0"/>
          </a:p>
        </p:txBody>
      </p:sp>
      <p:pic>
        <p:nvPicPr>
          <p:cNvPr id="5" name="Obraz 4">
            <a:extLst>
              <a:ext uri="{FF2B5EF4-FFF2-40B4-BE49-F238E27FC236}">
                <a16:creationId xmlns:a16="http://schemas.microsoft.com/office/drawing/2014/main" id="{DD888AD4-923E-F35C-8D39-51F64436B119}"/>
              </a:ext>
            </a:extLst>
          </p:cNvPr>
          <p:cNvPicPr>
            <a:picLocks noChangeAspect="1"/>
          </p:cNvPicPr>
          <p:nvPr/>
        </p:nvPicPr>
        <p:blipFill>
          <a:blip r:embed="rId2"/>
          <a:stretch>
            <a:fillRect/>
          </a:stretch>
        </p:blipFill>
        <p:spPr>
          <a:xfrm>
            <a:off x="6469064" y="1715678"/>
            <a:ext cx="5594074" cy="4304953"/>
          </a:xfrm>
          <a:prstGeom prst="rect">
            <a:avLst/>
          </a:prstGeom>
        </p:spPr>
      </p:pic>
      <p:sp>
        <p:nvSpPr>
          <p:cNvPr id="7" name="pole tekstowe 6">
            <a:extLst>
              <a:ext uri="{FF2B5EF4-FFF2-40B4-BE49-F238E27FC236}">
                <a16:creationId xmlns:a16="http://schemas.microsoft.com/office/drawing/2014/main" id="{DFA98A7A-B226-4C19-A746-EBCC4B233505}"/>
              </a:ext>
            </a:extLst>
          </p:cNvPr>
          <p:cNvSpPr txBox="1"/>
          <p:nvPr/>
        </p:nvSpPr>
        <p:spPr>
          <a:xfrm>
            <a:off x="298544" y="2459504"/>
            <a:ext cx="5951427" cy="3108543"/>
          </a:xfrm>
          <a:prstGeom prst="rect">
            <a:avLst/>
          </a:prstGeom>
          <a:noFill/>
        </p:spPr>
        <p:txBody>
          <a:bodyPr wrap="square">
            <a:spAutoFit/>
          </a:bodyPr>
          <a:lstStyle/>
          <a:p>
            <a:pPr algn="just">
              <a:buNone/>
            </a:pPr>
            <a:r>
              <a:rPr lang="pl-PL" sz="2800" dirty="0"/>
              <a:t>W pierwszej kolejności trzeba </a:t>
            </a:r>
            <a:r>
              <a:rPr lang="pl-PL" sz="2800" b="1" dirty="0"/>
              <a:t>odłączyć poszkodowanego od źródła prądu </a:t>
            </a:r>
            <a:r>
              <a:rPr lang="pl-PL" sz="2800" dirty="0"/>
              <a:t>– najlepiej poprzez wyłączenie bezpieczników, wyjęcie wtyczki urządzenia lub odsunięcie źródła zagrożenia, które doprowadziło do porażenia. </a:t>
            </a:r>
          </a:p>
        </p:txBody>
      </p:sp>
      <p:sp>
        <p:nvSpPr>
          <p:cNvPr id="2" name="Symbol zastępczy numeru slajdu 1">
            <a:extLst>
              <a:ext uri="{FF2B5EF4-FFF2-40B4-BE49-F238E27FC236}">
                <a16:creationId xmlns:a16="http://schemas.microsoft.com/office/drawing/2014/main" id="{27F6EC88-CC45-8FE0-93D7-461447320994}"/>
              </a:ext>
            </a:extLst>
          </p:cNvPr>
          <p:cNvSpPr>
            <a:spLocks noGrp="1"/>
          </p:cNvSpPr>
          <p:nvPr>
            <p:ph type="sldNum" sz="quarter" idx="12"/>
          </p:nvPr>
        </p:nvSpPr>
        <p:spPr/>
        <p:txBody>
          <a:bodyPr/>
          <a:lstStyle/>
          <a:p>
            <a:fld id="{B13EF961-FCAC-4A9A-A9A0-C51400629BF4}" type="slidenum">
              <a:rPr lang="pl-PL" smtClean="0"/>
              <a:t>342</a:t>
            </a:fld>
            <a:endParaRPr lang="pl-PL"/>
          </a:p>
        </p:txBody>
      </p:sp>
    </p:spTree>
    <p:extLst>
      <p:ext uri="{BB962C8B-B14F-4D97-AF65-F5344CB8AC3E}">
        <p14:creationId xmlns:p14="http://schemas.microsoft.com/office/powerpoint/2010/main" val="846150517"/>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le tekstowe 4">
            <a:extLst>
              <a:ext uri="{FF2B5EF4-FFF2-40B4-BE49-F238E27FC236}">
                <a16:creationId xmlns:a16="http://schemas.microsoft.com/office/drawing/2014/main" id="{6D8DB3FF-DD55-AAE9-231F-8700CAB0E3BF}"/>
              </a:ext>
            </a:extLst>
          </p:cNvPr>
          <p:cNvSpPr txBox="1"/>
          <p:nvPr/>
        </p:nvSpPr>
        <p:spPr>
          <a:xfrm>
            <a:off x="438150" y="571500"/>
            <a:ext cx="7809035" cy="6129050"/>
          </a:xfrm>
          <a:prstGeom prst="rect">
            <a:avLst/>
          </a:prstGeom>
          <a:noFill/>
        </p:spPr>
        <p:txBody>
          <a:bodyPr wrap="square">
            <a:spAutoFit/>
          </a:bodyPr>
          <a:lstStyle/>
          <a:p>
            <a:pPr algn="just">
              <a:lnSpc>
                <a:spcPct val="150000"/>
              </a:lnSpc>
              <a:buNone/>
            </a:pPr>
            <a:r>
              <a:rPr lang="pl-PL" sz="2400" dirty="0"/>
              <a:t>Dopiero po upewnieniu się, że przepływ prądu został całkowicie przerwany i nie zagraża już poszkodowanemu, można przystąpić do udzielania pierwszej pomocy, aż do momentu przybycia pogotowia ratunkowego.</a:t>
            </a:r>
          </a:p>
          <a:p>
            <a:pPr algn="just">
              <a:lnSpc>
                <a:spcPct val="150000"/>
              </a:lnSpc>
            </a:pPr>
            <a:r>
              <a:rPr lang="pl-PL" sz="2400" b="1" dirty="0"/>
              <a:t>W przypadku porażenia prądem na otwartej przestrzeni, np. w wyniku zerwania linii energetycznej, należy zachować wzmożoną ostrożność.</a:t>
            </a:r>
            <a:r>
              <a:rPr lang="pl-PL" sz="2400" dirty="0"/>
              <a:t> Nie wolno zbliżać się do przewodów na odległość mniejszą niż 5 metrów (jest to uzależnione od wysokości napięcia). Jeśli konieczne jest przebywanie w strefie zagrożenia, należy stanąć na izolującym materiale, takim jak sucha deska lub guma.</a:t>
            </a:r>
          </a:p>
        </p:txBody>
      </p:sp>
      <p:sp>
        <p:nvSpPr>
          <p:cNvPr id="2" name="Symbol zastępczy numeru slajdu 1">
            <a:extLst>
              <a:ext uri="{FF2B5EF4-FFF2-40B4-BE49-F238E27FC236}">
                <a16:creationId xmlns:a16="http://schemas.microsoft.com/office/drawing/2014/main" id="{99A0BD83-95C3-A485-AE30-3479000BD121}"/>
              </a:ext>
            </a:extLst>
          </p:cNvPr>
          <p:cNvSpPr>
            <a:spLocks noGrp="1"/>
          </p:cNvSpPr>
          <p:nvPr>
            <p:ph type="sldNum" sz="quarter" idx="12"/>
          </p:nvPr>
        </p:nvSpPr>
        <p:spPr/>
        <p:txBody>
          <a:bodyPr/>
          <a:lstStyle/>
          <a:p>
            <a:fld id="{B13EF961-FCAC-4A9A-A9A0-C51400629BF4}" type="slidenum">
              <a:rPr lang="pl-PL" smtClean="0"/>
              <a:t>343</a:t>
            </a:fld>
            <a:endParaRPr lang="pl-PL" dirty="0"/>
          </a:p>
        </p:txBody>
      </p:sp>
      <p:pic>
        <p:nvPicPr>
          <p:cNvPr id="3" name="Obraz 2">
            <a:extLst>
              <a:ext uri="{FF2B5EF4-FFF2-40B4-BE49-F238E27FC236}">
                <a16:creationId xmlns:a16="http://schemas.microsoft.com/office/drawing/2014/main" id="{28F03C82-5B7E-DDAD-3BD1-8C597B27FEFA}"/>
              </a:ext>
            </a:extLst>
          </p:cNvPr>
          <p:cNvPicPr>
            <a:picLocks noChangeAspect="1"/>
          </p:cNvPicPr>
          <p:nvPr/>
        </p:nvPicPr>
        <p:blipFill>
          <a:blip r:embed="rId2"/>
          <a:stretch>
            <a:fillRect/>
          </a:stretch>
        </p:blipFill>
        <p:spPr>
          <a:xfrm>
            <a:off x="8308330" y="782515"/>
            <a:ext cx="3819192" cy="5090747"/>
          </a:xfrm>
          <a:prstGeom prst="rect">
            <a:avLst/>
          </a:prstGeom>
        </p:spPr>
      </p:pic>
      <p:sp>
        <p:nvSpPr>
          <p:cNvPr id="6" name="pole tekstowe 5">
            <a:extLst>
              <a:ext uri="{FF2B5EF4-FFF2-40B4-BE49-F238E27FC236}">
                <a16:creationId xmlns:a16="http://schemas.microsoft.com/office/drawing/2014/main" id="{F7E5F4CC-E959-63FA-61F8-B5D6C69EE2AA}"/>
              </a:ext>
            </a:extLst>
          </p:cNvPr>
          <p:cNvSpPr txBox="1"/>
          <p:nvPr/>
        </p:nvSpPr>
        <p:spPr>
          <a:xfrm>
            <a:off x="8701893" y="6538912"/>
            <a:ext cx="3383719" cy="253916"/>
          </a:xfrm>
          <a:prstGeom prst="rect">
            <a:avLst/>
          </a:prstGeom>
          <a:noFill/>
        </p:spPr>
        <p:txBody>
          <a:bodyPr wrap="square">
            <a:spAutoFit/>
          </a:bodyPr>
          <a:lstStyle/>
          <a:p>
            <a:r>
              <a:rPr lang="pl-PL" sz="1050" dirty="0"/>
              <a:t>Źródło: Portal Elektryka prąd nie tyka</a:t>
            </a:r>
          </a:p>
        </p:txBody>
      </p:sp>
    </p:spTree>
    <p:extLst>
      <p:ext uri="{BB962C8B-B14F-4D97-AF65-F5344CB8AC3E}">
        <p14:creationId xmlns:p14="http://schemas.microsoft.com/office/powerpoint/2010/main" val="551560109"/>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ymbol zastępczy zawartości 5">
            <a:extLst>
              <a:ext uri="{FF2B5EF4-FFF2-40B4-BE49-F238E27FC236}">
                <a16:creationId xmlns:a16="http://schemas.microsoft.com/office/drawing/2014/main" id="{663314F1-8EA3-01F0-9B86-5CCA9070F40F}"/>
              </a:ext>
            </a:extLst>
          </p:cNvPr>
          <p:cNvPicPr>
            <a:picLocks noChangeAspect="1"/>
          </p:cNvPicPr>
          <p:nvPr/>
        </p:nvPicPr>
        <p:blipFill>
          <a:blip r:embed="rId3"/>
          <a:stretch>
            <a:fillRect/>
          </a:stretch>
        </p:blipFill>
        <p:spPr>
          <a:xfrm>
            <a:off x="461673" y="1031749"/>
            <a:ext cx="9996778" cy="5748148"/>
          </a:xfrm>
          <a:prstGeom prst="rect">
            <a:avLst/>
          </a:prstGeom>
        </p:spPr>
      </p:pic>
      <p:sp>
        <p:nvSpPr>
          <p:cNvPr id="5" name="pole tekstowe 4">
            <a:extLst>
              <a:ext uri="{FF2B5EF4-FFF2-40B4-BE49-F238E27FC236}">
                <a16:creationId xmlns:a16="http://schemas.microsoft.com/office/drawing/2014/main" id="{315DFE40-7C29-5DCD-1998-5D708540F7FE}"/>
              </a:ext>
            </a:extLst>
          </p:cNvPr>
          <p:cNvSpPr txBox="1"/>
          <p:nvPr/>
        </p:nvSpPr>
        <p:spPr>
          <a:xfrm>
            <a:off x="9029700" y="6581001"/>
            <a:ext cx="3892092" cy="261610"/>
          </a:xfrm>
          <a:prstGeom prst="rect">
            <a:avLst/>
          </a:prstGeom>
          <a:noFill/>
        </p:spPr>
        <p:txBody>
          <a:bodyPr wrap="square">
            <a:spAutoFit/>
          </a:bodyPr>
          <a:lstStyle/>
          <a:p>
            <a:r>
              <a:rPr lang="pl-PL" sz="1100" dirty="0"/>
              <a:t>https://grafik.rp.pl/g4a/969310,513145,9.jpg</a:t>
            </a:r>
          </a:p>
        </p:txBody>
      </p:sp>
      <p:sp>
        <p:nvSpPr>
          <p:cNvPr id="2" name="Symbol zastępczy numeru slajdu 1">
            <a:extLst>
              <a:ext uri="{FF2B5EF4-FFF2-40B4-BE49-F238E27FC236}">
                <a16:creationId xmlns:a16="http://schemas.microsoft.com/office/drawing/2014/main" id="{0D954AA8-89AA-1000-B931-F176525B7B0C}"/>
              </a:ext>
            </a:extLst>
          </p:cNvPr>
          <p:cNvSpPr>
            <a:spLocks noGrp="1"/>
          </p:cNvSpPr>
          <p:nvPr>
            <p:ph type="sldNum" sz="quarter" idx="12"/>
          </p:nvPr>
        </p:nvSpPr>
        <p:spPr/>
        <p:txBody>
          <a:bodyPr/>
          <a:lstStyle/>
          <a:p>
            <a:fld id="{B13EF961-FCAC-4A9A-A9A0-C51400629BF4}" type="slidenum">
              <a:rPr lang="pl-PL" smtClean="0"/>
              <a:t>344</a:t>
            </a:fld>
            <a:endParaRPr lang="pl-PL"/>
          </a:p>
        </p:txBody>
      </p:sp>
      <p:sp>
        <p:nvSpPr>
          <p:cNvPr id="4" name="pole tekstowe 3">
            <a:extLst>
              <a:ext uri="{FF2B5EF4-FFF2-40B4-BE49-F238E27FC236}">
                <a16:creationId xmlns:a16="http://schemas.microsoft.com/office/drawing/2014/main" id="{004D8F44-9F73-6AEB-2450-1C9B171B1C6F}"/>
              </a:ext>
            </a:extLst>
          </p:cNvPr>
          <p:cNvSpPr txBox="1"/>
          <p:nvPr/>
        </p:nvSpPr>
        <p:spPr>
          <a:xfrm>
            <a:off x="557212" y="136525"/>
            <a:ext cx="10647997" cy="646331"/>
          </a:xfrm>
          <a:prstGeom prst="rect">
            <a:avLst/>
          </a:prstGeom>
          <a:noFill/>
        </p:spPr>
        <p:txBody>
          <a:bodyPr wrap="square">
            <a:spAutoFit/>
          </a:bodyPr>
          <a:lstStyle/>
          <a:p>
            <a:r>
              <a:rPr lang="pl-PL" b="1" dirty="0"/>
              <a:t>Przykładowy sposób udzielania pierwszej pomocy. W zakładzie pracy powinny być opracowana Instrukcja Organizacji Bezpiecznej Pracy i tam powinny być przedstawione zagrożenia i sposób udzielania pomocy.</a:t>
            </a:r>
          </a:p>
        </p:txBody>
      </p:sp>
    </p:spTree>
    <p:extLst>
      <p:ext uri="{BB962C8B-B14F-4D97-AF65-F5344CB8AC3E}">
        <p14:creationId xmlns:p14="http://schemas.microsoft.com/office/powerpoint/2010/main" val="3457552127"/>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9A8486E-F0DE-BC93-301D-A2CC280B1EC0}"/>
              </a:ext>
            </a:extLst>
          </p:cNvPr>
          <p:cNvSpPr>
            <a:spLocks noGrp="1"/>
          </p:cNvSpPr>
          <p:nvPr>
            <p:ph type="sldNum" sz="quarter" idx="12"/>
          </p:nvPr>
        </p:nvSpPr>
        <p:spPr/>
        <p:txBody>
          <a:bodyPr/>
          <a:lstStyle/>
          <a:p>
            <a:fld id="{B13EF961-FCAC-4A9A-A9A0-C51400629BF4}" type="slidenum">
              <a:rPr lang="pl-PL" smtClean="0"/>
              <a:t>345</a:t>
            </a:fld>
            <a:endParaRPr lang="pl-PL"/>
          </a:p>
        </p:txBody>
      </p:sp>
      <p:pic>
        <p:nvPicPr>
          <p:cNvPr id="4" name="Obraz 3">
            <a:extLst>
              <a:ext uri="{FF2B5EF4-FFF2-40B4-BE49-F238E27FC236}">
                <a16:creationId xmlns:a16="http://schemas.microsoft.com/office/drawing/2014/main" id="{E20A33E9-F2F7-D935-4A46-3A21F69ABA89}"/>
              </a:ext>
            </a:extLst>
          </p:cNvPr>
          <p:cNvPicPr>
            <a:picLocks noChangeAspect="1"/>
          </p:cNvPicPr>
          <p:nvPr/>
        </p:nvPicPr>
        <p:blipFill>
          <a:blip r:embed="rId2"/>
          <a:stretch>
            <a:fillRect/>
          </a:stretch>
        </p:blipFill>
        <p:spPr>
          <a:xfrm>
            <a:off x="6346548" y="2218125"/>
            <a:ext cx="4820655" cy="3928805"/>
          </a:xfrm>
          <a:prstGeom prst="rect">
            <a:avLst/>
          </a:prstGeom>
        </p:spPr>
      </p:pic>
      <p:sp>
        <p:nvSpPr>
          <p:cNvPr id="6" name="pole tekstowe 5">
            <a:extLst>
              <a:ext uri="{FF2B5EF4-FFF2-40B4-BE49-F238E27FC236}">
                <a16:creationId xmlns:a16="http://schemas.microsoft.com/office/drawing/2014/main" id="{D78A80DB-B552-700B-036C-3E89C7FD4E3E}"/>
              </a:ext>
            </a:extLst>
          </p:cNvPr>
          <p:cNvSpPr txBox="1"/>
          <p:nvPr/>
        </p:nvSpPr>
        <p:spPr>
          <a:xfrm>
            <a:off x="6096000" y="902012"/>
            <a:ext cx="5861537" cy="369332"/>
          </a:xfrm>
          <a:prstGeom prst="rect">
            <a:avLst/>
          </a:prstGeom>
          <a:noFill/>
        </p:spPr>
        <p:txBody>
          <a:bodyPr wrap="square">
            <a:spAutoFit/>
          </a:bodyPr>
          <a:lstStyle/>
          <a:p>
            <a:r>
              <a:rPr lang="pl-PL" b="1" i="0" dirty="0">
                <a:solidFill>
                  <a:srgbClr val="000000"/>
                </a:solidFill>
                <a:effectLst/>
                <a:latin typeface="+mj-lt"/>
              </a:rPr>
              <a:t>Profesjonalne Zestawy Pierwszej Pomocy</a:t>
            </a:r>
            <a:endParaRPr lang="pl-PL" dirty="0">
              <a:latin typeface="+mj-lt"/>
            </a:endParaRPr>
          </a:p>
        </p:txBody>
      </p:sp>
      <p:sp>
        <p:nvSpPr>
          <p:cNvPr id="8" name="pole tekstowe 7">
            <a:extLst>
              <a:ext uri="{FF2B5EF4-FFF2-40B4-BE49-F238E27FC236}">
                <a16:creationId xmlns:a16="http://schemas.microsoft.com/office/drawing/2014/main" id="{41C7C04B-761C-0815-2A12-E659692E6587}"/>
              </a:ext>
            </a:extLst>
          </p:cNvPr>
          <p:cNvSpPr txBox="1"/>
          <p:nvPr/>
        </p:nvSpPr>
        <p:spPr>
          <a:xfrm>
            <a:off x="7743386" y="6508568"/>
            <a:ext cx="3610414" cy="261610"/>
          </a:xfrm>
          <a:prstGeom prst="rect">
            <a:avLst/>
          </a:prstGeom>
          <a:noFill/>
        </p:spPr>
        <p:txBody>
          <a:bodyPr wrap="square">
            <a:spAutoFit/>
          </a:bodyPr>
          <a:lstStyle/>
          <a:p>
            <a:r>
              <a:rPr lang="pl-PL" sz="1100" dirty="0"/>
              <a:t>https://aedmax24.pl/pl/c/Militarne-Taktyczne/433</a:t>
            </a:r>
          </a:p>
        </p:txBody>
      </p:sp>
      <p:sp>
        <p:nvSpPr>
          <p:cNvPr id="12" name="pole tekstowe 11">
            <a:extLst>
              <a:ext uri="{FF2B5EF4-FFF2-40B4-BE49-F238E27FC236}">
                <a16:creationId xmlns:a16="http://schemas.microsoft.com/office/drawing/2014/main" id="{8B89911F-258D-03F0-A0F0-9C022D96F0F5}"/>
              </a:ext>
            </a:extLst>
          </p:cNvPr>
          <p:cNvSpPr txBox="1"/>
          <p:nvPr/>
        </p:nvSpPr>
        <p:spPr>
          <a:xfrm>
            <a:off x="663402" y="976786"/>
            <a:ext cx="4445808" cy="1015663"/>
          </a:xfrm>
          <a:prstGeom prst="rect">
            <a:avLst/>
          </a:prstGeom>
          <a:noFill/>
        </p:spPr>
        <p:txBody>
          <a:bodyPr wrap="square">
            <a:spAutoFit/>
          </a:bodyPr>
          <a:lstStyle/>
          <a:p>
            <a:pPr algn="l"/>
            <a:r>
              <a:rPr lang="pl-PL" sz="2000" b="1" i="0" dirty="0">
                <a:solidFill>
                  <a:srgbClr val="000000"/>
                </a:solidFill>
                <a:effectLst/>
                <a:latin typeface="+mj-lt"/>
              </a:rPr>
              <a:t>Defibrylator AED – włącz urządzenie i postępuj zgodnie z poleceniami i komunikatami</a:t>
            </a:r>
          </a:p>
        </p:txBody>
      </p:sp>
      <p:pic>
        <p:nvPicPr>
          <p:cNvPr id="14" name="Obraz 13">
            <a:extLst>
              <a:ext uri="{FF2B5EF4-FFF2-40B4-BE49-F238E27FC236}">
                <a16:creationId xmlns:a16="http://schemas.microsoft.com/office/drawing/2014/main" id="{48B99F87-7858-ED23-5393-C7CF615CAFC7}"/>
              </a:ext>
            </a:extLst>
          </p:cNvPr>
          <p:cNvPicPr>
            <a:picLocks noChangeAspect="1"/>
          </p:cNvPicPr>
          <p:nvPr/>
        </p:nvPicPr>
        <p:blipFill>
          <a:blip r:embed="rId3"/>
          <a:stretch>
            <a:fillRect/>
          </a:stretch>
        </p:blipFill>
        <p:spPr>
          <a:xfrm>
            <a:off x="743412" y="2360099"/>
            <a:ext cx="4571538" cy="4079219"/>
          </a:xfrm>
          <a:prstGeom prst="rect">
            <a:avLst/>
          </a:prstGeom>
        </p:spPr>
      </p:pic>
    </p:spTree>
    <p:extLst>
      <p:ext uri="{BB962C8B-B14F-4D97-AF65-F5344CB8AC3E}">
        <p14:creationId xmlns:p14="http://schemas.microsoft.com/office/powerpoint/2010/main" val="227530342"/>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PlaceHolder 1"/>
          <p:cNvSpPr>
            <a:spLocks noGrp="1"/>
          </p:cNvSpPr>
          <p:nvPr>
            <p:ph/>
          </p:nvPr>
        </p:nvSpPr>
        <p:spPr>
          <a:xfrm>
            <a:off x="838380" y="348227"/>
            <a:ext cx="10727544" cy="5305320"/>
          </a:xfrm>
          <a:prstGeom prst="rect">
            <a:avLst/>
          </a:prstGeom>
          <a:noFill/>
          <a:ln w="0">
            <a:noFill/>
          </a:ln>
        </p:spPr>
        <p:txBody>
          <a:bodyPr lIns="91440" tIns="45720" rIns="91440" bIns="45720" anchor="t">
            <a:normAutofit/>
          </a:bodyPr>
          <a:lstStyle/>
          <a:p>
            <a:pPr indent="0" algn="ctr" defTabSz="914400">
              <a:lnSpc>
                <a:spcPct val="100000"/>
              </a:lnSpc>
              <a:spcBef>
                <a:spcPts val="1001"/>
              </a:spcBef>
              <a:buNone/>
              <a:tabLst>
                <a:tab pos="0" algn="l"/>
              </a:tabLst>
            </a:pPr>
            <a:r>
              <a:rPr lang="pl-PL" sz="3200" b="1" strike="noStrike" spc="-1" dirty="0">
                <a:solidFill>
                  <a:schemeClr val="dk1"/>
                </a:solidFill>
                <a:latin typeface="+mn-lt"/>
              </a:rPr>
              <a:t>Czynniki wpływające na porażenie</a:t>
            </a:r>
          </a:p>
          <a:p>
            <a:pPr indent="0" algn="ctr" defTabSz="914400">
              <a:lnSpc>
                <a:spcPct val="100000"/>
              </a:lnSpc>
              <a:spcBef>
                <a:spcPts val="1001"/>
              </a:spcBef>
              <a:buNone/>
              <a:tabLst>
                <a:tab pos="0" algn="l"/>
              </a:tabLst>
            </a:pPr>
            <a:r>
              <a:rPr lang="pl-PL" sz="2800" b="0" strike="noStrike" spc="-1" dirty="0">
                <a:solidFill>
                  <a:schemeClr val="dk1"/>
                </a:solidFill>
                <a:latin typeface="+mn-lt"/>
              </a:rPr>
              <a:t>W grupie czynników elektrycznych należy wymienić:</a:t>
            </a:r>
          </a:p>
          <a:p>
            <a:pPr marL="457200" lvl="2" indent="-457200" algn="ctr">
              <a:spcBef>
                <a:spcPts val="1001"/>
              </a:spcBef>
              <a:buFont typeface="Arial" panose="020B0604020202020204" pitchFamily="34" charset="0"/>
              <a:buChar char="•"/>
              <a:tabLst>
                <a:tab pos="0" algn="l"/>
              </a:tabLst>
            </a:pPr>
            <a:r>
              <a:rPr lang="pl-PL" sz="2400" b="0" strike="noStrike" spc="-1" dirty="0">
                <a:solidFill>
                  <a:schemeClr val="dk1"/>
                </a:solidFill>
                <a:latin typeface="+mn-lt"/>
              </a:rPr>
              <a:t>rodzaj prądu (stały lub przemienny),</a:t>
            </a:r>
          </a:p>
          <a:p>
            <a:pPr marL="457200" lvl="2" indent="-457200" algn="ctr">
              <a:spcBef>
                <a:spcPts val="1001"/>
              </a:spcBef>
              <a:buFont typeface="Arial" panose="020B0604020202020204" pitchFamily="34" charset="0"/>
              <a:buChar char="•"/>
              <a:tabLst>
                <a:tab pos="0" algn="l"/>
              </a:tabLst>
            </a:pPr>
            <a:r>
              <a:rPr lang="pl-PL" sz="2400" b="0" strike="noStrike" spc="-1" dirty="0">
                <a:solidFill>
                  <a:schemeClr val="dk1"/>
                </a:solidFill>
                <a:latin typeface="+mn-lt"/>
              </a:rPr>
              <a:t>wielkość natężenia prądu,</a:t>
            </a:r>
          </a:p>
          <a:p>
            <a:pPr marL="457200" lvl="2" indent="-457200" algn="ctr">
              <a:spcBef>
                <a:spcPts val="1001"/>
              </a:spcBef>
              <a:buFont typeface="Arial" panose="020B0604020202020204" pitchFamily="34" charset="0"/>
              <a:buChar char="•"/>
              <a:tabLst>
                <a:tab pos="0" algn="l"/>
              </a:tabLst>
            </a:pPr>
            <a:r>
              <a:rPr lang="pl-PL" sz="2400" b="0" strike="noStrike" spc="-1" dirty="0">
                <a:solidFill>
                  <a:schemeClr val="dk1"/>
                </a:solidFill>
                <a:latin typeface="+mn-lt"/>
              </a:rPr>
              <a:t>czas przepływu prądu,</a:t>
            </a:r>
          </a:p>
          <a:p>
            <a:pPr marL="457200" lvl="2" indent="-457200" algn="ctr">
              <a:spcBef>
                <a:spcPts val="1001"/>
              </a:spcBef>
              <a:buFont typeface="Arial" panose="020B0604020202020204" pitchFamily="34" charset="0"/>
              <a:buChar char="•"/>
              <a:tabLst>
                <a:tab pos="0" algn="l"/>
              </a:tabLst>
            </a:pPr>
            <a:r>
              <a:rPr lang="pl-PL" sz="2400" b="0" strike="noStrike" spc="-1" dirty="0">
                <a:solidFill>
                  <a:schemeClr val="dk1"/>
                </a:solidFill>
                <a:latin typeface="+mn-lt"/>
              </a:rPr>
              <a:t>drogę przepływu.</a:t>
            </a:r>
          </a:p>
          <a:p>
            <a:pPr indent="0" algn="ctr" defTabSz="914400">
              <a:lnSpc>
                <a:spcPct val="100000"/>
              </a:lnSpc>
              <a:spcBef>
                <a:spcPts val="1001"/>
              </a:spcBef>
              <a:buNone/>
              <a:tabLst>
                <a:tab pos="0" algn="l"/>
              </a:tabLst>
            </a:pPr>
            <a:endParaRPr lang="pl-PL" sz="2800" b="0" strike="noStrike" spc="-1" dirty="0">
              <a:solidFill>
                <a:schemeClr val="dk1"/>
              </a:solidFill>
              <a:latin typeface="+mn-lt"/>
            </a:endParaRPr>
          </a:p>
          <a:p>
            <a:pPr indent="0" algn="just" defTabSz="914400">
              <a:lnSpc>
                <a:spcPct val="100000"/>
              </a:lnSpc>
              <a:spcBef>
                <a:spcPts val="1001"/>
              </a:spcBef>
              <a:buNone/>
              <a:tabLst>
                <a:tab pos="0" algn="l"/>
              </a:tabLst>
            </a:pPr>
            <a:r>
              <a:rPr lang="pl-PL" sz="2800" b="0" strike="noStrike" spc="-1" dirty="0">
                <a:solidFill>
                  <a:schemeClr val="dk1"/>
                </a:solidFill>
                <a:latin typeface="+mn-lt"/>
              </a:rPr>
              <a:t>Najważniejsze znaczenie odgrywa natężenie prądu </a:t>
            </a:r>
            <a:r>
              <a:rPr lang="pl-PL" sz="2800" b="0" strike="noStrike" spc="-1" dirty="0" err="1">
                <a:solidFill>
                  <a:schemeClr val="dk1"/>
                </a:solidFill>
                <a:latin typeface="+mn-lt"/>
              </a:rPr>
              <a:t>rażeniowego</a:t>
            </a:r>
            <a:r>
              <a:rPr lang="pl-PL" sz="2800" b="0" strike="noStrike" spc="-1" dirty="0">
                <a:solidFill>
                  <a:schemeClr val="dk1"/>
                </a:solidFill>
                <a:latin typeface="+mn-lt"/>
              </a:rPr>
              <a:t> przepływającego przez człowieka oraz bezpośrednio z nim związany czas przepływu prądu.</a:t>
            </a:r>
          </a:p>
          <a:p>
            <a:pPr indent="0" algn="ctr" defTabSz="914400">
              <a:lnSpc>
                <a:spcPct val="100000"/>
              </a:lnSpc>
              <a:spcBef>
                <a:spcPts val="1001"/>
              </a:spcBef>
              <a:buNone/>
              <a:tabLst>
                <a:tab pos="0" algn="l"/>
              </a:tabLst>
            </a:pPr>
            <a:endParaRPr lang="pl-PL" sz="2800" b="0" strike="noStrike" spc="-1" dirty="0">
              <a:solidFill>
                <a:schemeClr val="dk1"/>
              </a:solidFill>
              <a:latin typeface="+mn-lt"/>
            </a:endParaRPr>
          </a:p>
        </p:txBody>
      </p:sp>
    </p:spTree>
  </p:cSld>
  <p:clrMapOvr>
    <a:masterClrMapping/>
  </p:clrMapOvr>
  <p:transition spd="slow">
    <p:comb/>
  </p:transition>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PlaceHolder 1"/>
          <p:cNvSpPr>
            <a:spLocks noGrp="1"/>
          </p:cNvSpPr>
          <p:nvPr>
            <p:ph/>
          </p:nvPr>
        </p:nvSpPr>
        <p:spPr>
          <a:xfrm>
            <a:off x="838080" y="1253160"/>
            <a:ext cx="10515240" cy="514764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pl-PL" sz="2800" b="0" strike="noStrike" spc="-1" dirty="0">
                <a:solidFill>
                  <a:schemeClr val="dk1"/>
                </a:solidFill>
                <a:latin typeface="+mn-lt"/>
              </a:rPr>
              <a:t>Uwzględniając reakcję człowieka na przepływający prąd przemienny o częstotliwości sieciowej 50 </a:t>
            </a:r>
            <a:r>
              <a:rPr lang="pl-PL" sz="2800" b="0" strike="noStrike" spc="-1" dirty="0" err="1">
                <a:solidFill>
                  <a:schemeClr val="dk1"/>
                </a:solidFill>
                <a:latin typeface="+mn-lt"/>
              </a:rPr>
              <a:t>Hz</a:t>
            </a:r>
            <a:r>
              <a:rPr lang="pl-PL" sz="2800" b="0" strike="noStrike" spc="-1" dirty="0">
                <a:solidFill>
                  <a:schemeClr val="dk1"/>
                </a:solidFill>
                <a:latin typeface="+mn-lt"/>
              </a:rPr>
              <a:t> wyróżnia się trzy charakterystyczne wielkości zwane poziomami bezpieczeństwa:</a:t>
            </a:r>
          </a:p>
          <a:p>
            <a:pPr marL="228600" indent="-228600" defTabSz="914400">
              <a:lnSpc>
                <a:spcPct val="150000"/>
              </a:lnSpc>
              <a:spcBef>
                <a:spcPts val="1001"/>
              </a:spcBef>
              <a:buClr>
                <a:srgbClr val="000000"/>
              </a:buClr>
              <a:buFont typeface="Arial"/>
              <a:buChar char="•"/>
              <a:tabLst>
                <a:tab pos="0" algn="l"/>
              </a:tabLst>
            </a:pPr>
            <a:r>
              <a:rPr lang="pl-PL" sz="2800" b="0" strike="noStrike" spc="-1" dirty="0">
                <a:solidFill>
                  <a:schemeClr val="dk1"/>
                </a:solidFill>
                <a:latin typeface="+mn-lt"/>
              </a:rPr>
              <a:t>poziom I, próg odczuwalności (0,5 </a:t>
            </a:r>
            <a:r>
              <a:rPr lang="pl-PL" sz="2800" b="0" strike="noStrike" spc="-1" dirty="0" err="1">
                <a:solidFill>
                  <a:schemeClr val="dk1"/>
                </a:solidFill>
                <a:latin typeface="+mn-lt"/>
              </a:rPr>
              <a:t>mA</a:t>
            </a:r>
            <a:r>
              <a:rPr lang="pl-PL" sz="2800" b="0" strike="noStrike" spc="-1" dirty="0">
                <a:solidFill>
                  <a:schemeClr val="dk1"/>
                </a:solidFill>
                <a:latin typeface="+mn-lt"/>
              </a:rPr>
              <a:t>),</a:t>
            </a:r>
          </a:p>
          <a:p>
            <a:pPr marL="228600" indent="-228600" defTabSz="914400">
              <a:lnSpc>
                <a:spcPct val="150000"/>
              </a:lnSpc>
              <a:spcBef>
                <a:spcPts val="1001"/>
              </a:spcBef>
              <a:buClr>
                <a:srgbClr val="000000"/>
              </a:buClr>
              <a:buFont typeface="Arial"/>
              <a:buChar char="•"/>
              <a:tabLst>
                <a:tab pos="0" algn="l"/>
              </a:tabLst>
            </a:pPr>
            <a:r>
              <a:rPr lang="pl-PL" sz="2800" b="0" strike="noStrike" spc="-1" dirty="0">
                <a:solidFill>
                  <a:schemeClr val="dk1"/>
                </a:solidFill>
                <a:latin typeface="+mn-lt"/>
              </a:rPr>
              <a:t>poziom II, próg </a:t>
            </a:r>
            <a:r>
              <a:rPr lang="pl-PL" sz="2800" b="0" strike="noStrike" spc="-1" dirty="0" err="1">
                <a:solidFill>
                  <a:schemeClr val="dk1"/>
                </a:solidFill>
                <a:latin typeface="+mn-lt"/>
              </a:rPr>
              <a:t>samouwolnienia</a:t>
            </a:r>
            <a:r>
              <a:rPr lang="pl-PL" sz="2800" b="0" strike="noStrike" spc="-1" dirty="0">
                <a:solidFill>
                  <a:schemeClr val="dk1"/>
                </a:solidFill>
                <a:latin typeface="+mn-lt"/>
              </a:rPr>
              <a:t> (10 </a:t>
            </a:r>
            <a:r>
              <a:rPr lang="pl-PL" sz="2800" b="0" strike="noStrike" spc="-1" dirty="0" err="1">
                <a:solidFill>
                  <a:schemeClr val="dk1"/>
                </a:solidFill>
                <a:latin typeface="+mn-lt"/>
              </a:rPr>
              <a:t>mA</a:t>
            </a:r>
            <a:r>
              <a:rPr lang="pl-PL" sz="2800" b="0" strike="noStrike" spc="-1" dirty="0">
                <a:solidFill>
                  <a:schemeClr val="dk1"/>
                </a:solidFill>
                <a:latin typeface="+mn-lt"/>
              </a:rPr>
              <a:t>),</a:t>
            </a:r>
          </a:p>
          <a:p>
            <a:pPr marL="228600" indent="-228600" defTabSz="914400">
              <a:lnSpc>
                <a:spcPct val="150000"/>
              </a:lnSpc>
              <a:spcBef>
                <a:spcPts val="1001"/>
              </a:spcBef>
              <a:buClr>
                <a:srgbClr val="000000"/>
              </a:buClr>
              <a:buFont typeface="Arial"/>
              <a:buChar char="•"/>
              <a:tabLst>
                <a:tab pos="0" algn="l"/>
              </a:tabLst>
            </a:pPr>
            <a:r>
              <a:rPr lang="pl-PL" sz="2800" b="0" strike="noStrike" spc="-1" dirty="0">
                <a:solidFill>
                  <a:schemeClr val="dk1"/>
                </a:solidFill>
                <a:latin typeface="+mn-lt"/>
              </a:rPr>
              <a:t>poziom III, próg </a:t>
            </a:r>
            <a:r>
              <a:rPr lang="pl-PL" sz="2800" b="0" strike="noStrike" spc="-1" dirty="0" err="1">
                <a:solidFill>
                  <a:schemeClr val="dk1"/>
                </a:solidFill>
                <a:latin typeface="+mn-lt"/>
              </a:rPr>
              <a:t>fibrylacyjny</a:t>
            </a:r>
            <a:r>
              <a:rPr lang="pl-PL" sz="2800" b="0" strike="noStrike" spc="-1" dirty="0">
                <a:solidFill>
                  <a:schemeClr val="dk1"/>
                </a:solidFill>
                <a:latin typeface="+mn-lt"/>
              </a:rPr>
              <a:t> (prąd graniczny niebezpieczny dla zdrowia i życia 30 </a:t>
            </a:r>
            <a:r>
              <a:rPr lang="pl-PL" sz="2800" b="0" strike="noStrike" spc="-1" dirty="0" err="1">
                <a:solidFill>
                  <a:schemeClr val="dk1"/>
                </a:solidFill>
                <a:latin typeface="+mn-lt"/>
              </a:rPr>
              <a:t>mA</a:t>
            </a:r>
            <a:r>
              <a:rPr lang="pl-PL" sz="2800" b="0" strike="noStrike" spc="-1" dirty="0">
                <a:solidFill>
                  <a:schemeClr val="dk1"/>
                </a:solidFill>
                <a:latin typeface="+mn-lt"/>
              </a:rPr>
              <a:t> dla rażeń długotrwałych i 500 </a:t>
            </a:r>
            <a:r>
              <a:rPr lang="pl-PL" sz="2800" b="0" strike="noStrike" spc="-1" dirty="0" err="1">
                <a:solidFill>
                  <a:schemeClr val="dk1"/>
                </a:solidFill>
                <a:latin typeface="+mn-lt"/>
              </a:rPr>
              <a:t>mA</a:t>
            </a:r>
            <a:r>
              <a:rPr lang="pl-PL" sz="2800" b="0" strike="noStrike" spc="-1" dirty="0">
                <a:solidFill>
                  <a:schemeClr val="dk1"/>
                </a:solidFill>
                <a:latin typeface="+mn-lt"/>
              </a:rPr>
              <a:t> dla rażeń krótkotrwałych).</a:t>
            </a:r>
          </a:p>
          <a:p>
            <a:pPr indent="0" defTabSz="914400">
              <a:lnSpc>
                <a:spcPct val="90000"/>
              </a:lnSpc>
              <a:spcBef>
                <a:spcPts val="1001"/>
              </a:spcBef>
              <a:buNone/>
              <a:tabLst>
                <a:tab pos="0" algn="l"/>
              </a:tabLst>
            </a:pPr>
            <a:endParaRPr lang="pl-PL" sz="2800" b="0" strike="noStrike" spc="-1" dirty="0">
              <a:solidFill>
                <a:schemeClr val="dk1"/>
              </a:solidFill>
              <a:latin typeface="+mn-lt"/>
            </a:endParaRPr>
          </a:p>
        </p:txBody>
      </p:sp>
      <p:sp>
        <p:nvSpPr>
          <p:cNvPr id="288" name="pole tekstowe 5"/>
          <p:cNvSpPr/>
          <p:nvPr/>
        </p:nvSpPr>
        <p:spPr>
          <a:xfrm>
            <a:off x="838080" y="-304920"/>
            <a:ext cx="1080468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endParaRPr lang="pl-PL" sz="3600" b="0" strike="noStrike" spc="-1">
              <a:solidFill>
                <a:srgbClr val="000000"/>
              </a:solidFill>
              <a:latin typeface="Arial"/>
            </a:endParaRPr>
          </a:p>
          <a:p>
            <a:pPr defTabSz="914400">
              <a:lnSpc>
                <a:spcPct val="100000"/>
              </a:lnSpc>
            </a:pPr>
            <a:r>
              <a:rPr lang="pl-PL" sz="3600" b="1" strike="noStrike" spc="-1">
                <a:solidFill>
                  <a:schemeClr val="dk1"/>
                </a:solidFill>
                <a:highlight>
                  <a:srgbClr val="C0C0C0"/>
                </a:highlight>
                <a:latin typeface="Calibri Light"/>
              </a:rPr>
              <a:t>  Oddziaływanie prądu elektrycznego na organizm żywy    </a:t>
            </a:r>
            <a:endParaRPr lang="pl-PL" sz="3600" b="0" strike="noStrike" spc="-1">
              <a:solidFill>
                <a:srgbClr val="000000"/>
              </a:solidFill>
              <a:latin typeface="Arial"/>
            </a:endParaRPr>
          </a:p>
        </p:txBody>
      </p:sp>
    </p:spTree>
  </p:cSld>
  <p:clrMapOvr>
    <a:masterClrMapping/>
  </p:clrMapOvr>
  <p:transition spd="slow">
    <p:comb/>
  </p:transition>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 name="PlaceHolder 1"/>
          <p:cNvSpPr>
            <a:spLocks noGrp="1"/>
          </p:cNvSpPr>
          <p:nvPr>
            <p:ph/>
          </p:nvPr>
        </p:nvSpPr>
        <p:spPr>
          <a:xfrm>
            <a:off x="2560440" y="1055452"/>
            <a:ext cx="7071120" cy="5517360"/>
          </a:xfrm>
          <a:prstGeom prst="rect">
            <a:avLst/>
          </a:prstGeom>
          <a:noFill/>
          <a:ln w="0">
            <a:noFill/>
          </a:ln>
        </p:spPr>
        <p:txBody>
          <a:bodyPr lIns="91440" tIns="45720" rIns="91440" bIns="45720" anchor="t">
            <a:normAutofit fontScale="90336" lnSpcReduction="10000"/>
          </a:bodyPr>
          <a:lstStyle/>
          <a:p>
            <a:pPr indent="0" defTabSz="914400">
              <a:lnSpc>
                <a:spcPct val="90000"/>
              </a:lnSpc>
              <a:spcBef>
                <a:spcPts val="1001"/>
              </a:spcBef>
              <a:buNone/>
              <a:tabLst>
                <a:tab pos="0" algn="l"/>
              </a:tabLst>
            </a:pPr>
            <a:r>
              <a:rPr lang="pl-PL" sz="2800" b="1" strike="noStrike" spc="-1" dirty="0">
                <a:solidFill>
                  <a:schemeClr val="dk1"/>
                </a:solidFill>
                <a:latin typeface="Calibri"/>
              </a:rPr>
              <a:t>Prąd</a:t>
            </a:r>
            <a:endParaRPr lang="pl-PL" sz="2800" b="0" strike="noStrike" spc="-1" dirty="0">
              <a:solidFill>
                <a:schemeClr val="dk1"/>
              </a:solidFill>
              <a:latin typeface="Calibri"/>
            </a:endParaRPr>
          </a:p>
          <a:p>
            <a:pPr indent="0" defTabSz="914400">
              <a:lnSpc>
                <a:spcPct val="90000"/>
              </a:lnSpc>
              <a:spcBef>
                <a:spcPts val="1001"/>
              </a:spcBef>
              <a:buNone/>
              <a:tabLst>
                <a:tab pos="0" algn="l"/>
              </a:tabLst>
            </a:pPr>
            <a:r>
              <a:rPr lang="pl-PL" sz="2800" b="1" u="sng" strike="noStrike" spc="-1" dirty="0">
                <a:solidFill>
                  <a:schemeClr val="dk1"/>
                </a:solidFill>
                <a:uFillTx/>
                <a:latin typeface="Calibri"/>
              </a:rPr>
              <a:t>(a.c.)</a:t>
            </a:r>
            <a:r>
              <a:rPr lang="pl-PL" sz="2800" b="0" u="sng" strike="noStrike" spc="-1" dirty="0">
                <a:solidFill>
                  <a:schemeClr val="dk1"/>
                </a:solidFill>
                <a:uFillTx/>
                <a:latin typeface="Calibri"/>
              </a:rPr>
              <a:t>		</a:t>
            </a:r>
            <a:r>
              <a:rPr lang="pl-PL" sz="2800" b="1" u="sng" strike="noStrike" spc="-1" dirty="0">
                <a:solidFill>
                  <a:schemeClr val="dk1"/>
                </a:solidFill>
                <a:uFillTx/>
                <a:latin typeface="Calibri"/>
              </a:rPr>
              <a:t>Efekt_____________          </a:t>
            </a:r>
            <a:endParaRPr lang="pl-PL" sz="2800" b="0" strike="noStrike" spc="-1" dirty="0">
              <a:solidFill>
                <a:schemeClr val="dk1"/>
              </a:solidFill>
              <a:latin typeface="Calibri"/>
            </a:endParaRP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Calibri"/>
              </a:rPr>
              <a:t>0,5 </a:t>
            </a:r>
            <a:r>
              <a:rPr lang="pl-PL" sz="2800" b="0" strike="noStrike" spc="-1" dirty="0" err="1">
                <a:solidFill>
                  <a:schemeClr val="dk1"/>
                </a:solidFill>
                <a:latin typeface="Calibri"/>
              </a:rPr>
              <a:t>mA</a:t>
            </a:r>
            <a:r>
              <a:rPr lang="pl-PL" sz="2800" b="0" strike="noStrike" spc="-1" dirty="0">
                <a:solidFill>
                  <a:schemeClr val="dk1"/>
                </a:solidFill>
                <a:latin typeface="Calibri"/>
              </a:rPr>
              <a:t>	Słabe odczucie prądu</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Calibri"/>
              </a:rPr>
              <a:t>10 </a:t>
            </a:r>
            <a:r>
              <a:rPr lang="pl-PL" sz="2800" b="0" strike="noStrike" spc="-1" dirty="0" err="1">
                <a:solidFill>
                  <a:schemeClr val="dk1"/>
                </a:solidFill>
                <a:latin typeface="Calibri"/>
              </a:rPr>
              <a:t>mA</a:t>
            </a:r>
            <a:r>
              <a:rPr lang="pl-PL" sz="2800" b="0" strike="noStrike" spc="-1" dirty="0">
                <a:solidFill>
                  <a:schemeClr val="dk1"/>
                </a:solidFill>
                <a:latin typeface="Calibri"/>
              </a:rPr>
              <a:t>	Skurcz mięśni</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Calibri"/>
              </a:rPr>
              <a:t>30 </a:t>
            </a:r>
            <a:r>
              <a:rPr lang="pl-PL" sz="2800" b="0" strike="noStrike" spc="-1" dirty="0" err="1">
                <a:solidFill>
                  <a:schemeClr val="dk1"/>
                </a:solidFill>
                <a:latin typeface="Calibri"/>
              </a:rPr>
              <a:t>mA</a:t>
            </a:r>
            <a:r>
              <a:rPr lang="pl-PL" sz="2800" b="0" strike="noStrike" spc="-1" dirty="0">
                <a:solidFill>
                  <a:schemeClr val="dk1"/>
                </a:solidFill>
                <a:latin typeface="Calibri"/>
              </a:rPr>
              <a:t>	Zatrzymanie oddychania</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Calibri"/>
              </a:rPr>
              <a:t>75 </a:t>
            </a:r>
            <a:r>
              <a:rPr lang="pl-PL" sz="2800" b="0" strike="noStrike" spc="-1" dirty="0" err="1">
                <a:solidFill>
                  <a:schemeClr val="dk1"/>
                </a:solidFill>
                <a:latin typeface="Calibri"/>
              </a:rPr>
              <a:t>mA</a:t>
            </a:r>
            <a:r>
              <a:rPr lang="pl-PL" sz="2800" b="0" strike="noStrike" spc="-1" dirty="0">
                <a:solidFill>
                  <a:schemeClr val="dk1"/>
                </a:solidFill>
                <a:latin typeface="Calibri"/>
              </a:rPr>
              <a:t>	Wystąpienie migotania komór</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Calibri"/>
              </a:rPr>
              <a:t>1 A		Zatrzymanie akcji serca</a:t>
            </a:r>
          </a:p>
          <a:p>
            <a:pPr indent="0" defTabSz="914400">
              <a:lnSpc>
                <a:spcPct val="90000"/>
              </a:lnSpc>
              <a:spcBef>
                <a:spcPts val="1001"/>
              </a:spcBef>
              <a:buNone/>
              <a:tabLst>
                <a:tab pos="0" algn="l"/>
              </a:tabLst>
            </a:pPr>
            <a:endParaRPr lang="pl-PL" sz="2800" b="0" strike="noStrike" spc="-1" dirty="0">
              <a:solidFill>
                <a:schemeClr val="dk1"/>
              </a:solidFill>
              <a:latin typeface="Calibri"/>
            </a:endParaRPr>
          </a:p>
          <a:p>
            <a:pPr indent="0" defTabSz="914400">
              <a:lnSpc>
                <a:spcPct val="90000"/>
              </a:lnSpc>
              <a:spcBef>
                <a:spcPts val="1001"/>
              </a:spcBef>
              <a:buNone/>
              <a:tabLst>
                <a:tab pos="0" algn="l"/>
              </a:tabLst>
            </a:pPr>
            <a:endParaRPr lang="pl-PL" sz="2800" b="0" strike="noStrike" spc="-1" dirty="0">
              <a:solidFill>
                <a:schemeClr val="dk1"/>
              </a:solidFill>
              <a:latin typeface="Calibri"/>
            </a:endParaRPr>
          </a:p>
          <a:p>
            <a:pPr indent="0" defTabSz="914400">
              <a:lnSpc>
                <a:spcPct val="90000"/>
              </a:lnSpc>
              <a:spcBef>
                <a:spcPts val="1001"/>
              </a:spcBef>
              <a:buNone/>
              <a:tabLst>
                <a:tab pos="0" algn="l"/>
              </a:tabLst>
            </a:pPr>
            <a:endParaRPr lang="pl-PL" sz="2800" b="0" strike="noStrike" spc="-1" dirty="0">
              <a:solidFill>
                <a:schemeClr val="dk1"/>
              </a:solidFill>
              <a:latin typeface="Calibri"/>
            </a:endParaRPr>
          </a:p>
          <a:p>
            <a:pPr indent="0" algn="r" defTabSz="914400">
              <a:lnSpc>
                <a:spcPct val="90000"/>
              </a:lnSpc>
              <a:spcBef>
                <a:spcPts val="1001"/>
              </a:spcBef>
              <a:buNone/>
              <a:tabLst>
                <a:tab pos="0" algn="l"/>
              </a:tabLst>
            </a:pPr>
            <a:endParaRPr lang="pl-PL" sz="2400" b="0" strike="noStrike" spc="-1" dirty="0">
              <a:solidFill>
                <a:schemeClr val="dk1"/>
              </a:solidFill>
              <a:latin typeface="Calibri"/>
            </a:endParaRPr>
          </a:p>
          <a:p>
            <a:pPr indent="0" algn="r" defTabSz="914400">
              <a:lnSpc>
                <a:spcPct val="90000"/>
              </a:lnSpc>
              <a:spcBef>
                <a:spcPts val="1001"/>
              </a:spcBef>
              <a:buNone/>
              <a:tabLst>
                <a:tab pos="0" algn="l"/>
              </a:tabLst>
            </a:pPr>
            <a:r>
              <a:rPr lang="pl-PL" sz="2400" b="0" strike="noStrike" spc="-1" dirty="0">
                <a:solidFill>
                  <a:schemeClr val="dk1"/>
                </a:solidFill>
                <a:latin typeface="Calibri"/>
              </a:rPr>
              <a:t>10 </a:t>
            </a:r>
            <a:r>
              <a:rPr lang="pl-PL" sz="2400" b="0" strike="noStrike" spc="-1" dirty="0" err="1">
                <a:solidFill>
                  <a:schemeClr val="dk1"/>
                </a:solidFill>
                <a:latin typeface="Calibri"/>
              </a:rPr>
              <a:t>mA</a:t>
            </a:r>
            <a:r>
              <a:rPr lang="pl-PL" sz="2400" b="0" strike="noStrike" spc="-1" dirty="0">
                <a:solidFill>
                  <a:schemeClr val="dk1"/>
                </a:solidFill>
                <a:latin typeface="Calibri"/>
              </a:rPr>
              <a:t> =0,01A</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PlaceHolder 1"/>
          <p:cNvSpPr>
            <a:spLocks noGrp="1"/>
          </p:cNvSpPr>
          <p:nvPr>
            <p:ph/>
          </p:nvPr>
        </p:nvSpPr>
        <p:spPr>
          <a:xfrm>
            <a:off x="1265040" y="857160"/>
            <a:ext cx="10515240" cy="4350960"/>
          </a:xfrm>
          <a:prstGeom prst="rect">
            <a:avLst/>
          </a:prstGeom>
          <a:noFill/>
          <a:ln w="0">
            <a:noFill/>
          </a:ln>
        </p:spPr>
        <p:txBody>
          <a:bodyPr lIns="91440" tIns="45720" rIns="91440" bIns="45720" anchor="t">
            <a:normAutofit/>
          </a:bodyPr>
          <a:lstStyle/>
          <a:p>
            <a:pPr indent="0" algn="ctr" defTabSz="914400">
              <a:lnSpc>
                <a:spcPct val="90000"/>
              </a:lnSpc>
              <a:spcBef>
                <a:spcPts val="1001"/>
              </a:spcBef>
              <a:buNone/>
              <a:tabLst>
                <a:tab pos="0" algn="l"/>
              </a:tabLst>
            </a:pPr>
            <a:r>
              <a:rPr lang="pl-PL" sz="2800" b="1" strike="noStrike" spc="-1" dirty="0">
                <a:solidFill>
                  <a:schemeClr val="dk1"/>
                </a:solidFill>
                <a:latin typeface="+mn-lt"/>
              </a:rPr>
              <a:t>Do czynników fizjologicznych należą:</a:t>
            </a:r>
            <a:endParaRPr lang="pl-PL" sz="2800" b="0" strike="noStrike" spc="-1" dirty="0">
              <a:solidFill>
                <a:schemeClr val="dk1"/>
              </a:solidFill>
              <a:latin typeface="+mn-lt"/>
            </a:endParaRP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mn-lt"/>
              </a:rPr>
              <a:t>stopień rozwoju organizmu człowieka,</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mn-lt"/>
              </a:rPr>
              <a:t>stan emocjonalno-psychiczny,</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mn-lt"/>
              </a:rPr>
              <a:t>stany chorobowe.</a:t>
            </a:r>
          </a:p>
          <a:p>
            <a:pPr indent="0" algn="ctr" defTabSz="914400">
              <a:lnSpc>
                <a:spcPct val="90000"/>
              </a:lnSpc>
              <a:spcBef>
                <a:spcPts val="1001"/>
              </a:spcBef>
              <a:buNone/>
              <a:tabLst>
                <a:tab pos="0" algn="l"/>
              </a:tabLst>
            </a:pPr>
            <a:r>
              <a:rPr lang="pl-PL" sz="2800" b="1" strike="noStrike" spc="-1" dirty="0">
                <a:solidFill>
                  <a:schemeClr val="dk1"/>
                </a:solidFill>
                <a:latin typeface="+mn-lt"/>
              </a:rPr>
              <a:t>Do czynników zewnętrznych (otoczenia) zalicza się:</a:t>
            </a:r>
            <a:endParaRPr lang="pl-PL" sz="2800" b="0" strike="noStrike" spc="-1" dirty="0">
              <a:solidFill>
                <a:schemeClr val="dk1"/>
              </a:solidFill>
              <a:latin typeface="+mn-lt"/>
            </a:endParaRP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mn-lt"/>
              </a:rPr>
              <a:t>czynniki wpływające na zmniejszenie rezystancji ciała ludzkiego </a:t>
            </a:r>
            <a:br>
              <a:rPr sz="2800" dirty="0">
                <a:latin typeface="+mn-lt"/>
              </a:rPr>
            </a:br>
            <a:r>
              <a:rPr lang="pl-PL" sz="2800" b="0" strike="noStrike" spc="-1" dirty="0">
                <a:solidFill>
                  <a:schemeClr val="dk1"/>
                </a:solidFill>
                <a:latin typeface="+mn-lt"/>
              </a:rPr>
              <a:t>(wilgotność, temperatura),</a:t>
            </a:r>
          </a:p>
          <a:p>
            <a:pPr marL="228600" indent="-228600" defTabSz="914400">
              <a:lnSpc>
                <a:spcPct val="90000"/>
              </a:lnSpc>
              <a:spcBef>
                <a:spcPts val="1001"/>
              </a:spcBef>
              <a:buClr>
                <a:srgbClr val="000000"/>
              </a:buClr>
              <a:buFont typeface="Arial"/>
              <a:buChar char="•"/>
              <a:tabLst>
                <a:tab pos="0" algn="l"/>
              </a:tabLst>
            </a:pPr>
            <a:r>
              <a:rPr lang="pl-PL" sz="2800" b="0" strike="noStrike" spc="-1" dirty="0">
                <a:solidFill>
                  <a:schemeClr val="dk1"/>
                </a:solidFill>
                <a:latin typeface="+mn-lt"/>
              </a:rPr>
              <a:t>czynniki ułatwiające przepływ prądu do ziemi </a:t>
            </a:r>
            <a:br>
              <a:rPr sz="2800" dirty="0">
                <a:latin typeface="+mn-lt"/>
              </a:rPr>
            </a:br>
            <a:r>
              <a:rPr lang="pl-PL" sz="2800" b="0" strike="noStrike" spc="-1" dirty="0">
                <a:solidFill>
                  <a:schemeClr val="dk1"/>
                </a:solidFill>
                <a:latin typeface="+mn-lt"/>
              </a:rPr>
              <a:t>(stanowiska na gołej ziemi, podłoga przewodząca).</a:t>
            </a:r>
          </a:p>
          <a:p>
            <a:pPr indent="0" defTabSz="914400">
              <a:lnSpc>
                <a:spcPct val="90000"/>
              </a:lnSpc>
              <a:spcBef>
                <a:spcPts val="1001"/>
              </a:spcBef>
              <a:buNone/>
              <a:tabLst>
                <a:tab pos="0" algn="l"/>
              </a:tabLst>
            </a:pPr>
            <a:endParaRPr lang="pl-PL" sz="2800" b="0" strike="noStrike" spc="-1" dirty="0">
              <a:solidFill>
                <a:schemeClr val="dk1"/>
              </a:solidFill>
              <a:latin typeface="+mn-lt"/>
            </a:endParaRPr>
          </a:p>
        </p:txBody>
      </p:sp>
    </p:spTree>
  </p:cSld>
  <p:clrMapOvr>
    <a:masterClrMapping/>
  </p:clrMapOvr>
  <p:transition spd="slow">
    <p:comb/>
  </p:transition>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77993D8C-8BD0-7F86-55C4-8B63962547E3}"/>
              </a:ext>
            </a:extLst>
          </p:cNvPr>
          <p:cNvSpPr>
            <a:spLocks noGrp="1"/>
          </p:cNvSpPr>
          <p:nvPr>
            <p:ph type="title"/>
          </p:nvPr>
        </p:nvSpPr>
        <p:spPr>
          <a:xfrm>
            <a:off x="831850" y="1002324"/>
            <a:ext cx="10515600" cy="1985806"/>
          </a:xfrm>
        </p:spPr>
        <p:txBody>
          <a:bodyPr>
            <a:normAutofit/>
          </a:bodyPr>
          <a:lstStyle/>
          <a:p>
            <a:r>
              <a:rPr lang="pl-PL" sz="5400" b="1" kern="0" dirty="0">
                <a:effectLst/>
                <a:ea typeface="Calibri" panose="020F0502020204030204" pitchFamily="34" charset="0"/>
                <a:cs typeface="Times New Roman" panose="02020603050405020304" pitchFamily="18" charset="0"/>
              </a:rPr>
              <a:t>XII </a:t>
            </a:r>
            <a:br>
              <a:rPr lang="pl-PL" sz="5400" b="1" kern="0" dirty="0">
                <a:effectLst/>
                <a:ea typeface="Calibri" panose="020F0502020204030204" pitchFamily="34" charset="0"/>
                <a:cs typeface="Times New Roman" panose="02020603050405020304" pitchFamily="18" charset="0"/>
              </a:rPr>
            </a:br>
            <a:r>
              <a:rPr lang="pl-PL" sz="5400" b="1" kern="0" dirty="0">
                <a:effectLst/>
                <a:ea typeface="Calibri" panose="020F0502020204030204" pitchFamily="34" charset="0"/>
                <a:cs typeface="Times New Roman" panose="02020603050405020304" pitchFamily="18" charset="0"/>
              </a:rPr>
              <a:t>Umiejętności cyfrowe</a:t>
            </a:r>
            <a:endParaRPr lang="pl-PL" sz="5400" b="1" dirty="0"/>
          </a:p>
        </p:txBody>
      </p:sp>
      <p:sp>
        <p:nvSpPr>
          <p:cNvPr id="4" name="Symbol zastępczy numeru slajdu 3">
            <a:extLst>
              <a:ext uri="{FF2B5EF4-FFF2-40B4-BE49-F238E27FC236}">
                <a16:creationId xmlns:a16="http://schemas.microsoft.com/office/drawing/2014/main" id="{F115BA62-2BE8-FBEF-B70E-EC098267C628}"/>
              </a:ext>
            </a:extLst>
          </p:cNvPr>
          <p:cNvSpPr>
            <a:spLocks noGrp="1"/>
          </p:cNvSpPr>
          <p:nvPr>
            <p:ph type="sldNum" sz="quarter" idx="12"/>
          </p:nvPr>
        </p:nvSpPr>
        <p:spPr/>
        <p:txBody>
          <a:bodyPr/>
          <a:lstStyle/>
          <a:p>
            <a:fld id="{B13EF961-FCAC-4A9A-A9A0-C51400629BF4}" type="slidenum">
              <a:rPr lang="pl-PL" smtClean="0"/>
              <a:t>350</a:t>
            </a:fld>
            <a:endParaRPr lang="pl-PL"/>
          </a:p>
        </p:txBody>
      </p:sp>
      <p:pic>
        <p:nvPicPr>
          <p:cNvPr id="10" name="Obraz 9">
            <a:extLst>
              <a:ext uri="{FF2B5EF4-FFF2-40B4-BE49-F238E27FC236}">
                <a16:creationId xmlns:a16="http://schemas.microsoft.com/office/drawing/2014/main" id="{7807D6D4-15D1-3607-79A8-F6BFBEB9EA5F}"/>
              </a:ext>
            </a:extLst>
          </p:cNvPr>
          <p:cNvPicPr>
            <a:picLocks noChangeAspect="1"/>
          </p:cNvPicPr>
          <p:nvPr/>
        </p:nvPicPr>
        <p:blipFill>
          <a:blip r:embed="rId2"/>
          <a:stretch>
            <a:fillRect/>
          </a:stretch>
        </p:blipFill>
        <p:spPr>
          <a:xfrm>
            <a:off x="8137908" y="428103"/>
            <a:ext cx="3222242" cy="3134247"/>
          </a:xfrm>
          <a:prstGeom prst="rect">
            <a:avLst/>
          </a:prstGeom>
        </p:spPr>
      </p:pic>
    </p:spTree>
    <p:extLst>
      <p:ext uri="{BB962C8B-B14F-4D97-AF65-F5344CB8AC3E}">
        <p14:creationId xmlns:p14="http://schemas.microsoft.com/office/powerpoint/2010/main" val="1959236900"/>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89F81-894C-C0EB-7503-22CD7D5F6365}"/>
            </a:ext>
          </a:extLst>
        </p:cNvPr>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FC45BB7-6C87-D3D9-49E5-FD4D4F28D54E}"/>
              </a:ext>
            </a:extLst>
          </p:cNvPr>
          <p:cNvSpPr>
            <a:spLocks noGrp="1"/>
          </p:cNvSpPr>
          <p:nvPr>
            <p:ph type="sldNum" sz="quarter" idx="12"/>
          </p:nvPr>
        </p:nvSpPr>
        <p:spPr/>
        <p:txBody>
          <a:bodyPr/>
          <a:lstStyle/>
          <a:p>
            <a:fld id="{B13EF961-FCAC-4A9A-A9A0-C51400629BF4}" type="slidenum">
              <a:rPr lang="pl-PL" smtClean="0"/>
              <a:t>351</a:t>
            </a:fld>
            <a:endParaRPr lang="pl-PL"/>
          </a:p>
        </p:txBody>
      </p:sp>
      <p:sp>
        <p:nvSpPr>
          <p:cNvPr id="4" name="pole tekstowe 3">
            <a:extLst>
              <a:ext uri="{FF2B5EF4-FFF2-40B4-BE49-F238E27FC236}">
                <a16:creationId xmlns:a16="http://schemas.microsoft.com/office/drawing/2014/main" id="{01B963E3-185E-B716-8CDD-2B8D957D7C4A}"/>
              </a:ext>
            </a:extLst>
          </p:cNvPr>
          <p:cNvSpPr txBox="1"/>
          <p:nvPr/>
        </p:nvSpPr>
        <p:spPr>
          <a:xfrm>
            <a:off x="334108" y="202196"/>
            <a:ext cx="11359661" cy="461665"/>
          </a:xfrm>
          <a:prstGeom prst="rect">
            <a:avLst/>
          </a:prstGeom>
          <a:noFill/>
        </p:spPr>
        <p:txBody>
          <a:bodyPr wrap="square">
            <a:spAutoFit/>
          </a:bodyPr>
          <a:lstStyle/>
          <a:p>
            <a:r>
              <a:rPr lang="pl-PL" sz="2400" b="1" u="sng" dirty="0"/>
              <a:t>Kluczowe umiejętności przydatne w zawodach:</a:t>
            </a:r>
          </a:p>
        </p:txBody>
      </p:sp>
      <p:sp>
        <p:nvSpPr>
          <p:cNvPr id="8" name="pole tekstowe 7">
            <a:extLst>
              <a:ext uri="{FF2B5EF4-FFF2-40B4-BE49-F238E27FC236}">
                <a16:creationId xmlns:a16="http://schemas.microsoft.com/office/drawing/2014/main" id="{9B54C832-B1DD-7853-E3A0-722313BA3884}"/>
              </a:ext>
            </a:extLst>
          </p:cNvPr>
          <p:cNvSpPr txBox="1"/>
          <p:nvPr/>
        </p:nvSpPr>
        <p:spPr>
          <a:xfrm>
            <a:off x="334108" y="777091"/>
            <a:ext cx="11676184" cy="5944384"/>
          </a:xfrm>
          <a:prstGeom prst="rect">
            <a:avLst/>
          </a:prstGeom>
          <a:noFill/>
        </p:spPr>
        <p:txBody>
          <a:bodyPr wrap="square">
            <a:spAutoFit/>
          </a:bodyPr>
          <a:lstStyle/>
          <a:p>
            <a:pPr algn="just">
              <a:buNone/>
            </a:pPr>
            <a:r>
              <a:rPr lang="pl-PL" sz="2400" b="1" dirty="0"/>
              <a:t>Umiejętności cyfrowe — Elektryk budowlany</a:t>
            </a:r>
          </a:p>
          <a:p>
            <a:pPr lvl="1" algn="just">
              <a:lnSpc>
                <a:spcPct val="150000"/>
              </a:lnSpc>
              <a:buFont typeface="Arial" panose="020B0604020202020204" pitchFamily="34" charset="0"/>
              <a:buChar char="•"/>
            </a:pPr>
            <a:r>
              <a:rPr lang="pl-PL" sz="2400" dirty="0"/>
              <a:t> Czytanie cyfrowych projektów i schematów (np. PDF, CAD)</a:t>
            </a:r>
          </a:p>
          <a:p>
            <a:pPr lvl="1" algn="just">
              <a:lnSpc>
                <a:spcPct val="150000"/>
              </a:lnSpc>
              <a:buFont typeface="Arial" panose="020B0604020202020204" pitchFamily="34" charset="0"/>
              <a:buChar char="•"/>
            </a:pPr>
            <a:r>
              <a:rPr lang="pl-PL" sz="2400" dirty="0"/>
              <a:t> Obsługa cyfrowych mierników i testerów (np. multimetry z wyświetlaczami, analizatory instalacji)</a:t>
            </a:r>
          </a:p>
          <a:p>
            <a:pPr lvl="1" algn="just">
              <a:lnSpc>
                <a:spcPct val="150000"/>
              </a:lnSpc>
              <a:buFont typeface="Arial" panose="020B0604020202020204" pitchFamily="34" charset="0"/>
              <a:buChar char="•"/>
            </a:pPr>
            <a:r>
              <a:rPr lang="pl-PL" sz="2400" dirty="0"/>
              <a:t> Korzystanie z aplikacji mobilnych do odczytu dokumentacji i raportowania pracy</a:t>
            </a:r>
          </a:p>
          <a:p>
            <a:pPr lvl="1" algn="just">
              <a:lnSpc>
                <a:spcPct val="150000"/>
              </a:lnSpc>
              <a:buFont typeface="Arial" panose="020B0604020202020204" pitchFamily="34" charset="0"/>
              <a:buChar char="•"/>
            </a:pPr>
            <a:r>
              <a:rPr lang="pl-PL" sz="2400" dirty="0"/>
              <a:t> Znajomość podstaw automatyki budynkowej (systemy inteligentnego domu, np. KNX, Smart Home)</a:t>
            </a:r>
          </a:p>
          <a:p>
            <a:pPr lvl="1" algn="just">
              <a:lnSpc>
                <a:spcPct val="150000"/>
              </a:lnSpc>
              <a:buFont typeface="Arial" panose="020B0604020202020204" pitchFamily="34" charset="0"/>
              <a:buChar char="•"/>
            </a:pPr>
            <a:r>
              <a:rPr lang="pl-PL" sz="2400" dirty="0"/>
              <a:t> Podstawowa obsługa programów biurowych (Word, Excel – do protokołów pomiarowych i raportów)</a:t>
            </a:r>
          </a:p>
          <a:p>
            <a:pPr lvl="1" algn="just">
              <a:lnSpc>
                <a:spcPct val="150000"/>
              </a:lnSpc>
              <a:buFont typeface="Arial" panose="020B0604020202020204" pitchFamily="34" charset="0"/>
              <a:buChar char="•"/>
            </a:pPr>
            <a:r>
              <a:rPr lang="pl-PL" sz="2400" dirty="0"/>
              <a:t> Umiejętność korzystania z chmury (Google Drive, OneDrive — do udostępniania dokumentów)</a:t>
            </a:r>
          </a:p>
        </p:txBody>
      </p:sp>
    </p:spTree>
    <p:extLst>
      <p:ext uri="{BB962C8B-B14F-4D97-AF65-F5344CB8AC3E}">
        <p14:creationId xmlns:p14="http://schemas.microsoft.com/office/powerpoint/2010/main" val="390420478"/>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CEBABFA-BE6B-BF76-8302-AB5C404C6F1D}"/>
              </a:ext>
            </a:extLst>
          </p:cNvPr>
          <p:cNvSpPr>
            <a:spLocks noGrp="1"/>
          </p:cNvSpPr>
          <p:nvPr>
            <p:ph type="sldNum" sz="quarter" idx="12"/>
          </p:nvPr>
        </p:nvSpPr>
        <p:spPr/>
        <p:txBody>
          <a:bodyPr/>
          <a:lstStyle/>
          <a:p>
            <a:fld id="{B13EF961-FCAC-4A9A-A9A0-C51400629BF4}" type="slidenum">
              <a:rPr lang="pl-PL" smtClean="0"/>
              <a:t>352</a:t>
            </a:fld>
            <a:endParaRPr lang="pl-PL"/>
          </a:p>
        </p:txBody>
      </p:sp>
      <p:sp>
        <p:nvSpPr>
          <p:cNvPr id="4" name="pole tekstowe 3">
            <a:extLst>
              <a:ext uri="{FF2B5EF4-FFF2-40B4-BE49-F238E27FC236}">
                <a16:creationId xmlns:a16="http://schemas.microsoft.com/office/drawing/2014/main" id="{0DF02E95-42B7-BE70-C603-ADF994C7DB4D}"/>
              </a:ext>
            </a:extLst>
          </p:cNvPr>
          <p:cNvSpPr txBox="1"/>
          <p:nvPr/>
        </p:nvSpPr>
        <p:spPr>
          <a:xfrm>
            <a:off x="249115" y="136525"/>
            <a:ext cx="11693769" cy="5021055"/>
          </a:xfrm>
          <a:prstGeom prst="rect">
            <a:avLst/>
          </a:prstGeom>
          <a:noFill/>
        </p:spPr>
        <p:txBody>
          <a:bodyPr wrap="square">
            <a:spAutoFit/>
          </a:bodyPr>
          <a:lstStyle/>
          <a:p>
            <a:pPr>
              <a:lnSpc>
                <a:spcPct val="150000"/>
              </a:lnSpc>
              <a:buNone/>
            </a:pPr>
            <a:r>
              <a:rPr lang="pl-PL" sz="2400" b="1" dirty="0"/>
              <a:t>Umiejętności cyfrowe — Elektryk przemysłowy</a:t>
            </a:r>
          </a:p>
          <a:p>
            <a:pPr lvl="1">
              <a:lnSpc>
                <a:spcPct val="150000"/>
              </a:lnSpc>
              <a:buFont typeface="Arial" panose="020B0604020202020204" pitchFamily="34" charset="0"/>
              <a:buChar char="•"/>
            </a:pPr>
            <a:r>
              <a:rPr lang="pl-PL" sz="2400" dirty="0"/>
              <a:t> Zaawansowane czytanie schematów cyfrowych (CAD,PDF),</a:t>
            </a:r>
          </a:p>
          <a:p>
            <a:pPr lvl="1">
              <a:lnSpc>
                <a:spcPct val="150000"/>
              </a:lnSpc>
              <a:buFont typeface="Arial" panose="020B0604020202020204" pitchFamily="34" charset="0"/>
              <a:buChar char="•"/>
            </a:pPr>
            <a:r>
              <a:rPr lang="pl-PL" sz="2400" dirty="0"/>
              <a:t> Obsługa sterowników PLC (podstawy programowania lub co najmniej konfiguracja),</a:t>
            </a:r>
          </a:p>
          <a:p>
            <a:pPr lvl="1">
              <a:lnSpc>
                <a:spcPct val="150000"/>
              </a:lnSpc>
              <a:buFont typeface="Arial" panose="020B0604020202020204" pitchFamily="34" charset="0"/>
              <a:buChar char="•"/>
            </a:pPr>
            <a:r>
              <a:rPr lang="pl-PL" sz="2400" dirty="0"/>
              <a:t> Znajomość interfejsów HMI,</a:t>
            </a:r>
          </a:p>
          <a:p>
            <a:pPr lvl="1">
              <a:lnSpc>
                <a:spcPct val="150000"/>
              </a:lnSpc>
              <a:buFont typeface="Arial" panose="020B0604020202020204" pitchFamily="34" charset="0"/>
              <a:buChar char="•"/>
            </a:pPr>
            <a:r>
              <a:rPr lang="pl-PL" sz="2400" dirty="0"/>
              <a:t> Używanie oprogramowania diagnostycznego (np. WAGO, Siemens, Schneider),</a:t>
            </a:r>
          </a:p>
          <a:p>
            <a:pPr lvl="1">
              <a:lnSpc>
                <a:spcPct val="150000"/>
              </a:lnSpc>
              <a:buFont typeface="Arial" panose="020B0604020202020204" pitchFamily="34" charset="0"/>
              <a:buChar char="•"/>
            </a:pPr>
            <a:r>
              <a:rPr lang="pl-PL" sz="2400" dirty="0"/>
              <a:t>Używanie systemów bezprzewodowych do komunikacji z miernikami </a:t>
            </a:r>
          </a:p>
          <a:p>
            <a:pPr lvl="1">
              <a:lnSpc>
                <a:spcPct val="150000"/>
              </a:lnSpc>
              <a:buFont typeface="Arial" panose="020B0604020202020204" pitchFamily="34" charset="0"/>
              <a:buChar char="•"/>
            </a:pPr>
            <a:r>
              <a:rPr lang="pl-PL" sz="2400" dirty="0"/>
              <a:t> Podstawowa znajomość sieci przemysłowych (Ethernet/IP, </a:t>
            </a:r>
            <a:r>
              <a:rPr lang="pl-PL" sz="2400" dirty="0" err="1"/>
              <a:t>Profibus</a:t>
            </a:r>
            <a:r>
              <a:rPr lang="pl-PL" sz="2400" dirty="0"/>
              <a:t>, </a:t>
            </a:r>
            <a:r>
              <a:rPr lang="pl-PL" sz="2400" dirty="0" err="1"/>
              <a:t>Modbus</a:t>
            </a:r>
            <a:r>
              <a:rPr lang="pl-PL" sz="2400" dirty="0"/>
              <a:t>),</a:t>
            </a:r>
          </a:p>
          <a:p>
            <a:pPr lvl="1">
              <a:lnSpc>
                <a:spcPct val="150000"/>
              </a:lnSpc>
              <a:buFont typeface="Arial" panose="020B0604020202020204" pitchFamily="34" charset="0"/>
              <a:buChar char="•"/>
            </a:pPr>
            <a:r>
              <a:rPr lang="pl-PL" sz="2400" dirty="0"/>
              <a:t> Korzystanie z systemów monitorowania i raportowania awarii – wizualizacja SCADA,</a:t>
            </a:r>
          </a:p>
          <a:p>
            <a:pPr lvl="1">
              <a:lnSpc>
                <a:spcPct val="150000"/>
              </a:lnSpc>
              <a:buFont typeface="Arial" panose="020B0604020202020204" pitchFamily="34" charset="0"/>
              <a:buChar char="•"/>
            </a:pPr>
            <a:r>
              <a:rPr lang="pl-PL" sz="2400" dirty="0"/>
              <a:t> Praca z dokumentacją techniczną online i w formacie cyfrowym.</a:t>
            </a:r>
          </a:p>
        </p:txBody>
      </p:sp>
    </p:spTree>
    <p:extLst>
      <p:ext uri="{BB962C8B-B14F-4D97-AF65-F5344CB8AC3E}">
        <p14:creationId xmlns:p14="http://schemas.microsoft.com/office/powerpoint/2010/main" val="2450490875"/>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4FAA2A5-0E9E-E61C-0BBA-14D368868225}"/>
              </a:ext>
            </a:extLst>
          </p:cNvPr>
          <p:cNvSpPr>
            <a:spLocks noGrp="1"/>
          </p:cNvSpPr>
          <p:nvPr>
            <p:ph type="sldNum" sz="quarter" idx="12"/>
          </p:nvPr>
        </p:nvSpPr>
        <p:spPr/>
        <p:txBody>
          <a:bodyPr/>
          <a:lstStyle/>
          <a:p>
            <a:fld id="{B13EF961-FCAC-4A9A-A9A0-C51400629BF4}" type="slidenum">
              <a:rPr lang="pl-PL" smtClean="0"/>
              <a:t>353</a:t>
            </a:fld>
            <a:endParaRPr lang="pl-PL"/>
          </a:p>
        </p:txBody>
      </p:sp>
      <p:sp>
        <p:nvSpPr>
          <p:cNvPr id="4" name="pole tekstowe 3">
            <a:extLst>
              <a:ext uri="{FF2B5EF4-FFF2-40B4-BE49-F238E27FC236}">
                <a16:creationId xmlns:a16="http://schemas.microsoft.com/office/drawing/2014/main" id="{002987B2-08E9-C7C0-1C71-67C58915F52F}"/>
              </a:ext>
            </a:extLst>
          </p:cNvPr>
          <p:cNvSpPr txBox="1"/>
          <p:nvPr/>
        </p:nvSpPr>
        <p:spPr>
          <a:xfrm>
            <a:off x="439614" y="136525"/>
            <a:ext cx="11377247" cy="6740307"/>
          </a:xfrm>
          <a:prstGeom prst="rect">
            <a:avLst/>
          </a:prstGeom>
          <a:noFill/>
        </p:spPr>
        <p:txBody>
          <a:bodyPr wrap="square">
            <a:spAutoFit/>
          </a:bodyPr>
          <a:lstStyle/>
          <a:p>
            <a:pPr>
              <a:buNone/>
            </a:pPr>
            <a:r>
              <a:rPr lang="pl-PL" sz="2400" b="1" dirty="0"/>
              <a:t>Praca w chmurze</a:t>
            </a:r>
          </a:p>
          <a:p>
            <a:pPr lvl="1"/>
            <a:br>
              <a:rPr lang="pl-PL" sz="2400" dirty="0"/>
            </a:br>
            <a:r>
              <a:rPr lang="pl-PL" sz="2400" dirty="0"/>
              <a:t>	Chmura to usługa umożliwiająca przechowywanie i udostępnianie plików przez 	</a:t>
            </a:r>
            <a:r>
              <a:rPr lang="pl-PL" sz="2400" dirty="0" err="1"/>
              <a:t>internet</a:t>
            </a:r>
            <a:r>
              <a:rPr lang="pl-PL" sz="2400" dirty="0"/>
              <a:t>.</a:t>
            </a:r>
          </a:p>
          <a:p>
            <a:pPr lvl="1"/>
            <a:endParaRPr lang="pl-PL" sz="2400" dirty="0"/>
          </a:p>
          <a:p>
            <a:pPr lvl="1"/>
            <a:r>
              <a:rPr lang="pl-PL" sz="2400" b="1" dirty="0"/>
              <a:t>Dlaczego ważne?</a:t>
            </a:r>
            <a:br>
              <a:rPr lang="pl-PL" sz="2400" dirty="0"/>
            </a:br>
            <a:r>
              <a:rPr lang="pl-PL" sz="2400" dirty="0"/>
              <a:t>	Umożliwia wszystkim członkom zespołu dostęp do najnowszych wersji projektów i 	dokumentów.</a:t>
            </a:r>
          </a:p>
          <a:p>
            <a:pPr lvl="1"/>
            <a:endParaRPr lang="pl-PL" sz="2400" dirty="0"/>
          </a:p>
          <a:p>
            <a:pPr lvl="1"/>
            <a:r>
              <a:rPr lang="pl-PL" sz="2400" b="1" dirty="0"/>
              <a:t>Jak używać?</a:t>
            </a:r>
            <a:endParaRPr lang="pl-PL" sz="2400" dirty="0"/>
          </a:p>
          <a:p>
            <a:pPr lvl="2">
              <a:buFont typeface="Arial" panose="020B0604020202020204" pitchFamily="34" charset="0"/>
              <a:buChar char="•"/>
            </a:pPr>
            <a:r>
              <a:rPr lang="pl-PL" sz="2400" dirty="0"/>
              <a:t>Zaloguj się do np. Google Drive lub OneDrive.</a:t>
            </a:r>
          </a:p>
          <a:p>
            <a:pPr lvl="2">
              <a:buFont typeface="Arial" panose="020B0604020202020204" pitchFamily="34" charset="0"/>
              <a:buChar char="•"/>
            </a:pPr>
            <a:r>
              <a:rPr lang="pl-PL" sz="2400" dirty="0"/>
              <a:t>Otwórz folder projektu.</a:t>
            </a:r>
          </a:p>
          <a:p>
            <a:pPr lvl="2">
              <a:buFont typeface="Arial" panose="020B0604020202020204" pitchFamily="34" charset="0"/>
              <a:buChar char="•"/>
            </a:pPr>
            <a:r>
              <a:rPr lang="pl-PL" sz="2400" dirty="0"/>
              <a:t>Pobierz aktualny plan.</a:t>
            </a:r>
          </a:p>
          <a:p>
            <a:pPr lvl="2">
              <a:buFont typeface="Arial" panose="020B0604020202020204" pitchFamily="34" charset="0"/>
              <a:buChar char="•"/>
            </a:pPr>
            <a:r>
              <a:rPr lang="pl-PL" sz="2400" dirty="0"/>
              <a:t>Po zakończeniu pracy zapisz aktualizację lub raport.</a:t>
            </a:r>
          </a:p>
          <a:p>
            <a:pPr lvl="2">
              <a:buFont typeface="Arial" panose="020B0604020202020204" pitchFamily="34" charset="0"/>
              <a:buChar char="•"/>
            </a:pPr>
            <a:endParaRPr lang="pl-PL" sz="2400" dirty="0"/>
          </a:p>
          <a:p>
            <a:pPr lvl="1"/>
            <a:r>
              <a:rPr lang="pl-PL" sz="2400" b="1" dirty="0"/>
              <a:t>Przykład praktyczny:</a:t>
            </a:r>
            <a:br>
              <a:rPr lang="pl-PL" sz="2400" dirty="0"/>
            </a:br>
            <a:r>
              <a:rPr lang="pl-PL" sz="2400" dirty="0"/>
              <a:t>	Na budowie kierownik przesyła przez </a:t>
            </a:r>
            <a:r>
              <a:rPr lang="pl-PL" sz="2400" dirty="0" err="1"/>
              <a:t>chmure</a:t>
            </a:r>
            <a:r>
              <a:rPr lang="pl-PL" sz="2400" dirty="0"/>
              <a:t> nową wersję projektu z 	naniesionymi zmianami dotyczącymi trasy kablowej.</a:t>
            </a:r>
          </a:p>
        </p:txBody>
      </p:sp>
      <p:pic>
        <p:nvPicPr>
          <p:cNvPr id="6" name="Obraz 5">
            <a:extLst>
              <a:ext uri="{FF2B5EF4-FFF2-40B4-BE49-F238E27FC236}">
                <a16:creationId xmlns:a16="http://schemas.microsoft.com/office/drawing/2014/main" id="{7FC2AD0B-861A-200B-5E46-4F476DC1E22E}"/>
              </a:ext>
            </a:extLst>
          </p:cNvPr>
          <p:cNvPicPr>
            <a:picLocks noChangeAspect="1"/>
          </p:cNvPicPr>
          <p:nvPr/>
        </p:nvPicPr>
        <p:blipFill>
          <a:blip r:embed="rId2"/>
          <a:stretch>
            <a:fillRect/>
          </a:stretch>
        </p:blipFill>
        <p:spPr>
          <a:xfrm>
            <a:off x="7987522" y="2962518"/>
            <a:ext cx="3829339" cy="2523882"/>
          </a:xfrm>
          <a:prstGeom prst="rect">
            <a:avLst/>
          </a:prstGeom>
        </p:spPr>
      </p:pic>
    </p:spTree>
    <p:extLst>
      <p:ext uri="{BB962C8B-B14F-4D97-AF65-F5344CB8AC3E}">
        <p14:creationId xmlns:p14="http://schemas.microsoft.com/office/powerpoint/2010/main" val="1853233353"/>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A0D3C23-D024-0665-0E9B-4BD545F1CCED}"/>
              </a:ext>
            </a:extLst>
          </p:cNvPr>
          <p:cNvSpPr>
            <a:spLocks noGrp="1"/>
          </p:cNvSpPr>
          <p:nvPr>
            <p:ph type="sldNum" sz="quarter" idx="12"/>
          </p:nvPr>
        </p:nvSpPr>
        <p:spPr/>
        <p:txBody>
          <a:bodyPr/>
          <a:lstStyle/>
          <a:p>
            <a:fld id="{B13EF961-FCAC-4A9A-A9A0-C51400629BF4}" type="slidenum">
              <a:rPr lang="pl-PL" smtClean="0"/>
              <a:t>354</a:t>
            </a:fld>
            <a:endParaRPr lang="pl-PL"/>
          </a:p>
        </p:txBody>
      </p:sp>
      <p:sp>
        <p:nvSpPr>
          <p:cNvPr id="4" name="pole tekstowe 3">
            <a:extLst>
              <a:ext uri="{FF2B5EF4-FFF2-40B4-BE49-F238E27FC236}">
                <a16:creationId xmlns:a16="http://schemas.microsoft.com/office/drawing/2014/main" id="{877FC887-E882-3974-472A-547C945299BB}"/>
              </a:ext>
            </a:extLst>
          </p:cNvPr>
          <p:cNvSpPr txBox="1"/>
          <p:nvPr/>
        </p:nvSpPr>
        <p:spPr>
          <a:xfrm>
            <a:off x="298938" y="136525"/>
            <a:ext cx="11676185" cy="5632311"/>
          </a:xfrm>
          <a:prstGeom prst="rect">
            <a:avLst/>
          </a:prstGeom>
          <a:noFill/>
        </p:spPr>
        <p:txBody>
          <a:bodyPr wrap="square">
            <a:spAutoFit/>
          </a:bodyPr>
          <a:lstStyle/>
          <a:p>
            <a:pPr>
              <a:buNone/>
            </a:pPr>
            <a:r>
              <a:rPr lang="pl-PL" sz="2400" b="1" dirty="0"/>
              <a:t>Czytanie cyfrowych projektów i schematów</a:t>
            </a:r>
          </a:p>
          <a:p>
            <a:pPr lvl="1"/>
            <a:endParaRPr lang="pl-PL" sz="2400" b="1" dirty="0"/>
          </a:p>
          <a:p>
            <a:pPr lvl="1"/>
            <a:r>
              <a:rPr lang="pl-PL" sz="2400" dirty="0"/>
              <a:t>	Cyfrowe projekty i schematy to pliki komputerowe (np. PDF, DWG), które 	przedstawiają układ instalacji elektrycznej, schematy połączeń i rozmieszczenie 	urządzeń.</a:t>
            </a:r>
          </a:p>
          <a:p>
            <a:pPr lvl="1"/>
            <a:endParaRPr lang="pl-PL" sz="2400" b="1" dirty="0"/>
          </a:p>
          <a:p>
            <a:pPr lvl="1"/>
            <a:r>
              <a:rPr lang="pl-PL" sz="2400" b="1" dirty="0"/>
              <a:t>Dlaczego ważne?</a:t>
            </a:r>
            <a:br>
              <a:rPr lang="pl-PL" sz="2400" dirty="0"/>
            </a:br>
            <a:r>
              <a:rPr lang="pl-PL" sz="2400" dirty="0"/>
              <a:t>	Na budowie dokumentacja dostarczana może być w wersji elektronicznej. Zła 	interpretacja schematu = poważne błędy montażowe.</a:t>
            </a:r>
          </a:p>
          <a:p>
            <a:pPr lvl="1"/>
            <a:endParaRPr lang="pl-PL" sz="2400" b="1" dirty="0"/>
          </a:p>
          <a:p>
            <a:pPr lvl="1"/>
            <a:r>
              <a:rPr lang="pl-PL" sz="2400" b="1" dirty="0"/>
              <a:t>Jak czytać?</a:t>
            </a:r>
            <a:endParaRPr lang="pl-PL" sz="2400" dirty="0"/>
          </a:p>
          <a:p>
            <a:pPr lvl="2">
              <a:buFont typeface="Arial" panose="020B0604020202020204" pitchFamily="34" charset="0"/>
              <a:buChar char="•"/>
            </a:pPr>
            <a:r>
              <a:rPr lang="pl-PL" sz="2400" dirty="0"/>
              <a:t>Otwórz plik PDF lub CAD na tablecie/laptopie.</a:t>
            </a:r>
          </a:p>
          <a:p>
            <a:pPr lvl="2">
              <a:buFont typeface="Arial" panose="020B0604020202020204" pitchFamily="34" charset="0"/>
              <a:buChar char="•"/>
            </a:pPr>
            <a:r>
              <a:rPr lang="pl-PL" sz="2400" dirty="0"/>
              <a:t>Zidentyfikuj warstwy: przewody, punkty zasilania, gniazda.</a:t>
            </a:r>
          </a:p>
          <a:p>
            <a:pPr lvl="2">
              <a:buFont typeface="Arial" panose="020B0604020202020204" pitchFamily="34" charset="0"/>
              <a:buChar char="•"/>
            </a:pPr>
            <a:r>
              <a:rPr lang="pl-PL" sz="2400" dirty="0"/>
              <a:t>Korzystaj z funkcji </a:t>
            </a:r>
            <a:r>
              <a:rPr lang="pl-PL" sz="2400" i="1" dirty="0"/>
              <a:t>zoom</a:t>
            </a:r>
            <a:r>
              <a:rPr lang="pl-PL" sz="2400" dirty="0"/>
              <a:t> i </a:t>
            </a:r>
            <a:r>
              <a:rPr lang="pl-PL" sz="2400" i="1" dirty="0"/>
              <a:t>wyszukiwania</a:t>
            </a:r>
            <a:r>
              <a:rPr lang="pl-PL" sz="2400" dirty="0"/>
              <a:t>.</a:t>
            </a:r>
          </a:p>
          <a:p>
            <a:pPr lvl="2" algn="just">
              <a:buFont typeface="Arial" panose="020B0604020202020204" pitchFamily="34" charset="0"/>
              <a:buChar char="•"/>
            </a:pPr>
            <a:r>
              <a:rPr lang="pl-PL" sz="2400" dirty="0"/>
              <a:t>Rozpoznawaj symbole zgodnie z normami (np. PN-EN 60617).</a:t>
            </a:r>
          </a:p>
        </p:txBody>
      </p:sp>
      <p:pic>
        <p:nvPicPr>
          <p:cNvPr id="10242" name="Picture 2">
            <a:extLst>
              <a:ext uri="{FF2B5EF4-FFF2-40B4-BE49-F238E27FC236}">
                <a16:creationId xmlns:a16="http://schemas.microsoft.com/office/drawing/2014/main" id="{AE6A32A2-AC92-8F05-7F79-410DFDD931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9903" y="3665903"/>
            <a:ext cx="3192097" cy="3192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44081"/>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E76CDC3-9075-52E0-077D-8E8CD5AA721D}"/>
              </a:ext>
            </a:extLst>
          </p:cNvPr>
          <p:cNvSpPr>
            <a:spLocks noGrp="1"/>
          </p:cNvSpPr>
          <p:nvPr>
            <p:ph type="sldNum" sz="quarter" idx="12"/>
          </p:nvPr>
        </p:nvSpPr>
        <p:spPr/>
        <p:txBody>
          <a:bodyPr/>
          <a:lstStyle/>
          <a:p>
            <a:fld id="{B13EF961-FCAC-4A9A-A9A0-C51400629BF4}" type="slidenum">
              <a:rPr lang="pl-PL" smtClean="0"/>
              <a:t>355</a:t>
            </a:fld>
            <a:endParaRPr lang="pl-PL"/>
          </a:p>
        </p:txBody>
      </p:sp>
      <p:sp>
        <p:nvSpPr>
          <p:cNvPr id="4" name="pole tekstowe 3">
            <a:extLst>
              <a:ext uri="{FF2B5EF4-FFF2-40B4-BE49-F238E27FC236}">
                <a16:creationId xmlns:a16="http://schemas.microsoft.com/office/drawing/2014/main" id="{7F3F499B-AF99-A2D2-5950-0B7FE7217AFF}"/>
              </a:ext>
            </a:extLst>
          </p:cNvPr>
          <p:cNvSpPr txBox="1"/>
          <p:nvPr/>
        </p:nvSpPr>
        <p:spPr>
          <a:xfrm>
            <a:off x="474785" y="136524"/>
            <a:ext cx="11324492" cy="6370975"/>
          </a:xfrm>
          <a:prstGeom prst="rect">
            <a:avLst/>
          </a:prstGeom>
          <a:noFill/>
        </p:spPr>
        <p:txBody>
          <a:bodyPr wrap="square">
            <a:spAutoFit/>
          </a:bodyPr>
          <a:lstStyle/>
          <a:p>
            <a:pPr>
              <a:buNone/>
            </a:pPr>
            <a:r>
              <a:rPr lang="pl-PL" sz="2400" b="1" dirty="0"/>
              <a:t>Oznaczanie rozdzielnic kodem QR i pobieranie dokumentacji</a:t>
            </a:r>
          </a:p>
          <a:p>
            <a:pPr>
              <a:buNone/>
            </a:pPr>
            <a:endParaRPr lang="pl-PL" sz="2400" b="1" dirty="0"/>
          </a:p>
          <a:p>
            <a:r>
              <a:rPr lang="pl-PL" sz="2400" dirty="0"/>
              <a:t>Na rozdzielnicy umieszcza się kod QR, który po zeskanowaniu telefonem lub tabletem umożliwia natychmiastowy dostęp do aktualnej dokumentacji technicznej — schematów, protokołów pomiarowych, kart katalogowych i historii przeglądów.</a:t>
            </a:r>
          </a:p>
          <a:p>
            <a:pPr>
              <a:buNone/>
            </a:pPr>
            <a:endParaRPr lang="pl-PL" sz="2400" b="1" dirty="0"/>
          </a:p>
          <a:p>
            <a:pPr>
              <a:buNone/>
            </a:pPr>
            <a:r>
              <a:rPr lang="pl-PL" sz="2400" b="1" dirty="0"/>
              <a:t>Dostęp do dokumentacji</a:t>
            </a:r>
            <a:br>
              <a:rPr lang="pl-PL" sz="2400" dirty="0"/>
            </a:br>
            <a:r>
              <a:rPr lang="pl-PL" sz="2400" dirty="0"/>
              <a:t>➡ Po zeskanowaniu otworzy się link do folderu w chmurze lub do dedykowanej aplikacji z dokumentami rozdzielnicy.</a:t>
            </a:r>
          </a:p>
          <a:p>
            <a:pPr>
              <a:buNone/>
            </a:pPr>
            <a:endParaRPr lang="pl-PL" sz="2400" b="1" dirty="0"/>
          </a:p>
          <a:p>
            <a:pPr>
              <a:buNone/>
            </a:pPr>
            <a:r>
              <a:rPr lang="pl-PL" sz="2400" b="1" dirty="0"/>
              <a:t>Przeglądanie plików</a:t>
            </a:r>
            <a:br>
              <a:rPr lang="pl-PL" sz="2400" dirty="0"/>
            </a:br>
            <a:r>
              <a:rPr lang="pl-PL" sz="2400" dirty="0"/>
              <a:t>➡ Możesz wyświetlić schematy, sprawdzić parametry lub pobrać pliki na urządzenie.</a:t>
            </a:r>
          </a:p>
          <a:p>
            <a:endParaRPr lang="pl-PL" sz="2400" b="1" dirty="0"/>
          </a:p>
          <a:p>
            <a:r>
              <a:rPr lang="pl-PL" sz="2400" b="1" dirty="0"/>
              <a:t>Aktualizacje</a:t>
            </a:r>
            <a:br>
              <a:rPr lang="pl-PL" sz="2400" dirty="0"/>
            </a:br>
            <a:r>
              <a:rPr lang="pl-PL" sz="2400" dirty="0"/>
              <a:t>➡ W przypadku zmian dokumentacji wystarczy podmienić pliki w folderze przypisanym do danego kodu QR — kod QR nie wymaga zmiany.</a:t>
            </a:r>
          </a:p>
          <a:p>
            <a:endParaRPr lang="pl-PL" sz="2400" dirty="0"/>
          </a:p>
        </p:txBody>
      </p:sp>
    </p:spTree>
    <p:extLst>
      <p:ext uri="{BB962C8B-B14F-4D97-AF65-F5344CB8AC3E}">
        <p14:creationId xmlns:p14="http://schemas.microsoft.com/office/powerpoint/2010/main" val="2072835686"/>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E0D788B-32B4-ABC9-DF0F-4C5EB7279974}"/>
              </a:ext>
            </a:extLst>
          </p:cNvPr>
          <p:cNvSpPr>
            <a:spLocks noGrp="1"/>
          </p:cNvSpPr>
          <p:nvPr>
            <p:ph type="sldNum" sz="quarter" idx="12"/>
          </p:nvPr>
        </p:nvSpPr>
        <p:spPr/>
        <p:txBody>
          <a:bodyPr/>
          <a:lstStyle/>
          <a:p>
            <a:fld id="{B13EF961-FCAC-4A9A-A9A0-C51400629BF4}" type="slidenum">
              <a:rPr lang="pl-PL" smtClean="0"/>
              <a:t>356</a:t>
            </a:fld>
            <a:endParaRPr lang="pl-PL"/>
          </a:p>
        </p:txBody>
      </p:sp>
      <p:pic>
        <p:nvPicPr>
          <p:cNvPr id="11266" name="Picture 2" descr="Wygenerowany obraz">
            <a:extLst>
              <a:ext uri="{FF2B5EF4-FFF2-40B4-BE49-F238E27FC236}">
                <a16:creationId xmlns:a16="http://schemas.microsoft.com/office/drawing/2014/main" id="{8E6DBCFD-F177-0987-C1FD-889BD582A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76303"/>
            <a:ext cx="5899150" cy="5899150"/>
          </a:xfrm>
          <a:prstGeom prst="rect">
            <a:avLst/>
          </a:prstGeom>
          <a:noFill/>
          <a:extLst>
            <a:ext uri="{909E8E84-426E-40DD-AFC4-6F175D3DCCD1}">
              <a14:hiddenFill xmlns:a14="http://schemas.microsoft.com/office/drawing/2010/main">
                <a:solidFill>
                  <a:srgbClr val="FFFFFF"/>
                </a:solidFill>
              </a14:hiddenFill>
            </a:ext>
          </a:extLst>
        </p:spPr>
      </p:pic>
      <p:sp>
        <p:nvSpPr>
          <p:cNvPr id="4" name="pole tekstowe 3">
            <a:extLst>
              <a:ext uri="{FF2B5EF4-FFF2-40B4-BE49-F238E27FC236}">
                <a16:creationId xmlns:a16="http://schemas.microsoft.com/office/drawing/2014/main" id="{EAA7EDBF-BB72-A727-B128-4724F4938C52}"/>
              </a:ext>
            </a:extLst>
          </p:cNvPr>
          <p:cNvSpPr txBox="1"/>
          <p:nvPr/>
        </p:nvSpPr>
        <p:spPr>
          <a:xfrm>
            <a:off x="373673" y="411966"/>
            <a:ext cx="5528896" cy="5944384"/>
          </a:xfrm>
          <a:prstGeom prst="rect">
            <a:avLst/>
          </a:prstGeom>
          <a:noFill/>
        </p:spPr>
        <p:txBody>
          <a:bodyPr wrap="square">
            <a:spAutoFit/>
          </a:bodyPr>
          <a:lstStyle/>
          <a:p>
            <a:pPr>
              <a:buNone/>
            </a:pPr>
            <a:r>
              <a:rPr lang="pl-PL" sz="2400" b="1" dirty="0"/>
              <a:t>Korzyści:</a:t>
            </a:r>
          </a:p>
          <a:p>
            <a:pPr marL="342900" indent="-342900">
              <a:lnSpc>
                <a:spcPct val="150000"/>
              </a:lnSpc>
              <a:buFont typeface="Arial" panose="020B0604020202020204" pitchFamily="34" charset="0"/>
              <a:buChar char="•"/>
            </a:pPr>
            <a:r>
              <a:rPr lang="pl-PL" sz="2400" dirty="0"/>
              <a:t> Zawsze dostęp do najnowszej dokumentacji bez dokumentacji papierowej.</a:t>
            </a:r>
          </a:p>
          <a:p>
            <a:pPr marL="342900" indent="-342900">
              <a:lnSpc>
                <a:spcPct val="150000"/>
              </a:lnSpc>
              <a:buFont typeface="Arial" panose="020B0604020202020204" pitchFamily="34" charset="0"/>
              <a:buChar char="•"/>
            </a:pPr>
            <a:r>
              <a:rPr lang="pl-PL" sz="2400" dirty="0"/>
              <a:t>Szybkie sprawdzenie schematów na budowie lub w hali.</a:t>
            </a:r>
          </a:p>
          <a:p>
            <a:pPr marL="342900" indent="-342900">
              <a:lnSpc>
                <a:spcPct val="150000"/>
              </a:lnSpc>
              <a:buFont typeface="Arial" panose="020B0604020202020204" pitchFamily="34" charset="0"/>
              <a:buChar char="•"/>
            </a:pPr>
            <a:r>
              <a:rPr lang="pl-PL" sz="2400" dirty="0"/>
              <a:t>Ułatwienie dla serwisu i ekip pomiarowych</a:t>
            </a:r>
          </a:p>
          <a:p>
            <a:pPr marL="342900" indent="-342900">
              <a:lnSpc>
                <a:spcPct val="150000"/>
              </a:lnSpc>
              <a:buFont typeface="Arial" panose="020B0604020202020204" pitchFamily="34" charset="0"/>
              <a:buChar char="•"/>
            </a:pPr>
            <a:r>
              <a:rPr lang="pl-PL" sz="2400" dirty="0"/>
              <a:t>Mniej błędów i lepsza organizacja pracy.</a:t>
            </a:r>
          </a:p>
          <a:p>
            <a:pPr marL="342900" indent="-342900">
              <a:lnSpc>
                <a:spcPct val="150000"/>
              </a:lnSpc>
              <a:buFont typeface="Arial" panose="020B0604020202020204" pitchFamily="34" charset="0"/>
              <a:buChar char="•"/>
            </a:pPr>
            <a:r>
              <a:rPr lang="pl-PL" sz="2400" dirty="0"/>
              <a:t>Możliwość umieszczania instrukcji BHP, obsługi maszyny lub instalacji.</a:t>
            </a:r>
          </a:p>
        </p:txBody>
      </p:sp>
    </p:spTree>
    <p:extLst>
      <p:ext uri="{BB962C8B-B14F-4D97-AF65-F5344CB8AC3E}">
        <p14:creationId xmlns:p14="http://schemas.microsoft.com/office/powerpoint/2010/main" val="3813791739"/>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F6622E4-D90D-00FC-6CAD-E3C09929D828}"/>
              </a:ext>
            </a:extLst>
          </p:cNvPr>
          <p:cNvSpPr>
            <a:spLocks noGrp="1"/>
          </p:cNvSpPr>
          <p:nvPr>
            <p:ph type="sldNum" sz="quarter" idx="12"/>
          </p:nvPr>
        </p:nvSpPr>
        <p:spPr/>
        <p:txBody>
          <a:bodyPr/>
          <a:lstStyle/>
          <a:p>
            <a:fld id="{B13EF961-FCAC-4A9A-A9A0-C51400629BF4}" type="slidenum">
              <a:rPr lang="pl-PL" smtClean="0"/>
              <a:t>357</a:t>
            </a:fld>
            <a:endParaRPr lang="pl-PL"/>
          </a:p>
        </p:txBody>
      </p:sp>
      <p:sp>
        <p:nvSpPr>
          <p:cNvPr id="4" name="pole tekstowe 3">
            <a:extLst>
              <a:ext uri="{FF2B5EF4-FFF2-40B4-BE49-F238E27FC236}">
                <a16:creationId xmlns:a16="http://schemas.microsoft.com/office/drawing/2014/main" id="{7B056B06-0185-A113-76DF-B80D812B5023}"/>
              </a:ext>
            </a:extLst>
          </p:cNvPr>
          <p:cNvSpPr txBox="1"/>
          <p:nvPr/>
        </p:nvSpPr>
        <p:spPr>
          <a:xfrm>
            <a:off x="418214" y="297713"/>
            <a:ext cx="11355572" cy="6129050"/>
          </a:xfrm>
          <a:prstGeom prst="rect">
            <a:avLst/>
          </a:prstGeom>
          <a:noFill/>
        </p:spPr>
        <p:txBody>
          <a:bodyPr wrap="square">
            <a:spAutoFit/>
          </a:bodyPr>
          <a:lstStyle/>
          <a:p>
            <a:pPr algn="l">
              <a:buNone/>
            </a:pPr>
            <a:r>
              <a:rPr lang="pl-PL" b="1" i="0" dirty="0">
                <a:solidFill>
                  <a:srgbClr val="003064"/>
                </a:solidFill>
                <a:effectLst/>
                <a:latin typeface="Montserrat" panose="00000500000000000000" pitchFamily="2" charset="-18"/>
              </a:rPr>
              <a:t>Czym są PSE?</a:t>
            </a:r>
          </a:p>
          <a:p>
            <a:pPr algn="l">
              <a:buNone/>
            </a:pPr>
            <a:endParaRPr lang="pl-PL" b="1" dirty="0">
              <a:solidFill>
                <a:srgbClr val="003064"/>
              </a:solidFill>
              <a:latin typeface="Montserrat" panose="00000500000000000000" pitchFamily="2" charset="-18"/>
            </a:endParaRPr>
          </a:p>
          <a:p>
            <a:pPr algn="just">
              <a:lnSpc>
                <a:spcPct val="150000"/>
              </a:lnSpc>
              <a:buNone/>
            </a:pPr>
            <a:r>
              <a:rPr lang="pl-PL" sz="2400" b="1" i="0" dirty="0">
                <a:solidFill>
                  <a:srgbClr val="003064"/>
                </a:solidFill>
                <a:effectLst/>
              </a:rPr>
              <a:t>Polskie Sieci Elektroenergetyczne (PSE) </a:t>
            </a:r>
            <a:r>
              <a:rPr lang="pl-PL" sz="2400" b="0" i="0" dirty="0">
                <a:solidFill>
                  <a:srgbClr val="003064"/>
                </a:solidFill>
                <a:effectLst/>
              </a:rPr>
              <a:t>są operatorem systemu przesyłowego energii elektrycznej w Polsce. Zadaniem spółki jest </a:t>
            </a:r>
            <a:r>
              <a:rPr lang="pl-PL" sz="2400" b="0" i="0" u="sng" dirty="0">
                <a:solidFill>
                  <a:srgbClr val="003064"/>
                </a:solidFill>
                <a:effectLst/>
              </a:rPr>
              <a:t>bilansowanie systemu elektroenergetycznego</a:t>
            </a:r>
            <a:r>
              <a:rPr lang="pl-PL" sz="2400" b="0" i="0" dirty="0">
                <a:solidFill>
                  <a:srgbClr val="003064"/>
                </a:solidFill>
                <a:effectLst/>
              </a:rPr>
              <a:t>, czyli zapewnienie, że energii zawsze jest tyle, ile potrzeba odbiorcom. PSE odpowiadają także za niezawodność i utrzymanie odpowiednich jej parametrów.</a:t>
            </a:r>
          </a:p>
          <a:p>
            <a:pPr algn="just">
              <a:lnSpc>
                <a:spcPct val="150000"/>
              </a:lnSpc>
            </a:pPr>
            <a:r>
              <a:rPr lang="pl-PL" sz="2400" b="0" i="0" dirty="0">
                <a:solidFill>
                  <a:srgbClr val="003064"/>
                </a:solidFill>
                <a:effectLst/>
              </a:rPr>
              <a:t>Spółka zarządza pracą sieci przesyłowej, w której skład wchodzi </a:t>
            </a:r>
            <a:r>
              <a:rPr lang="pl-PL" sz="2400" b="1" i="0" dirty="0">
                <a:solidFill>
                  <a:srgbClr val="003064"/>
                </a:solidFill>
                <a:effectLst/>
              </a:rPr>
              <a:t>110 stacji elektroenergetycznych</a:t>
            </a:r>
            <a:r>
              <a:rPr lang="pl-PL" sz="2400" b="0" i="0" dirty="0">
                <a:solidFill>
                  <a:srgbClr val="003064"/>
                </a:solidFill>
                <a:effectLst/>
              </a:rPr>
              <a:t> </a:t>
            </a:r>
            <a:r>
              <a:rPr lang="pl-PL" sz="2400" b="1" i="0" dirty="0">
                <a:solidFill>
                  <a:srgbClr val="003064"/>
                </a:solidFill>
                <a:effectLst/>
              </a:rPr>
              <a:t>WN</a:t>
            </a:r>
            <a:r>
              <a:rPr lang="pl-PL" sz="2400" b="0" i="0" dirty="0">
                <a:solidFill>
                  <a:srgbClr val="003064"/>
                </a:solidFill>
                <a:effectLst/>
              </a:rPr>
              <a:t> oraz linie najwyższych napięć. Umożliwiają one przesyłanie energii na duże odległości, a ich łączna długość to prawie </a:t>
            </a:r>
            <a:r>
              <a:rPr lang="pl-PL" sz="2400" b="0" i="0" u="sng" dirty="0">
                <a:solidFill>
                  <a:srgbClr val="003064"/>
                </a:solidFill>
                <a:effectLst/>
              </a:rPr>
              <a:t>16 tysięcy kilometrów</a:t>
            </a:r>
            <a:r>
              <a:rPr lang="pl-PL" sz="2400" b="0" i="0" dirty="0">
                <a:solidFill>
                  <a:srgbClr val="003064"/>
                </a:solidFill>
                <a:effectLst/>
              </a:rPr>
              <a:t>. Każdy, kto korzysta z energii elektrycznej, korzysta również z infrastruktury przesyłowej PSE. Dzięki liniom najwyższych napięć, energia elektryczna trafia do sieci lokalnych dystrybutorów, a za ich pośrednictwem do przedsiębiorstw i gospodarstw domowych.</a:t>
            </a:r>
          </a:p>
        </p:txBody>
      </p:sp>
      <p:pic>
        <p:nvPicPr>
          <p:cNvPr id="6" name="Obraz 5">
            <a:extLst>
              <a:ext uri="{FF2B5EF4-FFF2-40B4-BE49-F238E27FC236}">
                <a16:creationId xmlns:a16="http://schemas.microsoft.com/office/drawing/2014/main" id="{B2E1B4A6-E045-297C-7B69-4FF7A9B07C1D}"/>
              </a:ext>
            </a:extLst>
          </p:cNvPr>
          <p:cNvPicPr>
            <a:picLocks noChangeAspect="1"/>
          </p:cNvPicPr>
          <p:nvPr/>
        </p:nvPicPr>
        <p:blipFill>
          <a:blip r:embed="rId2"/>
          <a:stretch>
            <a:fillRect/>
          </a:stretch>
        </p:blipFill>
        <p:spPr>
          <a:xfrm>
            <a:off x="5642851" y="136525"/>
            <a:ext cx="3925242" cy="758660"/>
          </a:xfrm>
          <a:prstGeom prst="rect">
            <a:avLst/>
          </a:prstGeom>
        </p:spPr>
      </p:pic>
    </p:spTree>
    <p:extLst>
      <p:ext uri="{BB962C8B-B14F-4D97-AF65-F5344CB8AC3E}">
        <p14:creationId xmlns:p14="http://schemas.microsoft.com/office/powerpoint/2010/main" val="961303867"/>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76DFDD0-037E-ECF0-920E-1668421D750A}"/>
              </a:ext>
            </a:extLst>
          </p:cNvPr>
          <p:cNvSpPr>
            <a:spLocks noGrp="1"/>
          </p:cNvSpPr>
          <p:nvPr>
            <p:ph type="sldNum" sz="quarter" idx="12"/>
          </p:nvPr>
        </p:nvSpPr>
        <p:spPr/>
        <p:txBody>
          <a:bodyPr/>
          <a:lstStyle/>
          <a:p>
            <a:fld id="{B13EF961-FCAC-4A9A-A9A0-C51400629BF4}" type="slidenum">
              <a:rPr lang="pl-PL" smtClean="0"/>
              <a:t>358</a:t>
            </a:fld>
            <a:endParaRPr lang="pl-PL"/>
          </a:p>
        </p:txBody>
      </p:sp>
      <p:pic>
        <p:nvPicPr>
          <p:cNvPr id="4" name="Obraz 3">
            <a:extLst>
              <a:ext uri="{FF2B5EF4-FFF2-40B4-BE49-F238E27FC236}">
                <a16:creationId xmlns:a16="http://schemas.microsoft.com/office/drawing/2014/main" id="{BFE658DB-E93A-80E5-3215-52C927D27E16}"/>
              </a:ext>
            </a:extLst>
          </p:cNvPr>
          <p:cNvPicPr>
            <a:picLocks noChangeAspect="1"/>
          </p:cNvPicPr>
          <p:nvPr/>
        </p:nvPicPr>
        <p:blipFill>
          <a:blip r:embed="rId2"/>
          <a:stretch>
            <a:fillRect/>
          </a:stretch>
        </p:blipFill>
        <p:spPr>
          <a:xfrm>
            <a:off x="3607046" y="-6181"/>
            <a:ext cx="8584954" cy="6727656"/>
          </a:xfrm>
          <a:prstGeom prst="rect">
            <a:avLst/>
          </a:prstGeom>
        </p:spPr>
      </p:pic>
      <p:pic>
        <p:nvPicPr>
          <p:cNvPr id="6" name="Obraz 5">
            <a:extLst>
              <a:ext uri="{FF2B5EF4-FFF2-40B4-BE49-F238E27FC236}">
                <a16:creationId xmlns:a16="http://schemas.microsoft.com/office/drawing/2014/main" id="{2640AA0F-09CD-1CDF-B497-88707C4C5C6D}"/>
              </a:ext>
            </a:extLst>
          </p:cNvPr>
          <p:cNvPicPr>
            <a:picLocks noChangeAspect="1"/>
          </p:cNvPicPr>
          <p:nvPr/>
        </p:nvPicPr>
        <p:blipFill>
          <a:blip r:embed="rId3"/>
          <a:stretch>
            <a:fillRect/>
          </a:stretch>
        </p:blipFill>
        <p:spPr>
          <a:xfrm>
            <a:off x="333507" y="5677071"/>
            <a:ext cx="2324424" cy="457264"/>
          </a:xfrm>
          <a:prstGeom prst="rect">
            <a:avLst/>
          </a:prstGeom>
        </p:spPr>
      </p:pic>
      <p:sp>
        <p:nvSpPr>
          <p:cNvPr id="8" name="pole tekstowe 7">
            <a:extLst>
              <a:ext uri="{FF2B5EF4-FFF2-40B4-BE49-F238E27FC236}">
                <a16:creationId xmlns:a16="http://schemas.microsoft.com/office/drawing/2014/main" id="{99313119-D9F8-0307-9202-4865F23A55DA}"/>
              </a:ext>
            </a:extLst>
          </p:cNvPr>
          <p:cNvSpPr txBox="1"/>
          <p:nvPr/>
        </p:nvSpPr>
        <p:spPr>
          <a:xfrm>
            <a:off x="200469" y="4090458"/>
            <a:ext cx="5200871" cy="338554"/>
          </a:xfrm>
          <a:prstGeom prst="rect">
            <a:avLst/>
          </a:prstGeom>
          <a:noFill/>
        </p:spPr>
        <p:txBody>
          <a:bodyPr wrap="square">
            <a:spAutoFit/>
          </a:bodyPr>
          <a:lstStyle/>
          <a:p>
            <a:r>
              <a:rPr lang="pl-PL" sz="1600" b="1" dirty="0">
                <a:solidFill>
                  <a:srgbClr val="FF0000"/>
                </a:solidFill>
              </a:rPr>
              <a:t>https://www.energetycznykompas.pl/#praca-systemu</a:t>
            </a:r>
          </a:p>
        </p:txBody>
      </p:sp>
      <p:pic>
        <p:nvPicPr>
          <p:cNvPr id="10" name="Obraz 9">
            <a:extLst>
              <a:ext uri="{FF2B5EF4-FFF2-40B4-BE49-F238E27FC236}">
                <a16:creationId xmlns:a16="http://schemas.microsoft.com/office/drawing/2014/main" id="{B152E77F-253A-AF97-2CB6-5C73281DB349}"/>
              </a:ext>
            </a:extLst>
          </p:cNvPr>
          <p:cNvPicPr>
            <a:picLocks noChangeAspect="1"/>
          </p:cNvPicPr>
          <p:nvPr/>
        </p:nvPicPr>
        <p:blipFill>
          <a:blip r:embed="rId4"/>
          <a:stretch>
            <a:fillRect/>
          </a:stretch>
        </p:blipFill>
        <p:spPr>
          <a:xfrm>
            <a:off x="0" y="1162837"/>
            <a:ext cx="4363059" cy="2753109"/>
          </a:xfrm>
          <a:prstGeom prst="rect">
            <a:avLst/>
          </a:prstGeom>
        </p:spPr>
      </p:pic>
      <p:sp>
        <p:nvSpPr>
          <p:cNvPr id="14" name="pole tekstowe 13">
            <a:extLst>
              <a:ext uri="{FF2B5EF4-FFF2-40B4-BE49-F238E27FC236}">
                <a16:creationId xmlns:a16="http://schemas.microsoft.com/office/drawing/2014/main" id="{0BAEB94C-EBA9-9B12-EAD8-CB7E048A0B07}"/>
              </a:ext>
            </a:extLst>
          </p:cNvPr>
          <p:cNvSpPr txBox="1"/>
          <p:nvPr/>
        </p:nvSpPr>
        <p:spPr>
          <a:xfrm>
            <a:off x="3048786" y="3244334"/>
            <a:ext cx="6094428" cy="369332"/>
          </a:xfrm>
          <a:prstGeom prst="rect">
            <a:avLst/>
          </a:prstGeom>
          <a:noFill/>
        </p:spPr>
        <p:txBody>
          <a:bodyPr wrap="square">
            <a:spAutoFit/>
          </a:bodyPr>
          <a:lstStyle/>
          <a:p>
            <a:r>
              <a:rPr lang="pl-PL" sz="1800" b="1" dirty="0" err="1">
                <a:solidFill>
                  <a:srgbClr val="FF0000"/>
                </a:solidFill>
              </a:rPr>
              <a:t>ht</a:t>
            </a:r>
            <a:endParaRPr lang="pl-PL" dirty="0"/>
          </a:p>
        </p:txBody>
      </p:sp>
      <p:sp>
        <p:nvSpPr>
          <p:cNvPr id="16" name="pole tekstowe 15">
            <a:extLst>
              <a:ext uri="{FF2B5EF4-FFF2-40B4-BE49-F238E27FC236}">
                <a16:creationId xmlns:a16="http://schemas.microsoft.com/office/drawing/2014/main" id="{A7BDF484-E25E-41D8-C782-0AB7A94BEED2}"/>
              </a:ext>
            </a:extLst>
          </p:cNvPr>
          <p:cNvSpPr txBox="1"/>
          <p:nvPr/>
        </p:nvSpPr>
        <p:spPr>
          <a:xfrm>
            <a:off x="200469" y="290839"/>
            <a:ext cx="3994459" cy="646331"/>
          </a:xfrm>
          <a:prstGeom prst="rect">
            <a:avLst/>
          </a:prstGeom>
          <a:noFill/>
        </p:spPr>
        <p:txBody>
          <a:bodyPr wrap="square">
            <a:spAutoFit/>
          </a:bodyPr>
          <a:lstStyle/>
          <a:p>
            <a:r>
              <a:rPr lang="pl-PL" b="1" dirty="0"/>
              <a:t>JAK SPRAWDZIĆ BIERZĄCE BILANS ENERGETYCZNY POLSKI</a:t>
            </a:r>
            <a:endParaRPr lang="pl-PL" dirty="0"/>
          </a:p>
        </p:txBody>
      </p:sp>
    </p:spTree>
    <p:extLst>
      <p:ext uri="{BB962C8B-B14F-4D97-AF65-F5344CB8AC3E}">
        <p14:creationId xmlns:p14="http://schemas.microsoft.com/office/powerpoint/2010/main" val="635744131"/>
      </p:ext>
    </p:extLst>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6604C73-31F0-9D7D-628D-83C7243771DC}"/>
              </a:ext>
            </a:extLst>
          </p:cNvPr>
          <p:cNvSpPr>
            <a:spLocks noGrp="1"/>
          </p:cNvSpPr>
          <p:nvPr>
            <p:ph type="sldNum" sz="quarter" idx="12"/>
          </p:nvPr>
        </p:nvSpPr>
        <p:spPr/>
        <p:txBody>
          <a:bodyPr/>
          <a:lstStyle/>
          <a:p>
            <a:fld id="{B13EF961-FCAC-4A9A-A9A0-C51400629BF4}" type="slidenum">
              <a:rPr lang="pl-PL" smtClean="0"/>
              <a:t>359</a:t>
            </a:fld>
            <a:endParaRPr lang="pl-PL"/>
          </a:p>
        </p:txBody>
      </p:sp>
      <p:pic>
        <p:nvPicPr>
          <p:cNvPr id="4" name="Obraz 3">
            <a:extLst>
              <a:ext uri="{FF2B5EF4-FFF2-40B4-BE49-F238E27FC236}">
                <a16:creationId xmlns:a16="http://schemas.microsoft.com/office/drawing/2014/main" id="{C41AAE85-8F33-9A80-ABA3-8CFC55F24FAE}"/>
              </a:ext>
            </a:extLst>
          </p:cNvPr>
          <p:cNvPicPr>
            <a:picLocks noChangeAspect="1"/>
          </p:cNvPicPr>
          <p:nvPr/>
        </p:nvPicPr>
        <p:blipFill>
          <a:blip r:embed="rId2"/>
          <a:stretch>
            <a:fillRect/>
          </a:stretch>
        </p:blipFill>
        <p:spPr>
          <a:xfrm>
            <a:off x="600173" y="1312644"/>
            <a:ext cx="5284073" cy="3083442"/>
          </a:xfrm>
          <a:prstGeom prst="rect">
            <a:avLst/>
          </a:prstGeom>
        </p:spPr>
      </p:pic>
      <p:sp>
        <p:nvSpPr>
          <p:cNvPr id="6" name="pole tekstowe 5">
            <a:extLst>
              <a:ext uri="{FF2B5EF4-FFF2-40B4-BE49-F238E27FC236}">
                <a16:creationId xmlns:a16="http://schemas.microsoft.com/office/drawing/2014/main" id="{F898ECE9-A272-A00C-DAA1-89B361D8ABCF}"/>
              </a:ext>
            </a:extLst>
          </p:cNvPr>
          <p:cNvSpPr txBox="1"/>
          <p:nvPr/>
        </p:nvSpPr>
        <p:spPr>
          <a:xfrm>
            <a:off x="7406370" y="5834775"/>
            <a:ext cx="4524550" cy="307777"/>
          </a:xfrm>
          <a:prstGeom prst="rect">
            <a:avLst/>
          </a:prstGeom>
          <a:noFill/>
        </p:spPr>
        <p:txBody>
          <a:bodyPr wrap="square">
            <a:spAutoFit/>
          </a:bodyPr>
          <a:lstStyle/>
          <a:p>
            <a:pPr algn="r"/>
            <a:r>
              <a:rPr lang="pl-PL" sz="1400" b="1" dirty="0">
                <a:solidFill>
                  <a:srgbClr val="FF0000"/>
                </a:solidFill>
              </a:rPr>
              <a:t>https://www.energetycznykompas.pl/#praca-systemu</a:t>
            </a:r>
          </a:p>
        </p:txBody>
      </p:sp>
      <p:sp>
        <p:nvSpPr>
          <p:cNvPr id="12" name="pole tekstowe 11">
            <a:extLst>
              <a:ext uri="{FF2B5EF4-FFF2-40B4-BE49-F238E27FC236}">
                <a16:creationId xmlns:a16="http://schemas.microsoft.com/office/drawing/2014/main" id="{680E4C55-8DB8-C91B-2002-C6046B46B118}"/>
              </a:ext>
            </a:extLst>
          </p:cNvPr>
          <p:cNvSpPr txBox="1"/>
          <p:nvPr/>
        </p:nvSpPr>
        <p:spPr>
          <a:xfrm>
            <a:off x="406750" y="107564"/>
            <a:ext cx="6094428" cy="646331"/>
          </a:xfrm>
          <a:prstGeom prst="rect">
            <a:avLst/>
          </a:prstGeom>
          <a:noFill/>
        </p:spPr>
        <p:txBody>
          <a:bodyPr wrap="square">
            <a:spAutoFit/>
          </a:bodyPr>
          <a:lstStyle/>
          <a:p>
            <a:r>
              <a:rPr lang="pl-PL" b="1" dirty="0">
                <a:solidFill>
                  <a:srgbClr val="FF0000"/>
                </a:solidFill>
              </a:rPr>
              <a:t>UDZIAŁ POSZCZEGÓLNYCH ŹRÓDEŁ WYTWÓRCZYCH W POLSCE  W CIĄGU DOBY – MAJ 2025</a:t>
            </a:r>
            <a:endParaRPr lang="pl-PL" dirty="0"/>
          </a:p>
        </p:txBody>
      </p:sp>
      <p:pic>
        <p:nvPicPr>
          <p:cNvPr id="8" name="Obraz 7">
            <a:extLst>
              <a:ext uri="{FF2B5EF4-FFF2-40B4-BE49-F238E27FC236}">
                <a16:creationId xmlns:a16="http://schemas.microsoft.com/office/drawing/2014/main" id="{4E250A27-88B3-EB68-6AEA-00E2AAA01624}"/>
              </a:ext>
            </a:extLst>
          </p:cNvPr>
          <p:cNvPicPr>
            <a:picLocks noChangeAspect="1"/>
          </p:cNvPicPr>
          <p:nvPr/>
        </p:nvPicPr>
        <p:blipFill>
          <a:blip r:embed="rId3"/>
          <a:stretch>
            <a:fillRect/>
          </a:stretch>
        </p:blipFill>
        <p:spPr>
          <a:xfrm>
            <a:off x="0" y="4110359"/>
            <a:ext cx="7406370" cy="2747641"/>
          </a:xfrm>
          <a:prstGeom prst="rect">
            <a:avLst/>
          </a:prstGeom>
        </p:spPr>
      </p:pic>
      <p:pic>
        <p:nvPicPr>
          <p:cNvPr id="10" name="Obraz 9">
            <a:extLst>
              <a:ext uri="{FF2B5EF4-FFF2-40B4-BE49-F238E27FC236}">
                <a16:creationId xmlns:a16="http://schemas.microsoft.com/office/drawing/2014/main" id="{8C0A872B-75DA-71F2-D7EC-52459B7234FA}"/>
              </a:ext>
            </a:extLst>
          </p:cNvPr>
          <p:cNvPicPr>
            <a:picLocks noChangeAspect="1"/>
          </p:cNvPicPr>
          <p:nvPr/>
        </p:nvPicPr>
        <p:blipFill>
          <a:blip r:embed="rId4"/>
          <a:stretch>
            <a:fillRect/>
          </a:stretch>
        </p:blipFill>
        <p:spPr>
          <a:xfrm>
            <a:off x="6751263" y="194975"/>
            <a:ext cx="5440738" cy="5216011"/>
          </a:xfrm>
          <a:prstGeom prst="rect">
            <a:avLst/>
          </a:prstGeom>
        </p:spPr>
      </p:pic>
    </p:spTree>
    <p:extLst>
      <p:ext uri="{BB962C8B-B14F-4D97-AF65-F5344CB8AC3E}">
        <p14:creationId xmlns:p14="http://schemas.microsoft.com/office/powerpoint/2010/main" val="1266277872"/>
      </p:ext>
    </p:extLst>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85B97E8-5852-A61F-4106-286674B5DA6E}"/>
              </a:ext>
            </a:extLst>
          </p:cNvPr>
          <p:cNvSpPr>
            <a:spLocks noGrp="1"/>
          </p:cNvSpPr>
          <p:nvPr>
            <p:ph type="sldNum" sz="quarter" idx="12"/>
          </p:nvPr>
        </p:nvSpPr>
        <p:spPr/>
        <p:txBody>
          <a:bodyPr/>
          <a:lstStyle/>
          <a:p>
            <a:fld id="{B13EF961-FCAC-4A9A-A9A0-C51400629BF4}" type="slidenum">
              <a:rPr lang="pl-PL" smtClean="0"/>
              <a:t>360</a:t>
            </a:fld>
            <a:endParaRPr lang="pl-PL"/>
          </a:p>
        </p:txBody>
      </p:sp>
      <p:pic>
        <p:nvPicPr>
          <p:cNvPr id="10" name="Obraz 9">
            <a:extLst>
              <a:ext uri="{FF2B5EF4-FFF2-40B4-BE49-F238E27FC236}">
                <a16:creationId xmlns:a16="http://schemas.microsoft.com/office/drawing/2014/main" id="{C490125B-8723-A85F-50A9-E815CCDB8923}"/>
              </a:ext>
            </a:extLst>
          </p:cNvPr>
          <p:cNvPicPr>
            <a:picLocks noChangeAspect="1"/>
          </p:cNvPicPr>
          <p:nvPr/>
        </p:nvPicPr>
        <p:blipFill>
          <a:blip r:embed="rId2"/>
          <a:srcRect t="1513"/>
          <a:stretch/>
        </p:blipFill>
        <p:spPr>
          <a:xfrm>
            <a:off x="303027" y="768386"/>
            <a:ext cx="5382376" cy="6042164"/>
          </a:xfrm>
          <a:prstGeom prst="rect">
            <a:avLst/>
          </a:prstGeom>
        </p:spPr>
      </p:pic>
      <p:pic>
        <p:nvPicPr>
          <p:cNvPr id="12" name="Obraz 11">
            <a:extLst>
              <a:ext uri="{FF2B5EF4-FFF2-40B4-BE49-F238E27FC236}">
                <a16:creationId xmlns:a16="http://schemas.microsoft.com/office/drawing/2014/main" id="{FE8924C9-14B3-B3D1-5A19-D5E9A37F7C61}"/>
              </a:ext>
            </a:extLst>
          </p:cNvPr>
          <p:cNvPicPr>
            <a:picLocks noChangeAspect="1"/>
          </p:cNvPicPr>
          <p:nvPr/>
        </p:nvPicPr>
        <p:blipFill>
          <a:blip r:embed="rId3"/>
          <a:stretch>
            <a:fillRect/>
          </a:stretch>
        </p:blipFill>
        <p:spPr>
          <a:xfrm>
            <a:off x="5864163" y="768386"/>
            <a:ext cx="5492875" cy="6042163"/>
          </a:xfrm>
          <a:prstGeom prst="rect">
            <a:avLst/>
          </a:prstGeom>
        </p:spPr>
      </p:pic>
      <p:sp>
        <p:nvSpPr>
          <p:cNvPr id="14" name="pole tekstowe 13">
            <a:extLst>
              <a:ext uri="{FF2B5EF4-FFF2-40B4-BE49-F238E27FC236}">
                <a16:creationId xmlns:a16="http://schemas.microsoft.com/office/drawing/2014/main" id="{B339D056-A5D0-30FB-A9B5-67EED267A8D9}"/>
              </a:ext>
            </a:extLst>
          </p:cNvPr>
          <p:cNvSpPr txBox="1"/>
          <p:nvPr/>
        </p:nvSpPr>
        <p:spPr>
          <a:xfrm>
            <a:off x="303027" y="221394"/>
            <a:ext cx="11520377" cy="369332"/>
          </a:xfrm>
          <a:prstGeom prst="rect">
            <a:avLst/>
          </a:prstGeom>
          <a:noFill/>
        </p:spPr>
        <p:txBody>
          <a:bodyPr wrap="square">
            <a:spAutoFit/>
          </a:bodyPr>
          <a:lstStyle/>
          <a:p>
            <a:pPr algn="l"/>
            <a:r>
              <a:rPr lang="pl-PL" b="1" i="0" dirty="0">
                <a:solidFill>
                  <a:srgbClr val="003064"/>
                </a:solidFill>
                <a:effectLst/>
                <a:latin typeface="Montserrat" panose="00000500000000000000" pitchFamily="2" charset="-18"/>
              </a:rPr>
              <a:t>Rodzaje źródeł wytwórczych w KSE – Krajowym Systemie Energetycznym</a:t>
            </a:r>
          </a:p>
        </p:txBody>
      </p:sp>
      <p:sp>
        <p:nvSpPr>
          <p:cNvPr id="16" name="pole tekstowe 15">
            <a:extLst>
              <a:ext uri="{FF2B5EF4-FFF2-40B4-BE49-F238E27FC236}">
                <a16:creationId xmlns:a16="http://schemas.microsoft.com/office/drawing/2014/main" id="{27A5533A-13A1-31A1-734E-FDFACA5C412B}"/>
              </a:ext>
            </a:extLst>
          </p:cNvPr>
          <p:cNvSpPr txBox="1"/>
          <p:nvPr/>
        </p:nvSpPr>
        <p:spPr>
          <a:xfrm>
            <a:off x="5796517" y="6459865"/>
            <a:ext cx="6092456" cy="261610"/>
          </a:xfrm>
          <a:prstGeom prst="rect">
            <a:avLst/>
          </a:prstGeom>
          <a:noFill/>
        </p:spPr>
        <p:txBody>
          <a:bodyPr wrap="square">
            <a:spAutoFit/>
          </a:bodyPr>
          <a:lstStyle/>
          <a:p>
            <a:pPr algn="r"/>
            <a:r>
              <a:rPr lang="pl-PL" sz="1100" dirty="0"/>
              <a:t>https://www.energetycznykompas.pl/bilansowanie-systemu/#rodzaje-zrodel</a:t>
            </a:r>
          </a:p>
        </p:txBody>
      </p:sp>
    </p:spTree>
    <p:extLst>
      <p:ext uri="{BB962C8B-B14F-4D97-AF65-F5344CB8AC3E}">
        <p14:creationId xmlns:p14="http://schemas.microsoft.com/office/powerpoint/2010/main" val="2689198208"/>
      </p:ext>
    </p:extLst>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85D6A9D-4266-CF7D-EC51-91A2E0104E65}"/>
              </a:ext>
            </a:extLst>
          </p:cNvPr>
          <p:cNvSpPr>
            <a:spLocks noGrp="1"/>
          </p:cNvSpPr>
          <p:nvPr>
            <p:ph type="sldNum" sz="quarter" idx="12"/>
          </p:nvPr>
        </p:nvSpPr>
        <p:spPr/>
        <p:txBody>
          <a:bodyPr/>
          <a:lstStyle/>
          <a:p>
            <a:fld id="{B13EF961-FCAC-4A9A-A9A0-C51400629BF4}" type="slidenum">
              <a:rPr lang="pl-PL" smtClean="0"/>
              <a:t>361</a:t>
            </a:fld>
            <a:endParaRPr lang="pl-PL"/>
          </a:p>
        </p:txBody>
      </p:sp>
      <p:pic>
        <p:nvPicPr>
          <p:cNvPr id="6" name="Obraz 5">
            <a:extLst>
              <a:ext uri="{FF2B5EF4-FFF2-40B4-BE49-F238E27FC236}">
                <a16:creationId xmlns:a16="http://schemas.microsoft.com/office/drawing/2014/main" id="{9392D4F2-3659-046C-13AF-AD9C9C6DFDEB}"/>
              </a:ext>
            </a:extLst>
          </p:cNvPr>
          <p:cNvPicPr>
            <a:picLocks noChangeAspect="1"/>
          </p:cNvPicPr>
          <p:nvPr/>
        </p:nvPicPr>
        <p:blipFill>
          <a:blip r:embed="rId3"/>
          <a:stretch>
            <a:fillRect/>
          </a:stretch>
        </p:blipFill>
        <p:spPr>
          <a:xfrm>
            <a:off x="4643780" y="0"/>
            <a:ext cx="7562397" cy="6839578"/>
          </a:xfrm>
          <a:prstGeom prst="rect">
            <a:avLst/>
          </a:prstGeom>
        </p:spPr>
      </p:pic>
      <p:sp>
        <p:nvSpPr>
          <p:cNvPr id="8" name="pole tekstowe 7">
            <a:extLst>
              <a:ext uri="{FF2B5EF4-FFF2-40B4-BE49-F238E27FC236}">
                <a16:creationId xmlns:a16="http://schemas.microsoft.com/office/drawing/2014/main" id="{2FCD55FE-F044-CC95-2FAD-745332BF8116}"/>
              </a:ext>
            </a:extLst>
          </p:cNvPr>
          <p:cNvSpPr txBox="1"/>
          <p:nvPr/>
        </p:nvSpPr>
        <p:spPr>
          <a:xfrm>
            <a:off x="0" y="6356350"/>
            <a:ext cx="4643780" cy="415498"/>
          </a:xfrm>
          <a:prstGeom prst="rect">
            <a:avLst/>
          </a:prstGeom>
          <a:noFill/>
        </p:spPr>
        <p:txBody>
          <a:bodyPr wrap="square">
            <a:spAutoFit/>
          </a:bodyPr>
          <a:lstStyle/>
          <a:p>
            <a:r>
              <a:rPr lang="pl-PL" sz="1050"/>
              <a:t>https://www.pse.pl/documents/20182/32630243/plan_sieci_elektroenergetycznej_najwyzszych_napiec_planowane_inwestycje.jpg</a:t>
            </a:r>
            <a:endParaRPr lang="pl-PL" sz="1050" dirty="0"/>
          </a:p>
        </p:txBody>
      </p:sp>
      <p:sp>
        <p:nvSpPr>
          <p:cNvPr id="10" name="pole tekstowe 9">
            <a:extLst>
              <a:ext uri="{FF2B5EF4-FFF2-40B4-BE49-F238E27FC236}">
                <a16:creationId xmlns:a16="http://schemas.microsoft.com/office/drawing/2014/main" id="{47669ECD-6079-115E-9DD1-95B0614424C5}"/>
              </a:ext>
            </a:extLst>
          </p:cNvPr>
          <p:cNvSpPr txBox="1"/>
          <p:nvPr/>
        </p:nvSpPr>
        <p:spPr>
          <a:xfrm>
            <a:off x="233915" y="282891"/>
            <a:ext cx="4082903" cy="2250103"/>
          </a:xfrm>
          <a:prstGeom prst="rect">
            <a:avLst/>
          </a:prstGeom>
          <a:noFill/>
        </p:spPr>
        <p:txBody>
          <a:bodyPr wrap="square">
            <a:spAutoFit/>
          </a:bodyPr>
          <a:lstStyle/>
          <a:p>
            <a:pPr>
              <a:lnSpc>
                <a:spcPct val="150000"/>
              </a:lnSpc>
            </a:pPr>
            <a:r>
              <a:rPr lang="pl-PL" sz="2400" b="1" i="0" dirty="0">
                <a:solidFill>
                  <a:srgbClr val="555555"/>
                </a:solidFill>
                <a:effectLst/>
                <a:latin typeface="Roboto" panose="02000000000000000000" pitchFamily="2" charset="0"/>
              </a:rPr>
              <a:t>Plan sieci przesyłowej najwyższych napięć z uwzględnieniem inwestycji planowanych</a:t>
            </a:r>
            <a:endParaRPr lang="pl-PL" sz="2400" dirty="0"/>
          </a:p>
        </p:txBody>
      </p:sp>
      <p:pic>
        <p:nvPicPr>
          <p:cNvPr id="12" name="Obraz 11">
            <a:extLst>
              <a:ext uri="{FF2B5EF4-FFF2-40B4-BE49-F238E27FC236}">
                <a16:creationId xmlns:a16="http://schemas.microsoft.com/office/drawing/2014/main" id="{8C601387-99A5-D4E5-5D13-1B55078C8364}"/>
              </a:ext>
            </a:extLst>
          </p:cNvPr>
          <p:cNvPicPr>
            <a:picLocks noChangeAspect="1"/>
          </p:cNvPicPr>
          <p:nvPr/>
        </p:nvPicPr>
        <p:blipFill>
          <a:blip r:embed="rId4"/>
          <a:stretch>
            <a:fillRect/>
          </a:stretch>
        </p:blipFill>
        <p:spPr>
          <a:xfrm>
            <a:off x="280439" y="2687378"/>
            <a:ext cx="4082903" cy="3514587"/>
          </a:xfrm>
          <a:prstGeom prst="rect">
            <a:avLst/>
          </a:prstGeom>
        </p:spPr>
      </p:pic>
      <p:pic>
        <p:nvPicPr>
          <p:cNvPr id="14" name="Obraz 13">
            <a:extLst>
              <a:ext uri="{FF2B5EF4-FFF2-40B4-BE49-F238E27FC236}">
                <a16:creationId xmlns:a16="http://schemas.microsoft.com/office/drawing/2014/main" id="{4C343AAB-69B2-BCD1-B53D-F7B41FBD23B2}"/>
              </a:ext>
            </a:extLst>
          </p:cNvPr>
          <p:cNvPicPr>
            <a:picLocks noChangeAspect="1"/>
          </p:cNvPicPr>
          <p:nvPr/>
        </p:nvPicPr>
        <p:blipFill>
          <a:blip r:embed="rId5"/>
          <a:stretch>
            <a:fillRect/>
          </a:stretch>
        </p:blipFill>
        <p:spPr>
          <a:xfrm>
            <a:off x="8432239" y="6019785"/>
            <a:ext cx="3759761" cy="838215"/>
          </a:xfrm>
          <a:prstGeom prst="rect">
            <a:avLst/>
          </a:prstGeom>
        </p:spPr>
      </p:pic>
    </p:spTree>
    <p:extLst>
      <p:ext uri="{BB962C8B-B14F-4D97-AF65-F5344CB8AC3E}">
        <p14:creationId xmlns:p14="http://schemas.microsoft.com/office/powerpoint/2010/main" val="716090616"/>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D097517-26B0-41B6-C8A6-7EFF78897700}"/>
              </a:ext>
            </a:extLst>
          </p:cNvPr>
          <p:cNvSpPr>
            <a:spLocks noGrp="1"/>
          </p:cNvSpPr>
          <p:nvPr>
            <p:ph type="title"/>
          </p:nvPr>
        </p:nvSpPr>
        <p:spPr>
          <a:xfrm>
            <a:off x="402785" y="1196498"/>
            <a:ext cx="4500685" cy="3204052"/>
          </a:xfrm>
        </p:spPr>
        <p:txBody>
          <a:bodyPr>
            <a:normAutofit/>
          </a:bodyPr>
          <a:lstStyle/>
          <a:p>
            <a:r>
              <a:rPr lang="pl-PL" sz="3200" b="1" dirty="0"/>
              <a:t>XIII </a:t>
            </a:r>
            <a:br>
              <a:rPr lang="pl-PL" sz="3200" b="1" dirty="0"/>
            </a:br>
            <a:r>
              <a:rPr lang="pl-PL" sz="3200" b="1" dirty="0"/>
              <a:t>Umiejętności związane z transformacją ekologiczną</a:t>
            </a:r>
          </a:p>
        </p:txBody>
      </p:sp>
      <p:sp>
        <p:nvSpPr>
          <p:cNvPr id="4" name="Symbol zastępczy numeru slajdu 3">
            <a:extLst>
              <a:ext uri="{FF2B5EF4-FFF2-40B4-BE49-F238E27FC236}">
                <a16:creationId xmlns:a16="http://schemas.microsoft.com/office/drawing/2014/main" id="{3DEBB00F-675C-CD8F-94FD-C408B96E69BD}"/>
              </a:ext>
            </a:extLst>
          </p:cNvPr>
          <p:cNvSpPr>
            <a:spLocks noGrp="1"/>
          </p:cNvSpPr>
          <p:nvPr>
            <p:ph type="sldNum" sz="quarter" idx="12"/>
          </p:nvPr>
        </p:nvSpPr>
        <p:spPr/>
        <p:txBody>
          <a:bodyPr/>
          <a:lstStyle/>
          <a:p>
            <a:fld id="{B13EF961-FCAC-4A9A-A9A0-C51400629BF4}" type="slidenum">
              <a:rPr lang="pl-PL" smtClean="0"/>
              <a:t>362</a:t>
            </a:fld>
            <a:endParaRPr lang="pl-PL"/>
          </a:p>
        </p:txBody>
      </p:sp>
      <p:pic>
        <p:nvPicPr>
          <p:cNvPr id="6" name="Obraz 5">
            <a:extLst>
              <a:ext uri="{FF2B5EF4-FFF2-40B4-BE49-F238E27FC236}">
                <a16:creationId xmlns:a16="http://schemas.microsoft.com/office/drawing/2014/main" id="{267CF0B1-8AC8-6915-A2AF-1A7381E4FE21}"/>
              </a:ext>
            </a:extLst>
          </p:cNvPr>
          <p:cNvPicPr>
            <a:picLocks noChangeAspect="1"/>
          </p:cNvPicPr>
          <p:nvPr/>
        </p:nvPicPr>
        <p:blipFill>
          <a:blip r:embed="rId2"/>
          <a:stretch>
            <a:fillRect/>
          </a:stretch>
        </p:blipFill>
        <p:spPr>
          <a:xfrm>
            <a:off x="6218991" y="197054"/>
            <a:ext cx="5973009" cy="6087325"/>
          </a:xfrm>
          <a:prstGeom prst="rect">
            <a:avLst/>
          </a:prstGeom>
        </p:spPr>
      </p:pic>
    </p:spTree>
    <p:extLst>
      <p:ext uri="{BB962C8B-B14F-4D97-AF65-F5344CB8AC3E}">
        <p14:creationId xmlns:p14="http://schemas.microsoft.com/office/powerpoint/2010/main" val="1464202551"/>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269F3BAF-0BED-9B17-5D3C-1167E03983E1}"/>
              </a:ext>
            </a:extLst>
          </p:cNvPr>
          <p:cNvSpPr>
            <a:spLocks noGrp="1"/>
          </p:cNvSpPr>
          <p:nvPr>
            <p:ph type="sldNum" sz="quarter" idx="12"/>
          </p:nvPr>
        </p:nvSpPr>
        <p:spPr/>
        <p:txBody>
          <a:bodyPr/>
          <a:lstStyle/>
          <a:p>
            <a:fld id="{B13EF961-FCAC-4A9A-A9A0-C51400629BF4}" type="slidenum">
              <a:rPr lang="pl-PL" smtClean="0"/>
              <a:t>363</a:t>
            </a:fld>
            <a:endParaRPr lang="pl-PL"/>
          </a:p>
        </p:txBody>
      </p:sp>
      <p:pic>
        <p:nvPicPr>
          <p:cNvPr id="6" name="Obraz 5">
            <a:extLst>
              <a:ext uri="{FF2B5EF4-FFF2-40B4-BE49-F238E27FC236}">
                <a16:creationId xmlns:a16="http://schemas.microsoft.com/office/drawing/2014/main" id="{49385E86-33F0-6ACC-9A97-576D21C93EC9}"/>
              </a:ext>
            </a:extLst>
          </p:cNvPr>
          <p:cNvPicPr>
            <a:picLocks noChangeAspect="1"/>
          </p:cNvPicPr>
          <p:nvPr/>
        </p:nvPicPr>
        <p:blipFill>
          <a:blip r:embed="rId2"/>
          <a:stretch>
            <a:fillRect/>
          </a:stretch>
        </p:blipFill>
        <p:spPr>
          <a:xfrm>
            <a:off x="151338" y="752458"/>
            <a:ext cx="7983064" cy="4877481"/>
          </a:xfrm>
          <a:prstGeom prst="rect">
            <a:avLst/>
          </a:prstGeom>
        </p:spPr>
      </p:pic>
      <p:sp>
        <p:nvSpPr>
          <p:cNvPr id="8" name="pole tekstowe 7">
            <a:extLst>
              <a:ext uri="{FF2B5EF4-FFF2-40B4-BE49-F238E27FC236}">
                <a16:creationId xmlns:a16="http://schemas.microsoft.com/office/drawing/2014/main" id="{3C504F0C-7D0D-255E-2D62-047496EBEC42}"/>
              </a:ext>
            </a:extLst>
          </p:cNvPr>
          <p:cNvSpPr txBox="1"/>
          <p:nvPr/>
        </p:nvSpPr>
        <p:spPr>
          <a:xfrm>
            <a:off x="436822" y="6538912"/>
            <a:ext cx="6289158" cy="261610"/>
          </a:xfrm>
          <a:prstGeom prst="rect">
            <a:avLst/>
          </a:prstGeom>
          <a:noFill/>
        </p:spPr>
        <p:txBody>
          <a:bodyPr wrap="square">
            <a:spAutoFit/>
          </a:bodyPr>
          <a:lstStyle/>
          <a:p>
            <a:r>
              <a:rPr lang="pl-PL" sz="1100" dirty="0"/>
              <a:t>https://www.pse.pl/jak-funkcjonuje-krajowy-system-elektroenergetyczny/wsparcie-bilansowania-systemu</a:t>
            </a:r>
          </a:p>
        </p:txBody>
      </p:sp>
      <p:pic>
        <p:nvPicPr>
          <p:cNvPr id="9" name="Obraz 8">
            <a:extLst>
              <a:ext uri="{FF2B5EF4-FFF2-40B4-BE49-F238E27FC236}">
                <a16:creationId xmlns:a16="http://schemas.microsoft.com/office/drawing/2014/main" id="{5A7B1D41-E758-3A1A-4098-02D2A238B2EC}"/>
              </a:ext>
            </a:extLst>
          </p:cNvPr>
          <p:cNvPicPr>
            <a:picLocks noChangeAspect="1"/>
          </p:cNvPicPr>
          <p:nvPr/>
        </p:nvPicPr>
        <p:blipFill>
          <a:blip r:embed="rId3"/>
          <a:stretch>
            <a:fillRect/>
          </a:stretch>
        </p:blipFill>
        <p:spPr>
          <a:xfrm>
            <a:off x="8134402" y="1308239"/>
            <a:ext cx="4057598" cy="4401879"/>
          </a:xfrm>
          <a:prstGeom prst="rect">
            <a:avLst/>
          </a:prstGeom>
        </p:spPr>
      </p:pic>
      <p:sp>
        <p:nvSpPr>
          <p:cNvPr id="10" name="pole tekstowe 9">
            <a:extLst>
              <a:ext uri="{FF2B5EF4-FFF2-40B4-BE49-F238E27FC236}">
                <a16:creationId xmlns:a16="http://schemas.microsoft.com/office/drawing/2014/main" id="{A3A15077-0198-8421-8ED0-AE2A0136248D}"/>
              </a:ext>
            </a:extLst>
          </p:cNvPr>
          <p:cNvSpPr txBox="1"/>
          <p:nvPr/>
        </p:nvSpPr>
        <p:spPr>
          <a:xfrm>
            <a:off x="10793995" y="8397448"/>
            <a:ext cx="946765" cy="769441"/>
          </a:xfrm>
          <a:prstGeom prst="rect">
            <a:avLst/>
          </a:prstGeom>
          <a:noFill/>
        </p:spPr>
        <p:txBody>
          <a:bodyPr wrap="square">
            <a:spAutoFit/>
          </a:bodyPr>
          <a:lstStyle/>
          <a:p>
            <a:r>
              <a:rPr lang="pl-PL" sz="1100" dirty="0"/>
              <a:t>Źródło: Zdjęcie autora </a:t>
            </a:r>
            <a:r>
              <a:rPr lang="pl-PL" sz="1100" dirty="0" err="1"/>
              <a:t>Ludwi</a:t>
            </a:r>
            <a:r>
              <a:rPr lang="pl-PL" sz="1100" dirty="0"/>
              <a:t> Osmólski</a:t>
            </a:r>
          </a:p>
        </p:txBody>
      </p:sp>
      <p:sp>
        <p:nvSpPr>
          <p:cNvPr id="13" name="pole tekstowe 12">
            <a:extLst>
              <a:ext uri="{FF2B5EF4-FFF2-40B4-BE49-F238E27FC236}">
                <a16:creationId xmlns:a16="http://schemas.microsoft.com/office/drawing/2014/main" id="{82C83424-7C6E-403C-1ED7-958AA5184C6F}"/>
              </a:ext>
            </a:extLst>
          </p:cNvPr>
          <p:cNvSpPr txBox="1"/>
          <p:nvPr/>
        </p:nvSpPr>
        <p:spPr>
          <a:xfrm>
            <a:off x="8270908" y="6596390"/>
            <a:ext cx="3234230" cy="261610"/>
          </a:xfrm>
          <a:prstGeom prst="rect">
            <a:avLst/>
          </a:prstGeom>
          <a:noFill/>
        </p:spPr>
        <p:txBody>
          <a:bodyPr wrap="square">
            <a:spAutoFit/>
          </a:bodyPr>
          <a:lstStyle/>
          <a:p>
            <a:r>
              <a:rPr lang="pl-PL" sz="1050" dirty="0"/>
              <a:t>Źródło: Zdjęcie autora Ludwik Osmólski</a:t>
            </a:r>
          </a:p>
        </p:txBody>
      </p:sp>
      <p:sp>
        <p:nvSpPr>
          <p:cNvPr id="14" name="pole tekstowe 13">
            <a:extLst>
              <a:ext uri="{FF2B5EF4-FFF2-40B4-BE49-F238E27FC236}">
                <a16:creationId xmlns:a16="http://schemas.microsoft.com/office/drawing/2014/main" id="{F46073EF-FEA5-51EB-2466-FA4702EB06AD}"/>
              </a:ext>
            </a:extLst>
          </p:cNvPr>
          <p:cNvSpPr txBox="1"/>
          <p:nvPr/>
        </p:nvSpPr>
        <p:spPr>
          <a:xfrm>
            <a:off x="8270908" y="661958"/>
            <a:ext cx="3921092" cy="646331"/>
          </a:xfrm>
          <a:prstGeom prst="rect">
            <a:avLst/>
          </a:prstGeom>
          <a:noFill/>
        </p:spPr>
        <p:txBody>
          <a:bodyPr wrap="square">
            <a:spAutoFit/>
          </a:bodyPr>
          <a:lstStyle/>
          <a:p>
            <a:r>
              <a:rPr lang="pl-PL" dirty="0"/>
              <a:t>Panele fotowoltaiczne zabudowane na systemie nadążnym za słońcem </a:t>
            </a:r>
          </a:p>
        </p:txBody>
      </p:sp>
    </p:spTree>
    <p:extLst>
      <p:ext uri="{BB962C8B-B14F-4D97-AF65-F5344CB8AC3E}">
        <p14:creationId xmlns:p14="http://schemas.microsoft.com/office/powerpoint/2010/main" val="1449875367"/>
      </p:ext>
    </p:extLst>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0CD5B922-A27C-92B9-CDD5-34BEB68B6074}"/>
              </a:ext>
            </a:extLst>
          </p:cNvPr>
          <p:cNvSpPr>
            <a:spLocks noGrp="1"/>
          </p:cNvSpPr>
          <p:nvPr>
            <p:ph type="sldNum" sz="quarter" idx="12"/>
          </p:nvPr>
        </p:nvSpPr>
        <p:spPr/>
        <p:txBody>
          <a:bodyPr/>
          <a:lstStyle/>
          <a:p>
            <a:fld id="{B13EF961-FCAC-4A9A-A9A0-C51400629BF4}" type="slidenum">
              <a:rPr lang="pl-PL" smtClean="0"/>
              <a:t>364</a:t>
            </a:fld>
            <a:endParaRPr lang="pl-PL"/>
          </a:p>
        </p:txBody>
      </p:sp>
      <p:pic>
        <p:nvPicPr>
          <p:cNvPr id="6" name="Obraz 5">
            <a:extLst>
              <a:ext uri="{FF2B5EF4-FFF2-40B4-BE49-F238E27FC236}">
                <a16:creationId xmlns:a16="http://schemas.microsoft.com/office/drawing/2014/main" id="{43DE2D76-44C8-75F2-533A-D9DA42471F03}"/>
              </a:ext>
            </a:extLst>
          </p:cNvPr>
          <p:cNvPicPr>
            <a:picLocks noChangeAspect="1"/>
          </p:cNvPicPr>
          <p:nvPr/>
        </p:nvPicPr>
        <p:blipFill>
          <a:blip r:embed="rId2"/>
          <a:stretch>
            <a:fillRect/>
          </a:stretch>
        </p:blipFill>
        <p:spPr>
          <a:xfrm>
            <a:off x="9053819" y="136525"/>
            <a:ext cx="2588901" cy="3488668"/>
          </a:xfrm>
          <a:prstGeom prst="rect">
            <a:avLst/>
          </a:prstGeom>
        </p:spPr>
      </p:pic>
      <p:pic>
        <p:nvPicPr>
          <p:cNvPr id="8" name="Obraz 7">
            <a:extLst>
              <a:ext uri="{FF2B5EF4-FFF2-40B4-BE49-F238E27FC236}">
                <a16:creationId xmlns:a16="http://schemas.microsoft.com/office/drawing/2014/main" id="{1C91B2B6-C3F2-3E45-BAA4-AA9C72E97573}"/>
              </a:ext>
            </a:extLst>
          </p:cNvPr>
          <p:cNvPicPr>
            <a:picLocks noChangeAspect="1"/>
          </p:cNvPicPr>
          <p:nvPr/>
        </p:nvPicPr>
        <p:blipFill>
          <a:blip r:embed="rId3"/>
          <a:stretch>
            <a:fillRect/>
          </a:stretch>
        </p:blipFill>
        <p:spPr>
          <a:xfrm>
            <a:off x="141503" y="723399"/>
            <a:ext cx="2662652" cy="3279676"/>
          </a:xfrm>
          <a:prstGeom prst="rect">
            <a:avLst/>
          </a:prstGeom>
        </p:spPr>
      </p:pic>
      <p:pic>
        <p:nvPicPr>
          <p:cNvPr id="10" name="Obraz 9">
            <a:extLst>
              <a:ext uri="{FF2B5EF4-FFF2-40B4-BE49-F238E27FC236}">
                <a16:creationId xmlns:a16="http://schemas.microsoft.com/office/drawing/2014/main" id="{D27826B7-1951-E680-D50D-04CE8ACB1961}"/>
              </a:ext>
            </a:extLst>
          </p:cNvPr>
          <p:cNvPicPr>
            <a:picLocks noChangeAspect="1"/>
          </p:cNvPicPr>
          <p:nvPr/>
        </p:nvPicPr>
        <p:blipFill>
          <a:blip r:embed="rId4"/>
          <a:stretch>
            <a:fillRect/>
          </a:stretch>
        </p:blipFill>
        <p:spPr>
          <a:xfrm>
            <a:off x="9053818" y="3708251"/>
            <a:ext cx="2588901" cy="3013223"/>
          </a:xfrm>
          <a:prstGeom prst="rect">
            <a:avLst/>
          </a:prstGeom>
        </p:spPr>
      </p:pic>
      <p:pic>
        <p:nvPicPr>
          <p:cNvPr id="12" name="Obraz 11">
            <a:extLst>
              <a:ext uri="{FF2B5EF4-FFF2-40B4-BE49-F238E27FC236}">
                <a16:creationId xmlns:a16="http://schemas.microsoft.com/office/drawing/2014/main" id="{8EC0D55F-64DE-B929-F1C9-450EE710FDAD}"/>
              </a:ext>
            </a:extLst>
          </p:cNvPr>
          <p:cNvPicPr>
            <a:picLocks noChangeAspect="1"/>
          </p:cNvPicPr>
          <p:nvPr/>
        </p:nvPicPr>
        <p:blipFill>
          <a:blip r:embed="rId5"/>
          <a:stretch>
            <a:fillRect/>
          </a:stretch>
        </p:blipFill>
        <p:spPr>
          <a:xfrm>
            <a:off x="7284061" y="5080360"/>
            <a:ext cx="1617700" cy="1785677"/>
          </a:xfrm>
          <a:prstGeom prst="rect">
            <a:avLst/>
          </a:prstGeom>
        </p:spPr>
      </p:pic>
      <p:pic>
        <p:nvPicPr>
          <p:cNvPr id="14" name="Obraz 13">
            <a:extLst>
              <a:ext uri="{FF2B5EF4-FFF2-40B4-BE49-F238E27FC236}">
                <a16:creationId xmlns:a16="http://schemas.microsoft.com/office/drawing/2014/main" id="{B61869B0-A107-89E6-F697-C09BC7C191DC}"/>
              </a:ext>
            </a:extLst>
          </p:cNvPr>
          <p:cNvPicPr>
            <a:picLocks noChangeAspect="1"/>
          </p:cNvPicPr>
          <p:nvPr/>
        </p:nvPicPr>
        <p:blipFill>
          <a:blip r:embed="rId6"/>
          <a:stretch>
            <a:fillRect/>
          </a:stretch>
        </p:blipFill>
        <p:spPr>
          <a:xfrm>
            <a:off x="6096000" y="136525"/>
            <a:ext cx="2805761" cy="4903444"/>
          </a:xfrm>
          <a:prstGeom prst="rect">
            <a:avLst/>
          </a:prstGeom>
        </p:spPr>
      </p:pic>
      <p:pic>
        <p:nvPicPr>
          <p:cNvPr id="16" name="Obraz 15">
            <a:extLst>
              <a:ext uri="{FF2B5EF4-FFF2-40B4-BE49-F238E27FC236}">
                <a16:creationId xmlns:a16="http://schemas.microsoft.com/office/drawing/2014/main" id="{2BD4653F-DAC4-E6A2-24FC-73975E5FED99}"/>
              </a:ext>
            </a:extLst>
          </p:cNvPr>
          <p:cNvPicPr>
            <a:picLocks noChangeAspect="1"/>
          </p:cNvPicPr>
          <p:nvPr/>
        </p:nvPicPr>
        <p:blipFill>
          <a:blip r:embed="rId7"/>
          <a:stretch>
            <a:fillRect/>
          </a:stretch>
        </p:blipFill>
        <p:spPr>
          <a:xfrm>
            <a:off x="2946329" y="3465624"/>
            <a:ext cx="2186451" cy="3279676"/>
          </a:xfrm>
          <a:prstGeom prst="rect">
            <a:avLst/>
          </a:prstGeom>
        </p:spPr>
      </p:pic>
      <p:pic>
        <p:nvPicPr>
          <p:cNvPr id="18" name="Obraz 17">
            <a:extLst>
              <a:ext uri="{FF2B5EF4-FFF2-40B4-BE49-F238E27FC236}">
                <a16:creationId xmlns:a16="http://schemas.microsoft.com/office/drawing/2014/main" id="{3F3B6EAC-73D0-E9BC-E0D4-AA30FE41488D}"/>
              </a:ext>
            </a:extLst>
          </p:cNvPr>
          <p:cNvPicPr>
            <a:picLocks noChangeAspect="1"/>
          </p:cNvPicPr>
          <p:nvPr/>
        </p:nvPicPr>
        <p:blipFill>
          <a:blip r:embed="rId8"/>
          <a:stretch>
            <a:fillRect/>
          </a:stretch>
        </p:blipFill>
        <p:spPr>
          <a:xfrm>
            <a:off x="2946328" y="708363"/>
            <a:ext cx="2186451" cy="2668978"/>
          </a:xfrm>
          <a:prstGeom prst="rect">
            <a:avLst/>
          </a:prstGeom>
        </p:spPr>
      </p:pic>
      <p:pic>
        <p:nvPicPr>
          <p:cNvPr id="21" name="Obraz 20">
            <a:extLst>
              <a:ext uri="{FF2B5EF4-FFF2-40B4-BE49-F238E27FC236}">
                <a16:creationId xmlns:a16="http://schemas.microsoft.com/office/drawing/2014/main" id="{832AB213-8FD9-B4F7-4BBA-57C39E235D86}"/>
              </a:ext>
            </a:extLst>
          </p:cNvPr>
          <p:cNvPicPr>
            <a:picLocks noChangeAspect="1"/>
          </p:cNvPicPr>
          <p:nvPr/>
        </p:nvPicPr>
        <p:blipFill>
          <a:blip r:embed="rId9"/>
          <a:stretch>
            <a:fillRect/>
          </a:stretch>
        </p:blipFill>
        <p:spPr>
          <a:xfrm>
            <a:off x="141503" y="4864231"/>
            <a:ext cx="2650879" cy="1881069"/>
          </a:xfrm>
          <a:prstGeom prst="rect">
            <a:avLst/>
          </a:prstGeom>
        </p:spPr>
      </p:pic>
      <p:pic>
        <p:nvPicPr>
          <p:cNvPr id="23" name="Obraz 22">
            <a:extLst>
              <a:ext uri="{FF2B5EF4-FFF2-40B4-BE49-F238E27FC236}">
                <a16:creationId xmlns:a16="http://schemas.microsoft.com/office/drawing/2014/main" id="{956AAF89-31AE-8B48-1850-AD237155D2CA}"/>
              </a:ext>
            </a:extLst>
          </p:cNvPr>
          <p:cNvPicPr>
            <a:picLocks noChangeAspect="1"/>
          </p:cNvPicPr>
          <p:nvPr/>
        </p:nvPicPr>
        <p:blipFill>
          <a:blip r:embed="rId10"/>
          <a:stretch>
            <a:fillRect/>
          </a:stretch>
        </p:blipFill>
        <p:spPr>
          <a:xfrm>
            <a:off x="5448183" y="5073786"/>
            <a:ext cx="1759850" cy="1794508"/>
          </a:xfrm>
          <a:prstGeom prst="rect">
            <a:avLst/>
          </a:prstGeom>
        </p:spPr>
      </p:pic>
      <p:sp>
        <p:nvSpPr>
          <p:cNvPr id="24" name="pole tekstowe 23">
            <a:extLst>
              <a:ext uri="{FF2B5EF4-FFF2-40B4-BE49-F238E27FC236}">
                <a16:creationId xmlns:a16="http://schemas.microsoft.com/office/drawing/2014/main" id="{A225EA6C-6262-3009-C114-BDA4E5C18C1A}"/>
              </a:ext>
            </a:extLst>
          </p:cNvPr>
          <p:cNvSpPr txBox="1"/>
          <p:nvPr/>
        </p:nvSpPr>
        <p:spPr>
          <a:xfrm>
            <a:off x="9245671" y="6459865"/>
            <a:ext cx="3234230" cy="261610"/>
          </a:xfrm>
          <a:prstGeom prst="rect">
            <a:avLst/>
          </a:prstGeom>
          <a:noFill/>
        </p:spPr>
        <p:txBody>
          <a:bodyPr wrap="square">
            <a:spAutoFit/>
          </a:bodyPr>
          <a:lstStyle/>
          <a:p>
            <a:r>
              <a:rPr lang="pl-PL" sz="1050" dirty="0">
                <a:solidFill>
                  <a:schemeClr val="bg1"/>
                </a:solidFill>
              </a:rPr>
              <a:t>Źródło: Zdjęcie autora Ludwik Osmólski</a:t>
            </a:r>
          </a:p>
        </p:txBody>
      </p:sp>
      <p:sp>
        <p:nvSpPr>
          <p:cNvPr id="26" name="pole tekstowe 25">
            <a:extLst>
              <a:ext uri="{FF2B5EF4-FFF2-40B4-BE49-F238E27FC236}">
                <a16:creationId xmlns:a16="http://schemas.microsoft.com/office/drawing/2014/main" id="{96F3758C-52EC-8114-9B8B-995ED67532C5}"/>
              </a:ext>
            </a:extLst>
          </p:cNvPr>
          <p:cNvSpPr txBox="1"/>
          <p:nvPr/>
        </p:nvSpPr>
        <p:spPr>
          <a:xfrm>
            <a:off x="24019" y="112700"/>
            <a:ext cx="6023627" cy="461665"/>
          </a:xfrm>
          <a:prstGeom prst="rect">
            <a:avLst/>
          </a:prstGeom>
          <a:noFill/>
        </p:spPr>
        <p:txBody>
          <a:bodyPr wrap="square">
            <a:spAutoFit/>
          </a:bodyPr>
          <a:lstStyle/>
          <a:p>
            <a:r>
              <a:rPr lang="pl-PL" sz="2400" dirty="0"/>
              <a:t>Elementy instalacji fotowoltaicznej</a:t>
            </a:r>
          </a:p>
        </p:txBody>
      </p:sp>
    </p:spTree>
    <p:extLst>
      <p:ext uri="{BB962C8B-B14F-4D97-AF65-F5344CB8AC3E}">
        <p14:creationId xmlns:p14="http://schemas.microsoft.com/office/powerpoint/2010/main" val="3827753386"/>
      </p:ext>
    </p:extLst>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6A30A-0589-DEDD-56FC-25718A68FCC1}"/>
            </a:ext>
          </a:extLst>
        </p:cNvPr>
        <p:cNvGrpSpPr/>
        <p:nvPr/>
      </p:nvGrpSpPr>
      <p:grpSpPr>
        <a:xfrm>
          <a:off x="0" y="0"/>
          <a:ext cx="0" cy="0"/>
          <a:chOff x="0" y="0"/>
          <a:chExt cx="0" cy="0"/>
        </a:xfrm>
      </p:grpSpPr>
      <p:sp>
        <p:nvSpPr>
          <p:cNvPr id="4" name="pole tekstowe 3">
            <a:extLst>
              <a:ext uri="{FF2B5EF4-FFF2-40B4-BE49-F238E27FC236}">
                <a16:creationId xmlns:a16="http://schemas.microsoft.com/office/drawing/2014/main" id="{A5706B3D-7888-C52F-C17E-A7C3E4287052}"/>
              </a:ext>
            </a:extLst>
          </p:cNvPr>
          <p:cNvSpPr txBox="1"/>
          <p:nvPr/>
        </p:nvSpPr>
        <p:spPr>
          <a:xfrm>
            <a:off x="487680" y="598977"/>
            <a:ext cx="11460480" cy="5790881"/>
          </a:xfrm>
          <a:prstGeom prst="rect">
            <a:avLst/>
          </a:prstGeom>
          <a:noFill/>
        </p:spPr>
        <p:txBody>
          <a:bodyPr wrap="square">
            <a:spAutoFit/>
          </a:bodyPr>
          <a:lstStyle/>
          <a:p>
            <a:pPr algn="just">
              <a:lnSpc>
                <a:spcPct val="107000"/>
              </a:lnSpc>
              <a:spcBef>
                <a:spcPts val="1200"/>
              </a:spcBef>
              <a:spcAft>
                <a:spcPts val="800"/>
              </a:spcAft>
              <a:buNone/>
            </a:pPr>
            <a:r>
              <a:rPr lang="pl-PL" sz="2800" b="1" kern="0" dirty="0">
                <a:effectLst/>
                <a:latin typeface="Calibri" panose="020F0502020204030204" pitchFamily="34" charset="0"/>
                <a:ea typeface="Calibri" panose="020F0502020204030204" pitchFamily="34" charset="0"/>
                <a:cs typeface="Times New Roman" panose="02020603050405020304" pitchFamily="18" charset="0"/>
              </a:rPr>
              <a:t>Budowa instalacji fotowoltaicznej</a:t>
            </a:r>
          </a:p>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Na montaż instalacji fotowoltaicznej o mocy do 50 kW nie jest wymagane pozwolenie zakładu energetycznego lub pozwolenie na budowę, natomiast wszystkie </a:t>
            </a:r>
            <a:r>
              <a:rPr lang="pl-PL" sz="2400" kern="0" dirty="0" err="1">
                <a:effectLst/>
                <a:latin typeface="Calibri" panose="020F0502020204030204" pitchFamily="34" charset="0"/>
                <a:ea typeface="Calibri" panose="020F0502020204030204" pitchFamily="34" charset="0"/>
                <a:cs typeface="Times New Roman" panose="02020603050405020304" pitchFamily="18" charset="0"/>
              </a:rPr>
              <a:t>mikroinstalacje</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o mocy powyżej 6,5 kW trzeba uzgodnić z rzeczoznawcą do spraw zabezpieczeń ppoż. bez względu na to czy znajduje się na budynku czy na gruncie. Należy powiadomić Państwową Straż Pożarną o wykonaniu takiej instalacji PV na danym budynku i gruncie.</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Instalacja fotowoltaiczna o mocy 5 kW wyprodukuje rocznie około 5000 kWh energii elektrycznej. Przeciętny czteroosobowy dom jednorodzinny w Polsce zużywa w ciągu roku około 2000 - 4200 kWh energii elektrycznej. Inwestorzy, którzy założyli panele fotowoltaiczne po 31 marca 2022, rozliczają się na zasadzie net-billingu, co oznacza, że energia elektryczna będzie sprzedawana oraz kupowana, a nie oddawana i odbierana. Jest to mniej korzystana forma rozliczeń. Cena odkupu energii z </a:t>
            </a:r>
            <a:r>
              <a:rPr lang="pl-PL" sz="2400" kern="0" dirty="0" err="1">
                <a:effectLst/>
                <a:latin typeface="Calibri" panose="020F0502020204030204" pitchFamily="34" charset="0"/>
                <a:ea typeface="Calibri" panose="020F0502020204030204" pitchFamily="34" charset="0"/>
                <a:cs typeface="Times New Roman" panose="02020603050405020304" pitchFamily="18" charset="0"/>
              </a:rPr>
              <a:t>fotowoltaiki</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w listopadzie 2024 r. wyniosła 0,40 zł/kWh.</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A814AD81-B944-73B0-C0EF-1573B616900C}"/>
              </a:ext>
            </a:extLst>
          </p:cNvPr>
          <p:cNvSpPr>
            <a:spLocks noGrp="1"/>
          </p:cNvSpPr>
          <p:nvPr>
            <p:ph type="sldNum" sz="quarter" idx="12"/>
          </p:nvPr>
        </p:nvSpPr>
        <p:spPr/>
        <p:txBody>
          <a:bodyPr/>
          <a:lstStyle/>
          <a:p>
            <a:fld id="{B13EF961-FCAC-4A9A-A9A0-C51400629BF4}" type="slidenum">
              <a:rPr lang="pl-PL" smtClean="0"/>
              <a:t>365</a:t>
            </a:fld>
            <a:endParaRPr lang="pl-PL"/>
          </a:p>
        </p:txBody>
      </p:sp>
    </p:spTree>
    <p:extLst>
      <p:ext uri="{BB962C8B-B14F-4D97-AF65-F5344CB8AC3E}">
        <p14:creationId xmlns:p14="http://schemas.microsoft.com/office/powerpoint/2010/main" val="907083000"/>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CE436F9-AA7D-3931-8A63-60AF5543A0A7}"/>
              </a:ext>
            </a:extLst>
          </p:cNvPr>
          <p:cNvSpPr>
            <a:spLocks noChangeArrowheads="1"/>
          </p:cNvSpPr>
          <p:nvPr/>
        </p:nvSpPr>
        <p:spPr bwMode="auto">
          <a:xfrm>
            <a:off x="552450" y="344723"/>
            <a:ext cx="1132578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Panele fotowoltaiczne budowane są w różnych technologiach. Obecnie dominują panele monokrystalicznych, dostępne są również technologie PERC, </a:t>
            </a:r>
            <a:r>
              <a:rPr kumimoji="0" lang="pl-PL" altLang="pl-PL"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TOPCon</a:t>
            </a:r>
            <a:r>
              <a:rPr kumimoji="0" lang="pl-PL" altLang="pl-PL"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half-</a:t>
            </a:r>
            <a:r>
              <a:rPr kumimoji="0" lang="pl-PL" altLang="pl-PL"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cut</a:t>
            </a:r>
            <a:r>
              <a:rPr kumimoji="0" lang="pl-PL" altLang="pl-PL"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dwustronne, n-</a:t>
            </a:r>
            <a:r>
              <a:rPr kumimoji="0" lang="pl-PL" altLang="pl-PL"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type</a:t>
            </a:r>
            <a:r>
              <a:rPr kumimoji="0" lang="pl-PL" altLang="pl-PL"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oraz p-</a:t>
            </a:r>
            <a:r>
              <a:rPr kumimoji="0" lang="pl-PL" altLang="pl-PL"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type</a:t>
            </a:r>
            <a:r>
              <a:rPr kumimoji="0" lang="pl-PL" altLang="pl-PL"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czy HJT.</a:t>
            </a:r>
            <a:endParaRPr kumimoji="0" lang="pl-PL" altLang="pl-PL" sz="24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pl-PL" altLang="pl-PL" sz="2400" b="0" i="0" u="none" strike="noStrike" cap="none" normalizeH="0" baseline="0" dirty="0">
              <a:ln>
                <a:noFill/>
              </a:ln>
              <a:solidFill>
                <a:schemeClr val="tx1"/>
              </a:solidFill>
              <a:effectLst/>
              <a:latin typeface="Arial" panose="020B0604020202020204" pitchFamily="34" charset="0"/>
            </a:endParaRPr>
          </a:p>
        </p:txBody>
      </p:sp>
      <p:pic>
        <p:nvPicPr>
          <p:cNvPr id="1025" name="Obraz 46">
            <a:extLst>
              <a:ext uri="{FF2B5EF4-FFF2-40B4-BE49-F238E27FC236}">
                <a16:creationId xmlns:a16="http://schemas.microsoft.com/office/drawing/2014/main" id="{A4925867-2EE8-6A5B-9657-4830782622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5364" y="1609329"/>
            <a:ext cx="7887141" cy="443752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2F49E430-00D9-24B9-95A8-28B654183ACE}"/>
              </a:ext>
            </a:extLst>
          </p:cNvPr>
          <p:cNvSpPr>
            <a:spLocks noChangeArrowheads="1"/>
          </p:cNvSpPr>
          <p:nvPr/>
        </p:nvSpPr>
        <p:spPr bwMode="auto">
          <a:xfrm>
            <a:off x="1571064" y="5894739"/>
            <a:ext cx="1156447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Wydajność różnych typów paneli fotowoltaicznych, dane za 2022 rok. </a:t>
            </a:r>
            <a:r>
              <a:rPr kumimoji="0" lang="pl-PL" altLang="pl-PL" sz="20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Xian</a:t>
            </a:r>
            <a:r>
              <a:rPr kumimoji="0" lang="pl-PL" altLang="pl-PL"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Chiny. </a:t>
            </a:r>
            <a:endParaRPr kumimoji="0" lang="pl-PL" altLang="pl-PL" sz="3600" b="0" i="0" u="none" strike="noStrike" cap="none" normalizeH="0" baseline="0" dirty="0">
              <a:ln>
                <a:noFill/>
              </a:ln>
              <a:solidFill>
                <a:schemeClr val="tx1"/>
              </a:solidFill>
              <a:effectLst/>
              <a:latin typeface="Arial" panose="020B0604020202020204" pitchFamily="34" charset="0"/>
            </a:endParaRPr>
          </a:p>
        </p:txBody>
      </p:sp>
      <p:sp>
        <p:nvSpPr>
          <p:cNvPr id="4" name="Symbol zastępczy numeru slajdu 3">
            <a:extLst>
              <a:ext uri="{FF2B5EF4-FFF2-40B4-BE49-F238E27FC236}">
                <a16:creationId xmlns:a16="http://schemas.microsoft.com/office/drawing/2014/main" id="{74CCB71E-395F-B4C7-49FB-354BA643F63D}"/>
              </a:ext>
            </a:extLst>
          </p:cNvPr>
          <p:cNvSpPr>
            <a:spLocks noGrp="1"/>
          </p:cNvSpPr>
          <p:nvPr>
            <p:ph type="sldNum" sz="quarter" idx="12"/>
          </p:nvPr>
        </p:nvSpPr>
        <p:spPr/>
        <p:txBody>
          <a:bodyPr/>
          <a:lstStyle/>
          <a:p>
            <a:fld id="{B13EF961-FCAC-4A9A-A9A0-C51400629BF4}" type="slidenum">
              <a:rPr lang="pl-PL" smtClean="0"/>
              <a:t>366</a:t>
            </a:fld>
            <a:endParaRPr lang="pl-PL"/>
          </a:p>
        </p:txBody>
      </p:sp>
      <p:sp>
        <p:nvSpPr>
          <p:cNvPr id="8" name="pole tekstowe 7">
            <a:extLst>
              <a:ext uri="{FF2B5EF4-FFF2-40B4-BE49-F238E27FC236}">
                <a16:creationId xmlns:a16="http://schemas.microsoft.com/office/drawing/2014/main" id="{9C24AB49-CA47-274D-434B-9B43354C1FEF}"/>
              </a:ext>
            </a:extLst>
          </p:cNvPr>
          <p:cNvSpPr txBox="1"/>
          <p:nvPr/>
        </p:nvSpPr>
        <p:spPr>
          <a:xfrm>
            <a:off x="7840980" y="6542841"/>
            <a:ext cx="3512820" cy="261610"/>
          </a:xfrm>
          <a:prstGeom prst="rect">
            <a:avLst/>
          </a:prstGeom>
          <a:noFill/>
        </p:spPr>
        <p:txBody>
          <a:bodyPr wrap="square">
            <a:spAutoFit/>
          </a:bodyPr>
          <a:lstStyle/>
          <a:p>
            <a:r>
              <a:rPr kumimoji="0" lang="pl-PL" altLang="pl-PL"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Źródło: </a:t>
            </a:r>
            <a:r>
              <a:rPr kumimoji="0" lang="pl-PL" altLang="pl-PL"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pv-magazine</a:t>
            </a:r>
            <a:r>
              <a:rPr kumimoji="0" lang="pl-PL" altLang="pl-PL"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(https://akademia-fotowoltaiki.pl)</a:t>
            </a:r>
            <a:endParaRPr lang="pl-PL" sz="1100" dirty="0"/>
          </a:p>
        </p:txBody>
      </p:sp>
    </p:spTree>
    <p:extLst>
      <p:ext uri="{BB962C8B-B14F-4D97-AF65-F5344CB8AC3E}">
        <p14:creationId xmlns:p14="http://schemas.microsoft.com/office/powerpoint/2010/main" val="2758427285"/>
      </p:ext>
    </p:extLst>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1332860-E7DC-3B5C-C659-19B367EB29A7}"/>
              </a:ext>
            </a:extLst>
          </p:cNvPr>
          <p:cNvSpPr txBox="1"/>
          <p:nvPr/>
        </p:nvSpPr>
        <p:spPr>
          <a:xfrm>
            <a:off x="312420" y="0"/>
            <a:ext cx="11567160" cy="6939528"/>
          </a:xfrm>
          <a:prstGeom prst="rect">
            <a:avLst/>
          </a:prstGeom>
          <a:noFill/>
        </p:spPr>
        <p:txBody>
          <a:bodyPr wrap="square">
            <a:spAutoFit/>
          </a:bodyPr>
          <a:lstStyle/>
          <a:p>
            <a:pPr algn="just">
              <a:lnSpc>
                <a:spcPct val="150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Oprócz wydajności paneli i parametrów samej technologii kluczową rolę odgrywa prawidłowa instalacja wszystkich komponentów i stała regularna konserwacja przez wykwalifikowaną obsługę, oględziny, kontrola termowizyjna paneli i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złącz MC4</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Zgodnie z normą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PN-EN 62446-2</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w pierwszych 5 latach eksploatacji instalacji PV, przegląd należy wykonywać co </a:t>
            </a: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1 rok</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Pożary instalacji zdarzają się najczęściej w okolicy 3 roku pracy instalacji.</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 Rękojmia ustawowa na moduły fotowoltaiczne jest ważna 24 miesiące od dostarczenia modułu. Producenci modułów udzielają rękojmi lub gwarancji na produkt, która jest ważna zazwyczaj od  5 do 12 lat, obejmująca wady produkcyjne i materiałowe, a także, u niektórych producentów, zbyt szybkie starzenie się produktu. Okres gwarancji na zachowanie ponad 90% mocy modułu może wynieść 10 lat, 20 lat na moc na poziomie 80, do 30 lat przy założeniu jej spadku o 0,5–0,7% w skali roku.</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4062BFCC-B1CA-3695-E046-7D8B63E6FDD0}"/>
              </a:ext>
            </a:extLst>
          </p:cNvPr>
          <p:cNvSpPr>
            <a:spLocks noGrp="1"/>
          </p:cNvSpPr>
          <p:nvPr>
            <p:ph type="sldNum" sz="quarter" idx="12"/>
          </p:nvPr>
        </p:nvSpPr>
        <p:spPr/>
        <p:txBody>
          <a:bodyPr/>
          <a:lstStyle/>
          <a:p>
            <a:fld id="{B13EF961-FCAC-4A9A-A9A0-C51400629BF4}" type="slidenum">
              <a:rPr lang="pl-PL" smtClean="0"/>
              <a:t>367</a:t>
            </a:fld>
            <a:endParaRPr lang="pl-PL"/>
          </a:p>
        </p:txBody>
      </p:sp>
    </p:spTree>
    <p:extLst>
      <p:ext uri="{BB962C8B-B14F-4D97-AF65-F5344CB8AC3E}">
        <p14:creationId xmlns:p14="http://schemas.microsoft.com/office/powerpoint/2010/main" val="117013240"/>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DC142DCF-180F-27FE-750A-05E425167765}"/>
              </a:ext>
            </a:extLst>
          </p:cNvPr>
          <p:cNvSpPr>
            <a:spLocks noChangeArrowheads="1"/>
          </p:cNvSpPr>
          <p:nvPr/>
        </p:nvSpPr>
        <p:spPr bwMode="auto">
          <a:xfrm>
            <a:off x="228600" y="-490841"/>
            <a:ext cx="11748247" cy="2350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endParaRPr kumimoji="0" lang="pl-PL" altLang="pl-PL"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pl-PL" altLang="pl-PL"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Przy wyborze miejsca montażu paneli warto zadbać, aby dach był niepalny, z niepalną izolacją termiczną, a same panele zbudowane były w  klasie A odporności ogniowej. Częstym błędem jest nie zachowanie minimalnej odległości paneli od dachu, co może powodować przegrzewanie się ich, a przy zalegających liściach pod panelami stwarza wyższe prawdopodobieństwo  pożaru.</a:t>
            </a:r>
            <a:endParaRPr kumimoji="0" lang="pl-PL" altLang="pl-PL" sz="3200" b="0" i="0" u="none" strike="noStrike" cap="none" normalizeH="0" baseline="0" dirty="0">
              <a:ln>
                <a:noFill/>
              </a:ln>
              <a:solidFill>
                <a:schemeClr val="tx1"/>
              </a:solidFill>
              <a:effectLst/>
              <a:latin typeface="Arial" panose="020B0604020202020204" pitchFamily="34" charset="0"/>
            </a:endParaRPr>
          </a:p>
        </p:txBody>
      </p:sp>
      <p:pic>
        <p:nvPicPr>
          <p:cNvPr id="2049" name="Obraz 1">
            <a:extLst>
              <a:ext uri="{FF2B5EF4-FFF2-40B4-BE49-F238E27FC236}">
                <a16:creationId xmlns:a16="http://schemas.microsoft.com/office/drawing/2014/main" id="{D4DE7302-BC50-6D3C-BF44-E12A11B473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9261" y="1906451"/>
            <a:ext cx="7584141" cy="36692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ACF0C42D-42C0-105A-DD63-E7F0AC4E926E}"/>
              </a:ext>
            </a:extLst>
          </p:cNvPr>
          <p:cNvSpPr>
            <a:spLocks noChangeArrowheads="1"/>
          </p:cNvSpPr>
          <p:nvPr/>
        </p:nvSpPr>
        <p:spPr bwMode="auto">
          <a:xfrm>
            <a:off x="533400" y="5648464"/>
            <a:ext cx="1034527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pl-PL" altLang="pl-PL" sz="20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Montaż falowników na płycie OSB, po lewej: miejsce, w którym powstał pożar; po prawej: wykonanie wygląda dobrze, ale jest niezgodne z zasadami ochrony przeciwpożarowej</a:t>
            </a:r>
            <a:endParaRPr kumimoji="0" lang="pl-PL" altLang="pl-PL" sz="2000" b="0" i="0" u="none" strike="noStrike" cap="none" normalizeH="0" baseline="0" dirty="0">
              <a:ln>
                <a:noFill/>
              </a:ln>
              <a:solidFill>
                <a:schemeClr val="tx1"/>
              </a:solidFill>
              <a:effectLst/>
            </a:endParaRPr>
          </a:p>
        </p:txBody>
      </p:sp>
      <p:sp>
        <p:nvSpPr>
          <p:cNvPr id="4" name="Symbol zastępczy numeru slajdu 3">
            <a:extLst>
              <a:ext uri="{FF2B5EF4-FFF2-40B4-BE49-F238E27FC236}">
                <a16:creationId xmlns:a16="http://schemas.microsoft.com/office/drawing/2014/main" id="{6C26CC6B-7849-9929-FCB3-1DB74827CEA5}"/>
              </a:ext>
            </a:extLst>
          </p:cNvPr>
          <p:cNvSpPr>
            <a:spLocks noGrp="1"/>
          </p:cNvSpPr>
          <p:nvPr>
            <p:ph type="sldNum" sz="quarter" idx="12"/>
          </p:nvPr>
        </p:nvSpPr>
        <p:spPr>
          <a:xfrm>
            <a:off x="1838324" y="6356350"/>
            <a:ext cx="9515475" cy="365125"/>
          </a:xfrm>
        </p:spPr>
        <p:txBody>
          <a:bodyPr/>
          <a:lstStyle/>
          <a:p>
            <a:r>
              <a:rPr lang="pl-PL" altLang="pl-PL" sz="1050" i="1" dirty="0">
                <a:solidFill>
                  <a:schemeClr val="tx1"/>
                </a:solidFill>
                <a:ea typeface="Calibri" panose="020F0502020204030204" pitchFamily="34" charset="0"/>
                <a:cs typeface="Times New Roman" panose="02020603050405020304" pitchFamily="18" charset="0"/>
              </a:rPr>
              <a:t>Źródło: (Ochotnicza straż pożarna gminy Perl, 2011 r. zdj. po lewej); W. Schröder, rzeczoznawca w zakresie instalacji fotowoltaicznych, 2014 (zdj. po prawej)</a:t>
            </a:r>
            <a:r>
              <a:rPr lang="pl-PL" altLang="pl-PL" sz="1050" dirty="0">
                <a:solidFill>
                  <a:schemeClr val="tx1"/>
                </a:solidFill>
              </a:rPr>
              <a:t> </a:t>
            </a:r>
            <a:endParaRPr lang="pl-PL" sz="1050" dirty="0"/>
          </a:p>
        </p:txBody>
      </p:sp>
    </p:spTree>
    <p:extLst>
      <p:ext uri="{BB962C8B-B14F-4D97-AF65-F5344CB8AC3E}">
        <p14:creationId xmlns:p14="http://schemas.microsoft.com/office/powerpoint/2010/main" val="576034410"/>
      </p:ext>
    </p:extLst>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C668B518-2D10-89B9-C8D7-364CCEEE4085}"/>
              </a:ext>
            </a:extLst>
          </p:cNvPr>
          <p:cNvSpPr txBox="1"/>
          <p:nvPr/>
        </p:nvSpPr>
        <p:spPr>
          <a:xfrm>
            <a:off x="519953" y="-22881"/>
            <a:ext cx="11421035" cy="6708568"/>
          </a:xfrm>
          <a:prstGeom prst="rect">
            <a:avLst/>
          </a:prstGeom>
          <a:noFill/>
        </p:spPr>
        <p:txBody>
          <a:bodyPr wrap="square">
            <a:spAutoFit/>
          </a:bodyPr>
          <a:lstStyle/>
          <a:p>
            <a:pPr algn="just">
              <a:lnSpc>
                <a:spcPct val="107000"/>
              </a:lnSpc>
              <a:spcBef>
                <a:spcPts val="1200"/>
              </a:spcBef>
              <a:spcAft>
                <a:spcPts val="800"/>
              </a:spcAft>
              <a:buNone/>
            </a:pPr>
            <a:endParaRPr lang="pl-PL" sz="2000" kern="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r>
              <a:rPr lang="pl-PL" sz="2000" kern="0" dirty="0">
                <a:effectLst/>
                <a:latin typeface="Calibri" panose="020F0502020204030204" pitchFamily="34" charset="0"/>
                <a:ea typeface="Calibri" panose="020F0502020204030204" pitchFamily="34" charset="0"/>
                <a:cs typeface="Times New Roman" panose="02020603050405020304" pitchFamily="18" charset="0"/>
              </a:rPr>
              <a:t>Należy wystrzegać się innych </a:t>
            </a: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błędów przy montażu instalacji fotowoltaicznej </a:t>
            </a:r>
            <a:r>
              <a:rPr lang="pl-PL" sz="2000" kern="0" dirty="0">
                <a:effectLst/>
                <a:latin typeface="Calibri" panose="020F0502020204030204" pitchFamily="34" charset="0"/>
                <a:ea typeface="Calibri" panose="020F0502020204030204" pitchFamily="34" charset="0"/>
                <a:cs typeface="Times New Roman" panose="02020603050405020304" pitchFamily="18" charset="0"/>
              </a:rPr>
              <a:t>takich jak :</a:t>
            </a:r>
            <a:r>
              <a:rPr lang="pl-PL"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nie dostosowane falowników do montażu na zewnątrz,</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falowniki montowane w nieodpowiednim miejscu (z narażeniem na bezpośrednie działanie promieni słonecznych,</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źle podłączona wtyczka DC,</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wtyczka źle zaciśnięta,</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niedociągnięty zacisk śrubowy,</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niewłaściwie odizolowane końcówki kabla przed zaciśnięciem,</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kable i przewody o zbyt małych przekrojach lub nie dedykowane do instalacji fotowoltaicznej,</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nieodpowiednie przejścia kablowe instalacji do domu,</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brak przepustów przeciwpożarowych,</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rozłączniki główne DC o zbyt małych wymiarach,</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spcAft>
                <a:spcPts val="800"/>
              </a:spcAft>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samodzielna rozbudowa lub zmiana ilości paneli.</a:t>
            </a:r>
            <a:endParaRPr lang="pl-PL"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6546C4CF-C457-72F7-E539-95521D66ED5A}"/>
              </a:ext>
            </a:extLst>
          </p:cNvPr>
          <p:cNvSpPr>
            <a:spLocks noGrp="1"/>
          </p:cNvSpPr>
          <p:nvPr>
            <p:ph type="sldNum" sz="quarter" idx="12"/>
          </p:nvPr>
        </p:nvSpPr>
        <p:spPr/>
        <p:txBody>
          <a:bodyPr/>
          <a:lstStyle/>
          <a:p>
            <a:fld id="{B13EF961-FCAC-4A9A-A9A0-C51400629BF4}" type="slidenum">
              <a:rPr lang="pl-PL" smtClean="0"/>
              <a:t>369</a:t>
            </a:fld>
            <a:endParaRPr lang="pl-PL"/>
          </a:p>
        </p:txBody>
      </p:sp>
    </p:spTree>
    <p:extLst>
      <p:ext uri="{BB962C8B-B14F-4D97-AF65-F5344CB8AC3E}">
        <p14:creationId xmlns:p14="http://schemas.microsoft.com/office/powerpoint/2010/main" val="1332543394"/>
      </p:ext>
    </p:extLst>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Obraz 48" descr="Instalacja PV ON GRID">
            <a:extLst>
              <a:ext uri="{FF2B5EF4-FFF2-40B4-BE49-F238E27FC236}">
                <a16:creationId xmlns:a16="http://schemas.microsoft.com/office/drawing/2014/main" id="{FBB6EA0E-796D-641D-2555-646A4A3BF9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9106" y="171450"/>
            <a:ext cx="3533215" cy="4834205"/>
          </a:xfrm>
          <a:prstGeom prst="rect">
            <a:avLst/>
          </a:prstGeom>
          <a:noFill/>
          <a:extLst>
            <a:ext uri="{909E8E84-426E-40DD-AFC4-6F175D3DCCD1}">
              <a14:hiddenFill xmlns:a14="http://schemas.microsoft.com/office/drawing/2010/main">
                <a:solidFill>
                  <a:srgbClr val="FFFFFF"/>
                </a:solidFill>
              </a14:hiddenFill>
            </a:ext>
          </a:extLst>
        </p:spPr>
      </p:pic>
      <p:pic>
        <p:nvPicPr>
          <p:cNvPr id="3073" name="Obraz 47">
            <a:extLst>
              <a:ext uri="{FF2B5EF4-FFF2-40B4-BE49-F238E27FC236}">
                <a16:creationId xmlns:a16="http://schemas.microsoft.com/office/drawing/2014/main" id="{12C80071-7E0E-AB97-0937-9C363A12C9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7416" y="171449"/>
            <a:ext cx="3543455" cy="488800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0D9F2C1A-B1ED-99D4-C131-65EA92957B57}"/>
              </a:ext>
            </a:extLst>
          </p:cNvPr>
          <p:cNvSpPr>
            <a:spLocks noChangeArrowheads="1"/>
          </p:cNvSpPr>
          <p:nvPr/>
        </p:nvSpPr>
        <p:spPr bwMode="auto">
          <a:xfrm>
            <a:off x="3334871" y="-2857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pl-PL"/>
          </a:p>
        </p:txBody>
      </p:sp>
      <p:sp>
        <p:nvSpPr>
          <p:cNvPr id="3" name="Rectangle 4">
            <a:extLst>
              <a:ext uri="{FF2B5EF4-FFF2-40B4-BE49-F238E27FC236}">
                <a16:creationId xmlns:a16="http://schemas.microsoft.com/office/drawing/2014/main" id="{17428100-75E8-5553-3760-4F7D494664A9}"/>
              </a:ext>
            </a:extLst>
          </p:cNvPr>
          <p:cNvSpPr>
            <a:spLocks noChangeArrowheads="1"/>
          </p:cNvSpPr>
          <p:nvPr/>
        </p:nvSpPr>
        <p:spPr bwMode="auto">
          <a:xfrm>
            <a:off x="3792071" y="36861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pl-PL"/>
          </a:p>
        </p:txBody>
      </p:sp>
      <p:sp>
        <p:nvSpPr>
          <p:cNvPr id="4" name="Rectangle 5">
            <a:extLst>
              <a:ext uri="{FF2B5EF4-FFF2-40B4-BE49-F238E27FC236}">
                <a16:creationId xmlns:a16="http://schemas.microsoft.com/office/drawing/2014/main" id="{7D052A56-F100-8B6B-E365-49961226C8F8}"/>
              </a:ext>
            </a:extLst>
          </p:cNvPr>
          <p:cNvSpPr>
            <a:spLocks noChangeArrowheads="1"/>
          </p:cNvSpPr>
          <p:nvPr/>
        </p:nvSpPr>
        <p:spPr bwMode="auto">
          <a:xfrm>
            <a:off x="3792071" y="7010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pl-PL"/>
          </a:p>
        </p:txBody>
      </p:sp>
      <p:sp>
        <p:nvSpPr>
          <p:cNvPr id="6" name="pole tekstowe 5">
            <a:extLst>
              <a:ext uri="{FF2B5EF4-FFF2-40B4-BE49-F238E27FC236}">
                <a16:creationId xmlns:a16="http://schemas.microsoft.com/office/drawing/2014/main" id="{2A2D560C-A08B-0B03-46AC-42ACBA798B75}"/>
              </a:ext>
            </a:extLst>
          </p:cNvPr>
          <p:cNvSpPr txBox="1"/>
          <p:nvPr/>
        </p:nvSpPr>
        <p:spPr>
          <a:xfrm>
            <a:off x="838200" y="5059456"/>
            <a:ext cx="10279743" cy="1065676"/>
          </a:xfrm>
          <a:prstGeom prst="rect">
            <a:avLst/>
          </a:prstGeom>
          <a:noFill/>
        </p:spPr>
        <p:txBody>
          <a:bodyPr wrap="square">
            <a:spAutoFit/>
          </a:bodyPr>
          <a:lstStyle/>
          <a:p>
            <a:pPr algn="just">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W przypadku instalacji </a:t>
            </a:r>
            <a:r>
              <a:rPr lang="pl-PL" sz="2000" i="1" kern="0" dirty="0" err="1">
                <a:effectLst/>
                <a:latin typeface="Calibri" panose="020F0502020204030204" pitchFamily="34" charset="0"/>
                <a:ea typeface="Calibri" panose="020F0502020204030204" pitchFamily="34" charset="0"/>
                <a:cs typeface="Times New Roman" panose="02020603050405020304" pitchFamily="18" charset="0"/>
              </a:rPr>
              <a:t>prosumenckich</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ograniczonej do budynków mieszkalnych, funkcjonują dwa główne systemy </a:t>
            </a:r>
            <a:r>
              <a:rPr lang="pl-PL" sz="2000" i="1" kern="0" dirty="0">
                <a:latin typeface="Calibri" panose="020F0502020204030204" pitchFamily="34" charset="0"/>
                <a:ea typeface="Calibri" panose="020F0502020204030204" pitchFamily="34" charset="0"/>
                <a:cs typeface="Times New Roman" panose="02020603050405020304" pitchFamily="18" charset="0"/>
              </a:rPr>
              <a:t>wykonania instalacji fotowoltaicznej </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PV: a) autonomiczne, niedołączane do sieci  (OFF-GRID);b) dołączane do sieci, rozproszone lub scentralizowane (ON-GRID)</a:t>
            </a:r>
          </a:p>
        </p:txBody>
      </p:sp>
      <p:sp>
        <p:nvSpPr>
          <p:cNvPr id="5" name="Symbol zastępczy numeru slajdu 4">
            <a:extLst>
              <a:ext uri="{FF2B5EF4-FFF2-40B4-BE49-F238E27FC236}">
                <a16:creationId xmlns:a16="http://schemas.microsoft.com/office/drawing/2014/main" id="{48AD6C2B-3B66-25C1-B4B9-A213ED2BFB0C}"/>
              </a:ext>
            </a:extLst>
          </p:cNvPr>
          <p:cNvSpPr>
            <a:spLocks noGrp="1"/>
          </p:cNvSpPr>
          <p:nvPr>
            <p:ph type="sldNum" sz="quarter" idx="12"/>
          </p:nvPr>
        </p:nvSpPr>
        <p:spPr/>
        <p:txBody>
          <a:bodyPr/>
          <a:lstStyle/>
          <a:p>
            <a:fld id="{B13EF961-FCAC-4A9A-A9A0-C51400629BF4}" type="slidenum">
              <a:rPr lang="pl-PL" smtClean="0"/>
              <a:t>370</a:t>
            </a:fld>
            <a:endParaRPr lang="pl-PL" dirty="0"/>
          </a:p>
        </p:txBody>
      </p:sp>
      <p:sp>
        <p:nvSpPr>
          <p:cNvPr id="8" name="pole tekstowe 7">
            <a:extLst>
              <a:ext uri="{FF2B5EF4-FFF2-40B4-BE49-F238E27FC236}">
                <a16:creationId xmlns:a16="http://schemas.microsoft.com/office/drawing/2014/main" id="{08B8A63E-8D69-CAFB-E593-739D103F0A65}"/>
              </a:ext>
            </a:extLst>
          </p:cNvPr>
          <p:cNvSpPr txBox="1"/>
          <p:nvPr/>
        </p:nvSpPr>
        <p:spPr>
          <a:xfrm>
            <a:off x="8610600" y="6479091"/>
            <a:ext cx="3126105" cy="261610"/>
          </a:xfrm>
          <a:prstGeom prst="rect">
            <a:avLst/>
          </a:prstGeom>
          <a:noFill/>
        </p:spPr>
        <p:txBody>
          <a:bodyPr wrap="square">
            <a:spAutoFit/>
          </a:bodyPr>
          <a:lstStyle/>
          <a:p>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 (https://kanalelektryczny.pl)</a:t>
            </a:r>
            <a:endParaRPr lang="pl-PL" sz="1100" dirty="0"/>
          </a:p>
        </p:txBody>
      </p:sp>
    </p:spTree>
    <p:extLst>
      <p:ext uri="{BB962C8B-B14F-4D97-AF65-F5344CB8AC3E}">
        <p14:creationId xmlns:p14="http://schemas.microsoft.com/office/powerpoint/2010/main" val="1016354443"/>
      </p:ext>
    </p:extLst>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071FF2C-EB72-5CCD-D030-3A678AF1381C}"/>
              </a:ext>
            </a:extLst>
          </p:cNvPr>
          <p:cNvSpPr>
            <a:spLocks noGrp="1"/>
          </p:cNvSpPr>
          <p:nvPr>
            <p:ph type="sldNum" sz="quarter" idx="12"/>
          </p:nvPr>
        </p:nvSpPr>
        <p:spPr/>
        <p:txBody>
          <a:bodyPr/>
          <a:lstStyle/>
          <a:p>
            <a:fld id="{B13EF961-FCAC-4A9A-A9A0-C51400629BF4}" type="slidenum">
              <a:rPr lang="pl-PL" smtClean="0"/>
              <a:t>371</a:t>
            </a:fld>
            <a:endParaRPr lang="pl-PL"/>
          </a:p>
        </p:txBody>
      </p:sp>
      <p:pic>
        <p:nvPicPr>
          <p:cNvPr id="4" name="Obraz 3">
            <a:extLst>
              <a:ext uri="{FF2B5EF4-FFF2-40B4-BE49-F238E27FC236}">
                <a16:creationId xmlns:a16="http://schemas.microsoft.com/office/drawing/2014/main" id="{51DF1E6E-A732-AB3A-5EA2-E42DA971ADCE}"/>
              </a:ext>
            </a:extLst>
          </p:cNvPr>
          <p:cNvPicPr>
            <a:picLocks noChangeAspect="1"/>
          </p:cNvPicPr>
          <p:nvPr/>
        </p:nvPicPr>
        <p:blipFill>
          <a:blip r:embed="rId2"/>
          <a:stretch>
            <a:fillRect/>
          </a:stretch>
        </p:blipFill>
        <p:spPr>
          <a:xfrm>
            <a:off x="0" y="3105485"/>
            <a:ext cx="2800203" cy="3752515"/>
          </a:xfrm>
          <a:prstGeom prst="rect">
            <a:avLst/>
          </a:prstGeom>
        </p:spPr>
      </p:pic>
      <p:pic>
        <p:nvPicPr>
          <p:cNvPr id="5" name="Obraz 4">
            <a:extLst>
              <a:ext uri="{FF2B5EF4-FFF2-40B4-BE49-F238E27FC236}">
                <a16:creationId xmlns:a16="http://schemas.microsoft.com/office/drawing/2014/main" id="{E02D1EB5-C2AE-2105-FB17-A824A49A5A71}"/>
              </a:ext>
            </a:extLst>
          </p:cNvPr>
          <p:cNvPicPr>
            <a:picLocks noChangeAspect="1"/>
          </p:cNvPicPr>
          <p:nvPr/>
        </p:nvPicPr>
        <p:blipFill>
          <a:blip r:embed="rId3"/>
          <a:stretch>
            <a:fillRect/>
          </a:stretch>
        </p:blipFill>
        <p:spPr>
          <a:xfrm>
            <a:off x="2800202" y="3049283"/>
            <a:ext cx="5100213" cy="3808717"/>
          </a:xfrm>
          <a:prstGeom prst="rect">
            <a:avLst/>
          </a:prstGeom>
        </p:spPr>
      </p:pic>
      <p:pic>
        <p:nvPicPr>
          <p:cNvPr id="7" name="Obraz 6">
            <a:extLst>
              <a:ext uri="{FF2B5EF4-FFF2-40B4-BE49-F238E27FC236}">
                <a16:creationId xmlns:a16="http://schemas.microsoft.com/office/drawing/2014/main" id="{D6BDC0BD-1D4A-7ACD-3167-B509359A3CD4}"/>
              </a:ext>
            </a:extLst>
          </p:cNvPr>
          <p:cNvPicPr>
            <a:picLocks noChangeAspect="1"/>
          </p:cNvPicPr>
          <p:nvPr/>
        </p:nvPicPr>
        <p:blipFill>
          <a:blip r:embed="rId4"/>
          <a:stretch>
            <a:fillRect/>
          </a:stretch>
        </p:blipFill>
        <p:spPr>
          <a:xfrm>
            <a:off x="7196466" y="0"/>
            <a:ext cx="4995534" cy="3752514"/>
          </a:xfrm>
          <a:prstGeom prst="rect">
            <a:avLst/>
          </a:prstGeom>
        </p:spPr>
      </p:pic>
      <p:pic>
        <p:nvPicPr>
          <p:cNvPr id="9" name="Obraz 8">
            <a:extLst>
              <a:ext uri="{FF2B5EF4-FFF2-40B4-BE49-F238E27FC236}">
                <a16:creationId xmlns:a16="http://schemas.microsoft.com/office/drawing/2014/main" id="{BE2D940E-2035-B3BB-0953-55978684B0C6}"/>
              </a:ext>
            </a:extLst>
          </p:cNvPr>
          <p:cNvPicPr>
            <a:picLocks noChangeAspect="1"/>
          </p:cNvPicPr>
          <p:nvPr/>
        </p:nvPicPr>
        <p:blipFill>
          <a:blip r:embed="rId5"/>
          <a:stretch>
            <a:fillRect/>
          </a:stretch>
        </p:blipFill>
        <p:spPr>
          <a:xfrm>
            <a:off x="7776750" y="3754775"/>
            <a:ext cx="4415250" cy="3103225"/>
          </a:xfrm>
          <a:prstGeom prst="rect">
            <a:avLst/>
          </a:prstGeom>
        </p:spPr>
      </p:pic>
      <p:sp>
        <p:nvSpPr>
          <p:cNvPr id="6" name="pole tekstowe 5">
            <a:extLst>
              <a:ext uri="{FF2B5EF4-FFF2-40B4-BE49-F238E27FC236}">
                <a16:creationId xmlns:a16="http://schemas.microsoft.com/office/drawing/2014/main" id="{59ED1350-1A63-466A-07F8-8335F20F8088}"/>
              </a:ext>
            </a:extLst>
          </p:cNvPr>
          <p:cNvSpPr txBox="1"/>
          <p:nvPr/>
        </p:nvSpPr>
        <p:spPr>
          <a:xfrm>
            <a:off x="780098" y="672584"/>
            <a:ext cx="6155054" cy="400110"/>
          </a:xfrm>
          <a:prstGeom prst="rect">
            <a:avLst/>
          </a:prstGeom>
          <a:noFill/>
        </p:spPr>
        <p:txBody>
          <a:bodyPr wrap="square">
            <a:spAutoFit/>
          </a:bodyPr>
          <a:lstStyle/>
          <a:p>
            <a:r>
              <a:rPr lang="pl-PL" sz="2000" b="1" dirty="0"/>
              <a:t>Farma fotowoltaiczna z magazynem energii</a:t>
            </a:r>
          </a:p>
        </p:txBody>
      </p:sp>
      <p:sp>
        <p:nvSpPr>
          <p:cNvPr id="11" name="pole tekstowe 10">
            <a:extLst>
              <a:ext uri="{FF2B5EF4-FFF2-40B4-BE49-F238E27FC236}">
                <a16:creationId xmlns:a16="http://schemas.microsoft.com/office/drawing/2014/main" id="{CF906C3E-97D7-5EF2-2B3A-E4C79FAB2A31}"/>
              </a:ext>
            </a:extLst>
          </p:cNvPr>
          <p:cNvSpPr txBox="1"/>
          <p:nvPr/>
        </p:nvSpPr>
        <p:spPr>
          <a:xfrm>
            <a:off x="5350308" y="6540187"/>
            <a:ext cx="2800203" cy="261610"/>
          </a:xfrm>
          <a:prstGeom prst="rect">
            <a:avLst/>
          </a:prstGeom>
          <a:noFill/>
        </p:spPr>
        <p:txBody>
          <a:bodyPr wrap="square">
            <a:spAutoFit/>
          </a:bodyPr>
          <a:lstStyle/>
          <a:p>
            <a:r>
              <a:rPr lang="pl-PL" sz="1100" dirty="0">
                <a:solidFill>
                  <a:schemeClr val="bg1"/>
                </a:solidFill>
              </a:rPr>
              <a:t>Źródło: Zdjęcie autora Ludwik Osmólski</a:t>
            </a:r>
          </a:p>
        </p:txBody>
      </p:sp>
    </p:spTree>
    <p:extLst>
      <p:ext uri="{BB962C8B-B14F-4D97-AF65-F5344CB8AC3E}">
        <p14:creationId xmlns:p14="http://schemas.microsoft.com/office/powerpoint/2010/main" val="3060944197"/>
      </p:ext>
    </p:extLst>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1B3E1654-FCFF-1220-FC8E-71871E454B72}"/>
              </a:ext>
            </a:extLst>
          </p:cNvPr>
          <p:cNvSpPr txBox="1"/>
          <p:nvPr/>
        </p:nvSpPr>
        <p:spPr>
          <a:xfrm>
            <a:off x="340659" y="0"/>
            <a:ext cx="11510682" cy="6534866"/>
          </a:xfrm>
          <a:prstGeom prst="rect">
            <a:avLst/>
          </a:prstGeom>
          <a:noFill/>
        </p:spPr>
        <p:txBody>
          <a:bodyPr wrap="square">
            <a:spAutoFit/>
          </a:bodyPr>
          <a:lstStyle/>
          <a:p>
            <a:pPr>
              <a:lnSpc>
                <a:spcPct val="107000"/>
              </a:lnSpc>
              <a:spcBef>
                <a:spcPts val="1200"/>
              </a:spcBef>
              <a:spcAft>
                <a:spcPts val="800"/>
              </a:spcAft>
              <a:buNone/>
            </a:pPr>
            <a:r>
              <a:rPr lang="pl-PL" sz="2000" b="1" u="sng" kern="0" dirty="0">
                <a:effectLst/>
                <a:latin typeface="Calibri" panose="020F0502020204030204" pitchFamily="34" charset="0"/>
                <a:ea typeface="Calibri" panose="020F0502020204030204" pitchFamily="34" charset="0"/>
                <a:cs typeface="Times New Roman" panose="02020603050405020304" pitchFamily="18" charset="0"/>
              </a:rPr>
              <a:t>Zalety instalacji off-</a:t>
            </a:r>
            <a:r>
              <a:rPr lang="pl-PL" sz="2000" b="1" u="sng" kern="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b="1" u="sng" kern="0" dirty="0">
                <a:effectLst/>
                <a:latin typeface="Calibri" panose="020F0502020204030204" pitchFamily="34" charset="0"/>
                <a:ea typeface="Calibri" panose="020F0502020204030204" pitchFamily="34" charset="0"/>
                <a:cs typeface="Times New Roman" panose="02020603050405020304" pitchFamily="18" charset="0"/>
              </a:rPr>
              <a:t>:</a:t>
            </a:r>
            <a:endParaRPr lang="pl-PL"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uniezależnienie się od dostawców zewnętrznych;</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stały dostęp do energii elektrycznej w miejscach gdzie nie ma sieci elektrycznej;</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brak wymogu zgłoszenia do Operatora Systemu Dystrybucyjnego;</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system off-</a:t>
            </a:r>
            <a:r>
              <a:rPr lang="pl-PL" sz="200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dirty="0">
                <a:effectLst/>
                <a:latin typeface="Calibri" panose="020F0502020204030204" pitchFamily="34" charset="0"/>
                <a:ea typeface="Calibri" panose="020F0502020204030204" pitchFamily="34" charset="0"/>
                <a:cs typeface="Times New Roman" panose="02020603050405020304" pitchFamily="18" charset="0"/>
              </a:rPr>
              <a:t> odciąża sieć;</a:t>
            </a:r>
          </a:p>
          <a:p>
            <a:pPr marL="342900" lvl="0" indent="-342900" algn="just">
              <a:lnSpc>
                <a:spcPct val="107000"/>
              </a:lnSpc>
              <a:spcBef>
                <a:spcPts val="1200"/>
              </a:spcBef>
              <a:spcAft>
                <a:spcPts val="800"/>
              </a:spcAft>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możliwość zamontowania w każdym miejscu, gdzie dochodzą promienie słoneczne.</a:t>
            </a:r>
          </a:p>
          <a:p>
            <a:pPr algn="just">
              <a:lnSpc>
                <a:spcPct val="107000"/>
              </a:lnSpc>
              <a:spcBef>
                <a:spcPts val="1200"/>
              </a:spcBef>
              <a:spcAft>
                <a:spcPts val="800"/>
              </a:spcAft>
              <a:buNone/>
            </a:pPr>
            <a:r>
              <a:rPr lang="pl-PL" sz="2000" b="1" u="sng" kern="0" dirty="0">
                <a:effectLst/>
                <a:latin typeface="Calibri" panose="020F0502020204030204" pitchFamily="34" charset="0"/>
                <a:ea typeface="Calibri" panose="020F0502020204030204" pitchFamily="34" charset="0"/>
                <a:cs typeface="Times New Roman" panose="02020603050405020304" pitchFamily="18" charset="0"/>
              </a:rPr>
              <a:t>Wady instalacji off-</a:t>
            </a:r>
            <a:r>
              <a:rPr lang="pl-PL" sz="2000" b="1" u="sng" kern="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b="1" u="sng" kern="0" dirty="0">
                <a:effectLst/>
                <a:latin typeface="Calibri" panose="020F0502020204030204" pitchFamily="34" charset="0"/>
                <a:ea typeface="Calibri" panose="020F0502020204030204" pitchFamily="34" charset="0"/>
                <a:cs typeface="Times New Roman" panose="02020603050405020304" pitchFamily="18" charset="0"/>
              </a:rPr>
              <a:t>:</a:t>
            </a:r>
            <a:endParaRPr lang="pl-PL"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często wyższy koszt inwestycji w porównaniu z instalacją on-</a:t>
            </a:r>
            <a:r>
              <a:rPr lang="pl-PL" sz="200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dirty="0">
                <a:effectLst/>
                <a:latin typeface="Calibri" panose="020F0502020204030204" pitchFamily="34" charset="0"/>
                <a:ea typeface="Calibri" panose="020F0502020204030204" pitchFamily="34" charset="0"/>
                <a:cs typeface="Times New Roman" panose="02020603050405020304" pitchFamily="18" charset="0"/>
              </a:rPr>
              <a:t>, co jest związane przede wszystkim z koniecznością zakupu magazynu energii;</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w okresie jesienno-zimowym słońce świeci zbyt krótko, aby naładować akumulatory w wystarczającą ilość energii elektrycznej,</a:t>
            </a:r>
          </a:p>
          <a:p>
            <a:pPr marL="342900" lvl="0" indent="-342900" algn="just">
              <a:lnSpc>
                <a:spcPct val="107000"/>
              </a:lnSpc>
              <a:spcBef>
                <a:spcPts val="1200"/>
              </a:spcBef>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konieczność wymiany akumulatorów w zależności od jakości akumulatorów i ilości cykli rozładowania, np. co 5 lat;</a:t>
            </a:r>
          </a:p>
          <a:p>
            <a:pPr marL="342900" lvl="0" indent="-342900" algn="just">
              <a:lnSpc>
                <a:spcPct val="107000"/>
              </a:lnSpc>
              <a:spcBef>
                <a:spcPts val="1200"/>
              </a:spcBef>
              <a:spcAft>
                <a:spcPts val="800"/>
              </a:spcAft>
              <a:buFont typeface="Symbol" panose="05050102010706020507" pitchFamily="18" charset="2"/>
              <a:buChar char=""/>
            </a:pPr>
            <a:r>
              <a:rPr lang="pl-PL" sz="2000" dirty="0">
                <a:effectLst/>
                <a:latin typeface="Calibri" panose="020F0502020204030204" pitchFamily="34" charset="0"/>
                <a:ea typeface="Calibri" panose="020F0502020204030204" pitchFamily="34" charset="0"/>
                <a:cs typeface="Times New Roman" panose="02020603050405020304" pitchFamily="18" charset="0"/>
              </a:rPr>
              <a:t>miejsce potrzebne do umieszczenia magazynu energii.</a:t>
            </a:r>
          </a:p>
        </p:txBody>
      </p:sp>
      <p:sp>
        <p:nvSpPr>
          <p:cNvPr id="2" name="Symbol zastępczy numeru slajdu 1">
            <a:extLst>
              <a:ext uri="{FF2B5EF4-FFF2-40B4-BE49-F238E27FC236}">
                <a16:creationId xmlns:a16="http://schemas.microsoft.com/office/drawing/2014/main" id="{AD824F8B-27E3-DD3A-CDE1-3D342F110E4C}"/>
              </a:ext>
            </a:extLst>
          </p:cNvPr>
          <p:cNvSpPr>
            <a:spLocks noGrp="1"/>
          </p:cNvSpPr>
          <p:nvPr>
            <p:ph type="sldNum" sz="quarter" idx="12"/>
          </p:nvPr>
        </p:nvSpPr>
        <p:spPr/>
        <p:txBody>
          <a:bodyPr/>
          <a:lstStyle/>
          <a:p>
            <a:fld id="{B13EF961-FCAC-4A9A-A9A0-C51400629BF4}" type="slidenum">
              <a:rPr lang="pl-PL" smtClean="0"/>
              <a:t>372</a:t>
            </a:fld>
            <a:endParaRPr lang="pl-PL"/>
          </a:p>
        </p:txBody>
      </p:sp>
    </p:spTree>
    <p:extLst>
      <p:ext uri="{BB962C8B-B14F-4D97-AF65-F5344CB8AC3E}">
        <p14:creationId xmlns:p14="http://schemas.microsoft.com/office/powerpoint/2010/main" val="3182169770"/>
      </p:ext>
    </p:extLst>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4062E43-E793-FEBE-F7D2-FDD3F5778ED7}"/>
              </a:ext>
            </a:extLst>
          </p:cNvPr>
          <p:cNvSpPr txBox="1"/>
          <p:nvPr/>
        </p:nvSpPr>
        <p:spPr>
          <a:xfrm>
            <a:off x="466165" y="304799"/>
            <a:ext cx="10829364" cy="2308324"/>
          </a:xfrm>
          <a:prstGeom prst="rect">
            <a:avLst/>
          </a:prstGeom>
          <a:noFill/>
        </p:spPr>
        <p:txBody>
          <a:bodyPr wrap="square">
            <a:spAutoFit/>
          </a:bodyPr>
          <a:lstStyle/>
          <a:p>
            <a:pPr algn="just"/>
            <a:r>
              <a:rPr lang="pl-PL" sz="2400" kern="0" dirty="0">
                <a:effectLst/>
                <a:latin typeface="Calibri" panose="020F0502020204030204" pitchFamily="34" charset="0"/>
                <a:ea typeface="Calibri" panose="020F0502020204030204" pitchFamily="34" charset="0"/>
                <a:cs typeface="Times New Roman" panose="02020603050405020304" pitchFamily="18" charset="0"/>
              </a:rPr>
              <a:t>Z tych względów autonomiczne instalacje fotowoltaiczne sprawdzają się przede wszystkim w miejscach, gdzie korzystanie z energii odbywa się okazjonalnie np. w wiosną i latem i nie ma tam dostępu do sieci energetycznej.</a:t>
            </a:r>
          </a:p>
          <a:p>
            <a:endParaRPr lang="pl-PL" sz="2400" kern="0" dirty="0">
              <a:latin typeface="Calibri" panose="020F0502020204030204" pitchFamily="34" charset="0"/>
              <a:ea typeface="Calibri" panose="020F0502020204030204" pitchFamily="34" charset="0"/>
              <a:cs typeface="Times New Roman" panose="02020603050405020304" pitchFamily="18" charset="0"/>
            </a:endParaRPr>
          </a:p>
          <a:p>
            <a:pPr algn="just"/>
            <a:r>
              <a:rPr lang="pl-PL" sz="2400" kern="0" dirty="0">
                <a:effectLst/>
                <a:latin typeface="Calibri" panose="020F0502020204030204" pitchFamily="34" charset="0"/>
                <a:ea typeface="Calibri" panose="020F0502020204030204" pitchFamily="34" charset="0"/>
                <a:cs typeface="Times New Roman" panose="02020603050405020304" pitchFamily="18" charset="0"/>
              </a:rPr>
              <a:t> Instalacja off-</a:t>
            </a:r>
            <a:r>
              <a:rPr lang="pl-PL" sz="2400" kern="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z magazynem idealnie sprawdzi się między innymi w domkach letniskowych, kamperach oraz łodziach. </a:t>
            </a:r>
            <a:endParaRPr lang="pl-PL" sz="2400" dirty="0"/>
          </a:p>
        </p:txBody>
      </p:sp>
      <p:sp>
        <p:nvSpPr>
          <p:cNvPr id="2" name="Symbol zastępczy numeru slajdu 1">
            <a:extLst>
              <a:ext uri="{FF2B5EF4-FFF2-40B4-BE49-F238E27FC236}">
                <a16:creationId xmlns:a16="http://schemas.microsoft.com/office/drawing/2014/main" id="{25968281-968F-A166-D1B5-5218D0901F1E}"/>
              </a:ext>
            </a:extLst>
          </p:cNvPr>
          <p:cNvSpPr>
            <a:spLocks noGrp="1"/>
          </p:cNvSpPr>
          <p:nvPr>
            <p:ph type="sldNum" sz="quarter" idx="12"/>
          </p:nvPr>
        </p:nvSpPr>
        <p:spPr/>
        <p:txBody>
          <a:bodyPr/>
          <a:lstStyle/>
          <a:p>
            <a:fld id="{B13EF961-FCAC-4A9A-A9A0-C51400629BF4}" type="slidenum">
              <a:rPr lang="pl-PL" smtClean="0"/>
              <a:t>373</a:t>
            </a:fld>
            <a:endParaRPr lang="pl-PL"/>
          </a:p>
        </p:txBody>
      </p:sp>
      <p:pic>
        <p:nvPicPr>
          <p:cNvPr id="5" name="Obraz 4">
            <a:extLst>
              <a:ext uri="{FF2B5EF4-FFF2-40B4-BE49-F238E27FC236}">
                <a16:creationId xmlns:a16="http://schemas.microsoft.com/office/drawing/2014/main" id="{62110128-C489-C855-6473-1C476C62C296}"/>
              </a:ext>
            </a:extLst>
          </p:cNvPr>
          <p:cNvPicPr>
            <a:picLocks noChangeAspect="1"/>
          </p:cNvPicPr>
          <p:nvPr/>
        </p:nvPicPr>
        <p:blipFill>
          <a:blip r:embed="rId2"/>
          <a:stretch>
            <a:fillRect/>
          </a:stretch>
        </p:blipFill>
        <p:spPr>
          <a:xfrm>
            <a:off x="6286500" y="3020214"/>
            <a:ext cx="5439534" cy="3115110"/>
          </a:xfrm>
          <a:prstGeom prst="rect">
            <a:avLst/>
          </a:prstGeom>
        </p:spPr>
      </p:pic>
      <p:sp>
        <p:nvSpPr>
          <p:cNvPr id="7" name="pole tekstowe 6">
            <a:extLst>
              <a:ext uri="{FF2B5EF4-FFF2-40B4-BE49-F238E27FC236}">
                <a16:creationId xmlns:a16="http://schemas.microsoft.com/office/drawing/2014/main" id="{0884AEDE-5402-A758-82D9-BA17EB7C91A7}"/>
              </a:ext>
            </a:extLst>
          </p:cNvPr>
          <p:cNvSpPr txBox="1"/>
          <p:nvPr/>
        </p:nvSpPr>
        <p:spPr>
          <a:xfrm>
            <a:off x="6286500" y="6542415"/>
            <a:ext cx="6096000" cy="261610"/>
          </a:xfrm>
          <a:prstGeom prst="rect">
            <a:avLst/>
          </a:prstGeom>
          <a:noFill/>
        </p:spPr>
        <p:txBody>
          <a:bodyPr wrap="square">
            <a:spAutoFit/>
          </a:bodyPr>
          <a:lstStyle/>
          <a:p>
            <a:r>
              <a:rPr lang="pl-PL" sz="1050" dirty="0"/>
              <a:t>https://fotowoltaika.unam.pl/fotowoltaika-nowe-zasady-2024-co-sie-zmienia/</a:t>
            </a:r>
          </a:p>
        </p:txBody>
      </p:sp>
      <p:pic>
        <p:nvPicPr>
          <p:cNvPr id="9" name="Obraz 8">
            <a:extLst>
              <a:ext uri="{FF2B5EF4-FFF2-40B4-BE49-F238E27FC236}">
                <a16:creationId xmlns:a16="http://schemas.microsoft.com/office/drawing/2014/main" id="{BB277189-F112-06A6-69C6-E7FC86E2361C}"/>
              </a:ext>
            </a:extLst>
          </p:cNvPr>
          <p:cNvPicPr>
            <a:picLocks noChangeAspect="1"/>
          </p:cNvPicPr>
          <p:nvPr/>
        </p:nvPicPr>
        <p:blipFill>
          <a:blip r:embed="rId3"/>
          <a:stretch>
            <a:fillRect/>
          </a:stretch>
        </p:blipFill>
        <p:spPr>
          <a:xfrm>
            <a:off x="60446" y="3020214"/>
            <a:ext cx="5845055" cy="3115110"/>
          </a:xfrm>
          <a:prstGeom prst="rect">
            <a:avLst/>
          </a:prstGeom>
        </p:spPr>
      </p:pic>
      <p:sp>
        <p:nvSpPr>
          <p:cNvPr id="11" name="pole tekstowe 10">
            <a:extLst>
              <a:ext uri="{FF2B5EF4-FFF2-40B4-BE49-F238E27FC236}">
                <a16:creationId xmlns:a16="http://schemas.microsoft.com/office/drawing/2014/main" id="{EAEF4C09-0BC5-0860-2093-B3C0CD72553B}"/>
              </a:ext>
            </a:extLst>
          </p:cNvPr>
          <p:cNvSpPr txBox="1"/>
          <p:nvPr/>
        </p:nvSpPr>
        <p:spPr>
          <a:xfrm>
            <a:off x="95250" y="6553201"/>
            <a:ext cx="6191250" cy="261610"/>
          </a:xfrm>
          <a:prstGeom prst="rect">
            <a:avLst/>
          </a:prstGeom>
          <a:noFill/>
        </p:spPr>
        <p:txBody>
          <a:bodyPr wrap="square">
            <a:spAutoFit/>
          </a:bodyPr>
          <a:lstStyle/>
          <a:p>
            <a:r>
              <a:rPr lang="pl-PL" sz="1050" dirty="0"/>
              <a:t>https://www.oze-biomar.pl/realizacje/fotowoltaika-do-domku-letniskowego</a:t>
            </a:r>
          </a:p>
        </p:txBody>
      </p:sp>
    </p:spTree>
    <p:extLst>
      <p:ext uri="{BB962C8B-B14F-4D97-AF65-F5344CB8AC3E}">
        <p14:creationId xmlns:p14="http://schemas.microsoft.com/office/powerpoint/2010/main" val="4231250200"/>
      </p:ext>
    </p:extLst>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BC106752-53CF-AA34-1609-A5097549079E}"/>
              </a:ext>
            </a:extLst>
          </p:cNvPr>
          <p:cNvSpPr txBox="1"/>
          <p:nvPr/>
        </p:nvSpPr>
        <p:spPr>
          <a:xfrm>
            <a:off x="268941" y="217587"/>
            <a:ext cx="11654118" cy="5037276"/>
          </a:xfrm>
          <a:prstGeom prst="rect">
            <a:avLst/>
          </a:prstGeom>
          <a:noFill/>
        </p:spPr>
        <p:txBody>
          <a:bodyPr wrap="square">
            <a:spAutoFit/>
          </a:bodyPr>
          <a:lstStyle/>
          <a:p>
            <a:pPr algn="just">
              <a:spcBef>
                <a:spcPts val="1200"/>
              </a:spcBef>
              <a:spcAft>
                <a:spcPts val="800"/>
              </a:spcAft>
              <a:buNone/>
            </a:pPr>
            <a:r>
              <a:rPr lang="pl-PL" sz="2400" b="1" kern="0" dirty="0">
                <a:effectLst/>
                <a:ea typeface="Calibri" panose="020F0502020204030204" pitchFamily="34" charset="0"/>
                <a:cs typeface="Times New Roman" panose="02020603050405020304" pitchFamily="18" charset="0"/>
              </a:rPr>
              <a:t>Instalacja hybrydowa</a:t>
            </a:r>
            <a:endParaRPr lang="pl-PL" sz="2000" kern="100" dirty="0">
              <a:effectLst/>
              <a:ea typeface="Calibri" panose="020F0502020204030204" pitchFamily="34" charset="0"/>
              <a:cs typeface="Times New Roman" panose="02020603050405020304" pitchFamily="18" charset="0"/>
            </a:endParaRPr>
          </a:p>
          <a:p>
            <a:pPr algn="just">
              <a:spcBef>
                <a:spcPts val="1200"/>
              </a:spcBef>
              <a:spcAft>
                <a:spcPts val="800"/>
              </a:spcAft>
            </a:pPr>
            <a:r>
              <a:rPr lang="pl-PL" sz="2400" kern="0" dirty="0">
                <a:effectLst/>
                <a:ea typeface="Calibri" panose="020F0502020204030204" pitchFamily="34" charset="0"/>
                <a:cs typeface="Times New Roman" panose="02020603050405020304" pitchFamily="18" charset="0"/>
              </a:rPr>
              <a:t>Dobrą alternatywą dla systemu wyspowego jest także </a:t>
            </a:r>
            <a:r>
              <a:rPr lang="pl-PL" sz="2400" kern="0" dirty="0" err="1">
                <a:effectLst/>
                <a:ea typeface="Calibri" panose="020F0502020204030204" pitchFamily="34" charset="0"/>
                <a:cs typeface="Times New Roman" panose="02020603050405020304" pitchFamily="18" charset="0"/>
              </a:rPr>
              <a:t>fotowoltaika</a:t>
            </a:r>
            <a:r>
              <a:rPr lang="pl-PL" sz="2400" kern="0" dirty="0">
                <a:effectLst/>
                <a:ea typeface="Calibri" panose="020F0502020204030204" pitchFamily="34" charset="0"/>
                <a:cs typeface="Times New Roman" panose="02020603050405020304" pitchFamily="18" charset="0"/>
              </a:rPr>
              <a:t> z inwerterem </a:t>
            </a:r>
            <a:r>
              <a:rPr lang="pl-PL" sz="2400" b="1" kern="0" dirty="0">
                <a:effectLst/>
                <a:ea typeface="Calibri" panose="020F0502020204030204" pitchFamily="34" charset="0"/>
                <a:cs typeface="Times New Roman" panose="02020603050405020304" pitchFamily="18" charset="0"/>
              </a:rPr>
              <a:t>hybrydowym</a:t>
            </a:r>
            <a:r>
              <a:rPr lang="pl-PL" sz="2400" kern="0" dirty="0">
                <a:effectLst/>
                <a:ea typeface="Calibri" panose="020F0502020204030204" pitchFamily="34" charset="0"/>
                <a:cs typeface="Times New Roman" panose="02020603050405020304" pitchFamily="18" charset="0"/>
              </a:rPr>
              <a:t>, łączącym zalety on-</a:t>
            </a:r>
            <a:r>
              <a:rPr lang="pl-PL" sz="2400" kern="0" dirty="0" err="1">
                <a:effectLst/>
                <a:ea typeface="Calibri" panose="020F0502020204030204" pitchFamily="34" charset="0"/>
                <a:cs typeface="Times New Roman" panose="02020603050405020304" pitchFamily="18" charset="0"/>
              </a:rPr>
              <a:t>grid</a:t>
            </a:r>
            <a:r>
              <a:rPr lang="pl-PL" sz="2400" kern="0" dirty="0">
                <a:effectLst/>
                <a:ea typeface="Calibri" panose="020F0502020204030204" pitchFamily="34" charset="0"/>
                <a:cs typeface="Times New Roman" panose="02020603050405020304" pitchFamily="18" charset="0"/>
              </a:rPr>
              <a:t> i off-</a:t>
            </a:r>
            <a:r>
              <a:rPr lang="pl-PL" sz="2400" kern="0" dirty="0" err="1">
                <a:effectLst/>
                <a:ea typeface="Calibri" panose="020F0502020204030204" pitchFamily="34" charset="0"/>
                <a:cs typeface="Times New Roman" panose="02020603050405020304" pitchFamily="18" charset="0"/>
              </a:rPr>
              <a:t>grid</a:t>
            </a:r>
            <a:r>
              <a:rPr lang="pl-PL" sz="2400" kern="0" dirty="0">
                <a:effectLst/>
                <a:ea typeface="Calibri" panose="020F0502020204030204" pitchFamily="34" charset="0"/>
                <a:cs typeface="Times New Roman" panose="02020603050405020304" pitchFamily="18" charset="0"/>
              </a:rPr>
              <a:t>. W przypadku budynków użytkowanych całorocznie lepszym pomysłem będzie instalacja hybrydowa, która jest połączeniem </a:t>
            </a:r>
            <a:r>
              <a:rPr lang="pl-PL" sz="2400" kern="0" dirty="0" err="1">
                <a:effectLst/>
                <a:ea typeface="Calibri" panose="020F0502020204030204" pitchFamily="34" charset="0"/>
                <a:cs typeface="Times New Roman" panose="02020603050405020304" pitchFamily="18" charset="0"/>
              </a:rPr>
              <a:t>fotowoltaiki</a:t>
            </a:r>
            <a:r>
              <a:rPr lang="pl-PL" sz="2400" kern="0" dirty="0">
                <a:effectLst/>
                <a:ea typeface="Calibri" panose="020F0502020204030204" pitchFamily="34" charset="0"/>
                <a:cs typeface="Times New Roman" panose="02020603050405020304" pitchFamily="18" charset="0"/>
              </a:rPr>
              <a:t> on-</a:t>
            </a:r>
            <a:r>
              <a:rPr lang="pl-PL" sz="2400" kern="0" dirty="0" err="1">
                <a:effectLst/>
                <a:ea typeface="Calibri" panose="020F0502020204030204" pitchFamily="34" charset="0"/>
                <a:cs typeface="Times New Roman" panose="02020603050405020304" pitchFamily="18" charset="0"/>
              </a:rPr>
              <a:t>grid</a:t>
            </a:r>
            <a:r>
              <a:rPr lang="pl-PL" sz="2400" kern="0" dirty="0">
                <a:effectLst/>
                <a:ea typeface="Calibri" panose="020F0502020204030204" pitchFamily="34" charset="0"/>
                <a:cs typeface="Times New Roman" panose="02020603050405020304" pitchFamily="18" charset="0"/>
              </a:rPr>
              <a:t> i off-</a:t>
            </a:r>
            <a:r>
              <a:rPr lang="pl-PL" sz="2400" kern="0" dirty="0" err="1">
                <a:effectLst/>
                <a:ea typeface="Calibri" panose="020F0502020204030204" pitchFamily="34" charset="0"/>
                <a:cs typeface="Times New Roman" panose="02020603050405020304" pitchFamily="18" charset="0"/>
              </a:rPr>
              <a:t>grid</a:t>
            </a:r>
            <a:r>
              <a:rPr lang="pl-PL" sz="2400" kern="0" dirty="0">
                <a:effectLst/>
                <a:ea typeface="Calibri" panose="020F0502020204030204" pitchFamily="34" charset="0"/>
                <a:cs typeface="Times New Roman" panose="02020603050405020304" pitchFamily="18" charset="0"/>
              </a:rPr>
              <a:t>. Łączy ona w sobie zalety obu rozwiązań. W sytuacji przerw w dostawie energii od operatora instalacja może przez pewien czas dostarczać prąd z magazynu energii. Instalacja hybrydowa, podobnie jak off-</a:t>
            </a:r>
            <a:r>
              <a:rPr lang="pl-PL" sz="2400" kern="0" dirty="0" err="1">
                <a:effectLst/>
                <a:ea typeface="Calibri" panose="020F0502020204030204" pitchFamily="34" charset="0"/>
                <a:cs typeface="Times New Roman" panose="02020603050405020304" pitchFamily="18" charset="0"/>
              </a:rPr>
              <a:t>grid</a:t>
            </a:r>
            <a:r>
              <a:rPr lang="pl-PL" sz="2400" kern="0" dirty="0">
                <a:effectLst/>
                <a:ea typeface="Calibri" panose="020F0502020204030204" pitchFamily="34" charset="0"/>
                <a:cs typeface="Times New Roman" panose="02020603050405020304" pitchFamily="18" charset="0"/>
              </a:rPr>
              <a:t>, wymaga jednak inwestycji w magazyn.</a:t>
            </a:r>
          </a:p>
          <a:p>
            <a:pPr algn="just">
              <a:spcBef>
                <a:spcPts val="1200"/>
              </a:spcBef>
              <a:spcAft>
                <a:spcPts val="800"/>
              </a:spcAft>
            </a:pPr>
            <a:r>
              <a:rPr lang="pl-PL" sz="2400" kern="0" dirty="0" err="1">
                <a:effectLst/>
                <a:ea typeface="Calibri" panose="020F0502020204030204" pitchFamily="34" charset="0"/>
                <a:cs typeface="Times New Roman" panose="02020603050405020304" pitchFamily="18" charset="0"/>
              </a:rPr>
              <a:t>Prosumenckie</a:t>
            </a:r>
            <a:r>
              <a:rPr lang="pl-PL" sz="2400" kern="0" dirty="0">
                <a:effectLst/>
                <a:ea typeface="Calibri" panose="020F0502020204030204" pitchFamily="34" charset="0"/>
                <a:cs typeface="Times New Roman" panose="02020603050405020304" pitchFamily="18" charset="0"/>
              </a:rPr>
              <a:t> </a:t>
            </a:r>
            <a:r>
              <a:rPr lang="pl-PL" sz="2400" b="1" kern="0" dirty="0">
                <a:effectLst/>
                <a:ea typeface="Calibri" panose="020F0502020204030204" pitchFamily="34" charset="0"/>
                <a:cs typeface="Times New Roman" panose="02020603050405020304" pitchFamily="18" charset="0"/>
              </a:rPr>
              <a:t>magazyny energii</a:t>
            </a:r>
            <a:r>
              <a:rPr lang="pl-PL" sz="2400" kern="0" dirty="0">
                <a:effectLst/>
                <a:ea typeface="Calibri" panose="020F0502020204030204" pitchFamily="34" charset="0"/>
                <a:cs typeface="Times New Roman" panose="02020603050405020304" pitchFamily="18" charset="0"/>
              </a:rPr>
              <a:t> to małe zasobniki energii przeznaczone do magazynowania energii z przydomowych instalacji fotowoltaicznych. Ich pojemność waha się zwykle między kilkoma a kilkudziesięcioma kilowatogodzinami. W Polsce najpopularniejszy jest magazyn o zainstalowanej energii 10 kWh</a:t>
            </a:r>
            <a:endParaRPr lang="pl-PL" sz="2000" kern="100" dirty="0">
              <a:effectLst/>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748506C8-DB20-5D23-77A9-5114D8EF47BE}"/>
              </a:ext>
            </a:extLst>
          </p:cNvPr>
          <p:cNvSpPr>
            <a:spLocks noGrp="1"/>
          </p:cNvSpPr>
          <p:nvPr>
            <p:ph type="sldNum" sz="quarter" idx="12"/>
          </p:nvPr>
        </p:nvSpPr>
        <p:spPr/>
        <p:txBody>
          <a:bodyPr/>
          <a:lstStyle/>
          <a:p>
            <a:fld id="{B13EF961-FCAC-4A9A-A9A0-C51400629BF4}" type="slidenum">
              <a:rPr lang="pl-PL" smtClean="0"/>
              <a:t>374</a:t>
            </a:fld>
            <a:endParaRPr lang="pl-PL"/>
          </a:p>
        </p:txBody>
      </p:sp>
    </p:spTree>
    <p:extLst>
      <p:ext uri="{BB962C8B-B14F-4D97-AF65-F5344CB8AC3E}">
        <p14:creationId xmlns:p14="http://schemas.microsoft.com/office/powerpoint/2010/main" val="842896455"/>
      </p:ext>
    </p:extLst>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0F640C4-EE38-97F4-7897-DB55BFCA24CF}"/>
              </a:ext>
            </a:extLst>
          </p:cNvPr>
          <p:cNvSpPr>
            <a:spLocks noGrp="1"/>
          </p:cNvSpPr>
          <p:nvPr>
            <p:ph type="sldNum" sz="quarter" idx="12"/>
          </p:nvPr>
        </p:nvSpPr>
        <p:spPr/>
        <p:txBody>
          <a:bodyPr/>
          <a:lstStyle/>
          <a:p>
            <a:fld id="{B13EF961-FCAC-4A9A-A9A0-C51400629BF4}" type="slidenum">
              <a:rPr lang="pl-PL" smtClean="0"/>
              <a:t>375</a:t>
            </a:fld>
            <a:endParaRPr lang="pl-PL"/>
          </a:p>
        </p:txBody>
      </p:sp>
      <p:pic>
        <p:nvPicPr>
          <p:cNvPr id="4" name="Obraz 3">
            <a:extLst>
              <a:ext uri="{FF2B5EF4-FFF2-40B4-BE49-F238E27FC236}">
                <a16:creationId xmlns:a16="http://schemas.microsoft.com/office/drawing/2014/main" id="{E5B1BB85-3682-ACC7-4D53-DACDA58E1180}"/>
              </a:ext>
            </a:extLst>
          </p:cNvPr>
          <p:cNvPicPr>
            <a:picLocks noChangeAspect="1"/>
          </p:cNvPicPr>
          <p:nvPr/>
        </p:nvPicPr>
        <p:blipFill>
          <a:blip r:embed="rId2"/>
          <a:stretch>
            <a:fillRect/>
          </a:stretch>
        </p:blipFill>
        <p:spPr>
          <a:xfrm>
            <a:off x="5265037" y="447675"/>
            <a:ext cx="5979960" cy="5762626"/>
          </a:xfrm>
          <a:prstGeom prst="rect">
            <a:avLst/>
          </a:prstGeom>
        </p:spPr>
      </p:pic>
      <p:sp>
        <p:nvSpPr>
          <p:cNvPr id="8" name="pole tekstowe 7">
            <a:extLst>
              <a:ext uri="{FF2B5EF4-FFF2-40B4-BE49-F238E27FC236}">
                <a16:creationId xmlns:a16="http://schemas.microsoft.com/office/drawing/2014/main" id="{DF79893A-950E-9C84-6026-D61AB168EFE0}"/>
              </a:ext>
            </a:extLst>
          </p:cNvPr>
          <p:cNvSpPr txBox="1"/>
          <p:nvPr/>
        </p:nvSpPr>
        <p:spPr>
          <a:xfrm>
            <a:off x="7848600" y="6538912"/>
            <a:ext cx="3724275" cy="261610"/>
          </a:xfrm>
          <a:prstGeom prst="rect">
            <a:avLst/>
          </a:prstGeom>
          <a:noFill/>
        </p:spPr>
        <p:txBody>
          <a:bodyPr wrap="square">
            <a:spAutoFit/>
          </a:bodyPr>
          <a:lstStyle/>
          <a:p>
            <a:r>
              <a:rPr lang="pl-PL" sz="1100" dirty="0"/>
              <a:t>Źródło: Zdjęcie autora Ludwik Osmólski</a:t>
            </a:r>
          </a:p>
        </p:txBody>
      </p:sp>
      <p:sp>
        <p:nvSpPr>
          <p:cNvPr id="10" name="pole tekstowe 9">
            <a:extLst>
              <a:ext uri="{FF2B5EF4-FFF2-40B4-BE49-F238E27FC236}">
                <a16:creationId xmlns:a16="http://schemas.microsoft.com/office/drawing/2014/main" id="{A218441B-A1B3-963F-9C09-5B71C58264C5}"/>
              </a:ext>
            </a:extLst>
          </p:cNvPr>
          <p:cNvSpPr txBox="1"/>
          <p:nvPr/>
        </p:nvSpPr>
        <p:spPr>
          <a:xfrm>
            <a:off x="224193" y="114299"/>
            <a:ext cx="4928832" cy="1429622"/>
          </a:xfrm>
          <a:prstGeom prst="rect">
            <a:avLst/>
          </a:prstGeom>
          <a:noFill/>
        </p:spPr>
        <p:txBody>
          <a:bodyPr wrap="square">
            <a:spAutoFit/>
          </a:bodyPr>
          <a:lstStyle/>
          <a:p>
            <a:pPr algn="r">
              <a:lnSpc>
                <a:spcPct val="150000"/>
              </a:lnSpc>
            </a:pPr>
            <a:r>
              <a:rPr lang="pl-PL" sz="2000" b="1" dirty="0"/>
              <a:t>Miernik do wykonywania pomiarów instalacji fotowoltaicznej </a:t>
            </a:r>
          </a:p>
          <a:p>
            <a:pPr algn="r">
              <a:lnSpc>
                <a:spcPct val="150000"/>
              </a:lnSpc>
            </a:pPr>
            <a:r>
              <a:rPr lang="pl-PL" sz="2000" b="1" dirty="0"/>
              <a:t>MPI 540 - PV</a:t>
            </a:r>
          </a:p>
        </p:txBody>
      </p:sp>
      <p:pic>
        <p:nvPicPr>
          <p:cNvPr id="12" name="Obraz 11">
            <a:extLst>
              <a:ext uri="{FF2B5EF4-FFF2-40B4-BE49-F238E27FC236}">
                <a16:creationId xmlns:a16="http://schemas.microsoft.com/office/drawing/2014/main" id="{35E6DC79-D149-3856-53A1-73BBD6841C33}"/>
              </a:ext>
            </a:extLst>
          </p:cNvPr>
          <p:cNvPicPr>
            <a:picLocks noChangeAspect="1"/>
          </p:cNvPicPr>
          <p:nvPr/>
        </p:nvPicPr>
        <p:blipFill>
          <a:blip r:embed="rId3"/>
          <a:stretch>
            <a:fillRect/>
          </a:stretch>
        </p:blipFill>
        <p:spPr>
          <a:xfrm>
            <a:off x="174006" y="3495675"/>
            <a:ext cx="3749325" cy="3362325"/>
          </a:xfrm>
          <a:prstGeom prst="rect">
            <a:avLst/>
          </a:prstGeom>
        </p:spPr>
      </p:pic>
      <p:sp>
        <p:nvSpPr>
          <p:cNvPr id="13" name="pole tekstowe 12">
            <a:extLst>
              <a:ext uri="{FF2B5EF4-FFF2-40B4-BE49-F238E27FC236}">
                <a16:creationId xmlns:a16="http://schemas.microsoft.com/office/drawing/2014/main" id="{FD987304-975E-055F-AFA3-F2165615CB2D}"/>
              </a:ext>
            </a:extLst>
          </p:cNvPr>
          <p:cNvSpPr txBox="1"/>
          <p:nvPr/>
        </p:nvSpPr>
        <p:spPr>
          <a:xfrm>
            <a:off x="174006" y="2276474"/>
            <a:ext cx="3978894" cy="967957"/>
          </a:xfrm>
          <a:prstGeom prst="rect">
            <a:avLst/>
          </a:prstGeom>
          <a:noFill/>
        </p:spPr>
        <p:txBody>
          <a:bodyPr wrap="square">
            <a:spAutoFit/>
          </a:bodyPr>
          <a:lstStyle/>
          <a:p>
            <a:pPr>
              <a:lnSpc>
                <a:spcPct val="150000"/>
              </a:lnSpc>
            </a:pPr>
            <a:r>
              <a:rPr lang="pl-PL" sz="2000" b="1" dirty="0"/>
              <a:t>Kamera termowizyjna niezbędna do diagnostyki instalacji </a:t>
            </a:r>
          </a:p>
        </p:txBody>
      </p:sp>
    </p:spTree>
    <p:extLst>
      <p:ext uri="{BB962C8B-B14F-4D97-AF65-F5344CB8AC3E}">
        <p14:creationId xmlns:p14="http://schemas.microsoft.com/office/powerpoint/2010/main" val="849721723"/>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9F85D6E3-4425-4F73-E226-D6C32E162A8A}"/>
              </a:ext>
            </a:extLst>
          </p:cNvPr>
          <p:cNvPicPr>
            <a:picLocks noChangeAspect="1"/>
          </p:cNvPicPr>
          <p:nvPr/>
        </p:nvPicPr>
        <p:blipFill>
          <a:blip r:embed="rId2"/>
          <a:stretch>
            <a:fillRect/>
          </a:stretch>
        </p:blipFill>
        <p:spPr>
          <a:xfrm>
            <a:off x="1046717" y="1447166"/>
            <a:ext cx="10307083" cy="4400232"/>
          </a:xfrm>
          <a:prstGeom prst="rect">
            <a:avLst/>
          </a:prstGeom>
        </p:spPr>
      </p:pic>
      <p:sp>
        <p:nvSpPr>
          <p:cNvPr id="6" name="pole tekstowe 5">
            <a:extLst>
              <a:ext uri="{FF2B5EF4-FFF2-40B4-BE49-F238E27FC236}">
                <a16:creationId xmlns:a16="http://schemas.microsoft.com/office/drawing/2014/main" id="{1A63FEBC-87AA-8F53-B8ED-8E2B886B21B4}"/>
              </a:ext>
            </a:extLst>
          </p:cNvPr>
          <p:cNvSpPr txBox="1"/>
          <p:nvPr/>
        </p:nvSpPr>
        <p:spPr>
          <a:xfrm>
            <a:off x="795655" y="172170"/>
            <a:ext cx="11602720" cy="407035"/>
          </a:xfrm>
          <a:prstGeom prst="rect">
            <a:avLst/>
          </a:prstGeom>
          <a:noFill/>
        </p:spPr>
        <p:txBody>
          <a:bodyPr wrap="square">
            <a:spAutoFit/>
          </a:bodyPr>
          <a:lstStyle/>
          <a:p>
            <a:pPr algn="just">
              <a:lnSpc>
                <a:spcPct val="107000"/>
              </a:lnSpc>
              <a:spcBef>
                <a:spcPts val="1200"/>
              </a:spcBef>
              <a:spcAft>
                <a:spcPts val="800"/>
              </a:spcAft>
            </a:pP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Architektura systemu hybrydowego z magazynem energii BS </a:t>
            </a:r>
            <a:endParaRPr lang="pl-PL" sz="20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AC9504C2-A750-976B-3005-F4B17060113E}"/>
              </a:ext>
            </a:extLst>
          </p:cNvPr>
          <p:cNvSpPr>
            <a:spLocks noGrp="1"/>
          </p:cNvSpPr>
          <p:nvPr>
            <p:ph type="sldNum" sz="quarter" idx="12"/>
          </p:nvPr>
        </p:nvSpPr>
        <p:spPr/>
        <p:txBody>
          <a:bodyPr/>
          <a:lstStyle/>
          <a:p>
            <a:fld id="{B13EF961-FCAC-4A9A-A9A0-C51400629BF4}" type="slidenum">
              <a:rPr lang="pl-PL" smtClean="0"/>
              <a:t>376</a:t>
            </a:fld>
            <a:endParaRPr lang="pl-PL"/>
          </a:p>
        </p:txBody>
      </p:sp>
      <p:sp>
        <p:nvSpPr>
          <p:cNvPr id="5" name="pole tekstowe 4">
            <a:extLst>
              <a:ext uri="{FF2B5EF4-FFF2-40B4-BE49-F238E27FC236}">
                <a16:creationId xmlns:a16="http://schemas.microsoft.com/office/drawing/2014/main" id="{E5485155-AC4C-B95B-1002-8A16DC39B25E}"/>
              </a:ext>
            </a:extLst>
          </p:cNvPr>
          <p:cNvSpPr txBox="1"/>
          <p:nvPr/>
        </p:nvSpPr>
        <p:spPr>
          <a:xfrm>
            <a:off x="4953000" y="6538912"/>
            <a:ext cx="6096000" cy="253916"/>
          </a:xfrm>
          <a:prstGeom prst="rect">
            <a:avLst/>
          </a:prstGeom>
          <a:noFill/>
        </p:spPr>
        <p:txBody>
          <a:bodyPr wrap="square">
            <a:spAutoFit/>
          </a:bodyPr>
          <a:lstStyle/>
          <a:p>
            <a:r>
              <a:rPr lang="pl-PL" sz="1050" kern="100" dirty="0">
                <a:effectLst/>
                <a:latin typeface="Calibri" panose="020F0502020204030204" pitchFamily="34" charset="0"/>
                <a:ea typeface="Calibri" panose="020F0502020204030204" pitchFamily="34" charset="0"/>
                <a:cs typeface="Times New Roman" panose="02020603050405020304" pitchFamily="18" charset="0"/>
              </a:rPr>
              <a:t>https://www.sklepelektryka24.pl/hybrydowy-zestaw-off-grid-esb-10kw-magazyn-5kwh-panele-410w.html</a:t>
            </a:r>
            <a:endParaRPr lang="pl-PL" sz="1050" dirty="0"/>
          </a:p>
        </p:txBody>
      </p:sp>
    </p:spTree>
    <p:extLst>
      <p:ext uri="{BB962C8B-B14F-4D97-AF65-F5344CB8AC3E}">
        <p14:creationId xmlns:p14="http://schemas.microsoft.com/office/powerpoint/2010/main" val="1928427078"/>
      </p:ext>
    </p:extLst>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3F605A5-3CD3-FF5F-6413-83BA35A2A0C8}"/>
              </a:ext>
            </a:extLst>
          </p:cNvPr>
          <p:cNvSpPr>
            <a:spLocks noGrp="1"/>
          </p:cNvSpPr>
          <p:nvPr>
            <p:ph type="sldNum" sz="quarter" idx="12"/>
          </p:nvPr>
        </p:nvSpPr>
        <p:spPr/>
        <p:txBody>
          <a:bodyPr/>
          <a:lstStyle/>
          <a:p>
            <a:fld id="{B13EF961-FCAC-4A9A-A9A0-C51400629BF4}" type="slidenum">
              <a:rPr lang="pl-PL" smtClean="0"/>
              <a:t>377</a:t>
            </a:fld>
            <a:endParaRPr lang="pl-PL"/>
          </a:p>
        </p:txBody>
      </p:sp>
      <p:sp>
        <p:nvSpPr>
          <p:cNvPr id="3" name="pole tekstowe 2">
            <a:extLst>
              <a:ext uri="{FF2B5EF4-FFF2-40B4-BE49-F238E27FC236}">
                <a16:creationId xmlns:a16="http://schemas.microsoft.com/office/drawing/2014/main" id="{C6EE14A1-2CB2-2F5B-8776-5C476CEFB210}"/>
              </a:ext>
            </a:extLst>
          </p:cNvPr>
          <p:cNvSpPr txBox="1"/>
          <p:nvPr/>
        </p:nvSpPr>
        <p:spPr>
          <a:xfrm>
            <a:off x="8515350" y="6538912"/>
            <a:ext cx="3234230" cy="261610"/>
          </a:xfrm>
          <a:prstGeom prst="rect">
            <a:avLst/>
          </a:prstGeom>
          <a:noFill/>
        </p:spPr>
        <p:txBody>
          <a:bodyPr wrap="square">
            <a:spAutoFit/>
          </a:bodyPr>
          <a:lstStyle/>
          <a:p>
            <a:r>
              <a:rPr lang="pl-PL" sz="1050" dirty="0"/>
              <a:t>Źródło: Zdjęcie autora Ludwik Osmólski</a:t>
            </a:r>
          </a:p>
        </p:txBody>
      </p:sp>
      <p:pic>
        <p:nvPicPr>
          <p:cNvPr id="5" name="Obraz 4">
            <a:extLst>
              <a:ext uri="{FF2B5EF4-FFF2-40B4-BE49-F238E27FC236}">
                <a16:creationId xmlns:a16="http://schemas.microsoft.com/office/drawing/2014/main" id="{B40541ED-8C0F-EEFB-1F37-84CE7F89CF85}"/>
              </a:ext>
            </a:extLst>
          </p:cNvPr>
          <p:cNvPicPr>
            <a:picLocks noChangeAspect="1"/>
          </p:cNvPicPr>
          <p:nvPr/>
        </p:nvPicPr>
        <p:blipFill>
          <a:blip r:embed="rId2"/>
          <a:stretch>
            <a:fillRect/>
          </a:stretch>
        </p:blipFill>
        <p:spPr>
          <a:xfrm>
            <a:off x="255626" y="3934047"/>
            <a:ext cx="4205276" cy="2787428"/>
          </a:xfrm>
          <a:prstGeom prst="rect">
            <a:avLst/>
          </a:prstGeom>
        </p:spPr>
      </p:pic>
      <p:pic>
        <p:nvPicPr>
          <p:cNvPr id="7" name="Obraz 6">
            <a:extLst>
              <a:ext uri="{FF2B5EF4-FFF2-40B4-BE49-F238E27FC236}">
                <a16:creationId xmlns:a16="http://schemas.microsoft.com/office/drawing/2014/main" id="{18C69D05-47A0-7D84-1B57-C1E43D8989D9}"/>
              </a:ext>
            </a:extLst>
          </p:cNvPr>
          <p:cNvPicPr>
            <a:picLocks noChangeAspect="1"/>
          </p:cNvPicPr>
          <p:nvPr/>
        </p:nvPicPr>
        <p:blipFill>
          <a:blip r:embed="rId3"/>
          <a:stretch>
            <a:fillRect/>
          </a:stretch>
        </p:blipFill>
        <p:spPr>
          <a:xfrm>
            <a:off x="8335615" y="404390"/>
            <a:ext cx="3727022" cy="5056963"/>
          </a:xfrm>
          <a:prstGeom prst="rect">
            <a:avLst/>
          </a:prstGeom>
        </p:spPr>
      </p:pic>
      <p:pic>
        <p:nvPicPr>
          <p:cNvPr id="9" name="Obraz 8">
            <a:extLst>
              <a:ext uri="{FF2B5EF4-FFF2-40B4-BE49-F238E27FC236}">
                <a16:creationId xmlns:a16="http://schemas.microsoft.com/office/drawing/2014/main" id="{BC599B8D-0A50-D35D-D4D1-0FEACEB288E0}"/>
              </a:ext>
            </a:extLst>
          </p:cNvPr>
          <p:cNvPicPr>
            <a:picLocks noChangeAspect="1"/>
          </p:cNvPicPr>
          <p:nvPr/>
        </p:nvPicPr>
        <p:blipFill>
          <a:blip r:embed="rId4"/>
          <a:stretch>
            <a:fillRect/>
          </a:stretch>
        </p:blipFill>
        <p:spPr>
          <a:xfrm>
            <a:off x="4460902" y="404390"/>
            <a:ext cx="3796661" cy="5056963"/>
          </a:xfrm>
          <a:prstGeom prst="rect">
            <a:avLst/>
          </a:prstGeom>
        </p:spPr>
      </p:pic>
    </p:spTree>
    <p:extLst>
      <p:ext uri="{BB962C8B-B14F-4D97-AF65-F5344CB8AC3E}">
        <p14:creationId xmlns:p14="http://schemas.microsoft.com/office/powerpoint/2010/main" val="3974849692"/>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a:extLst>
              <a:ext uri="{FF2B5EF4-FFF2-40B4-BE49-F238E27FC236}">
                <a16:creationId xmlns:a16="http://schemas.microsoft.com/office/drawing/2014/main" id="{997B5374-8F44-1405-A8E4-6D772C98F33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780" y="260995"/>
            <a:ext cx="9265920" cy="5410989"/>
          </a:xfrm>
          <a:prstGeom prst="rect">
            <a:avLst/>
          </a:prstGeom>
          <a:noFill/>
        </p:spPr>
      </p:pic>
      <p:sp>
        <p:nvSpPr>
          <p:cNvPr id="6" name="pole tekstowe 5">
            <a:extLst>
              <a:ext uri="{FF2B5EF4-FFF2-40B4-BE49-F238E27FC236}">
                <a16:creationId xmlns:a16="http://schemas.microsoft.com/office/drawing/2014/main" id="{29F5EC02-16C8-63CE-80F4-0025EA51650A}"/>
              </a:ext>
            </a:extLst>
          </p:cNvPr>
          <p:cNvSpPr txBox="1"/>
          <p:nvPr/>
        </p:nvSpPr>
        <p:spPr>
          <a:xfrm>
            <a:off x="0" y="5478895"/>
            <a:ext cx="12192000" cy="923330"/>
          </a:xfrm>
          <a:prstGeom prst="rect">
            <a:avLst/>
          </a:prstGeom>
          <a:noFill/>
        </p:spPr>
        <p:txBody>
          <a:bodyPr wrap="square">
            <a:spAutoFit/>
          </a:bodyPr>
          <a:lstStyle/>
          <a:p>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Diagram połączeń ciepła woda jako magazyn energii,  komponenty instalacji z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Fronius</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Ohmpilot</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oraz diagram połączeń pomiędzy nimi. Inteligentny licznik energii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Fronius</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Smart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Meter</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precyzyjnie mierzy aktualną wartość mocy chwilowej na styku budynku oraz sieci i przekazuje tę wartość – za pośrednictwem karty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Fronius</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Datamanager</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 do regulatora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Fronius</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a:t>
            </a:r>
            <a:r>
              <a:rPr lang="pl-PL" sz="1800" i="1" kern="0" dirty="0" err="1">
                <a:effectLst/>
                <a:latin typeface="Calibri" panose="020F0502020204030204" pitchFamily="34" charset="0"/>
                <a:ea typeface="Calibri" panose="020F0502020204030204" pitchFamily="34" charset="0"/>
                <a:cs typeface="Times New Roman" panose="02020603050405020304" pitchFamily="18" charset="0"/>
              </a:rPr>
              <a:t>Ohmpilot</a:t>
            </a:r>
            <a:r>
              <a:rPr lang="pl-PL" sz="1800" i="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dirty="0"/>
          </a:p>
        </p:txBody>
      </p:sp>
      <p:sp>
        <p:nvSpPr>
          <p:cNvPr id="2" name="Symbol zastępczy numeru slajdu 1">
            <a:extLst>
              <a:ext uri="{FF2B5EF4-FFF2-40B4-BE49-F238E27FC236}">
                <a16:creationId xmlns:a16="http://schemas.microsoft.com/office/drawing/2014/main" id="{B423E7F6-0AAF-D632-1FEB-F4230B440F08}"/>
              </a:ext>
            </a:extLst>
          </p:cNvPr>
          <p:cNvSpPr>
            <a:spLocks noGrp="1"/>
          </p:cNvSpPr>
          <p:nvPr>
            <p:ph type="sldNum" sz="quarter" idx="12"/>
          </p:nvPr>
        </p:nvSpPr>
        <p:spPr/>
        <p:txBody>
          <a:bodyPr/>
          <a:lstStyle/>
          <a:p>
            <a:fld id="{B13EF961-FCAC-4A9A-A9A0-C51400629BF4}" type="slidenum">
              <a:rPr lang="pl-PL" smtClean="0"/>
              <a:t>378</a:t>
            </a:fld>
            <a:endParaRPr lang="pl-PL"/>
          </a:p>
        </p:txBody>
      </p:sp>
      <p:sp>
        <p:nvSpPr>
          <p:cNvPr id="7" name="pole tekstowe 6">
            <a:extLst>
              <a:ext uri="{FF2B5EF4-FFF2-40B4-BE49-F238E27FC236}">
                <a16:creationId xmlns:a16="http://schemas.microsoft.com/office/drawing/2014/main" id="{717DE8E1-BBF0-366A-D5BF-AFD13BD7D741}"/>
              </a:ext>
            </a:extLst>
          </p:cNvPr>
          <p:cNvSpPr txBox="1"/>
          <p:nvPr/>
        </p:nvSpPr>
        <p:spPr>
          <a:xfrm>
            <a:off x="4822032" y="6538912"/>
            <a:ext cx="6148386" cy="261610"/>
          </a:xfrm>
          <a:prstGeom prst="rect">
            <a:avLst/>
          </a:prstGeom>
          <a:noFill/>
        </p:spPr>
        <p:txBody>
          <a:bodyPr wrap="square">
            <a:spAutoFit/>
          </a:bodyPr>
          <a:lstStyle/>
          <a:p>
            <a:pPr algn="r"/>
            <a:r>
              <a:rPr lang="pl-PL" sz="1050" i="1" dirty="0">
                <a:effectLst/>
                <a:latin typeface="Calibri" panose="020F0502020204030204" pitchFamily="34" charset="0"/>
                <a:ea typeface="Calibri" panose="020F0502020204030204" pitchFamily="34" charset="0"/>
                <a:cs typeface="Times New Roman" panose="02020603050405020304" pitchFamily="18" charset="0"/>
              </a:rPr>
              <a:t>https://globenergia.pl/grzanie-wody-z-fronius-ohmpilot/</a:t>
            </a:r>
            <a:endParaRPr lang="pl-PL" sz="1050" dirty="0"/>
          </a:p>
        </p:txBody>
      </p:sp>
      <p:sp>
        <p:nvSpPr>
          <p:cNvPr id="3" name="pole tekstowe 2">
            <a:extLst>
              <a:ext uri="{FF2B5EF4-FFF2-40B4-BE49-F238E27FC236}">
                <a16:creationId xmlns:a16="http://schemas.microsoft.com/office/drawing/2014/main" id="{EAFCD10C-E8A7-4D18-6CF7-04FEC5F0AF61}"/>
              </a:ext>
            </a:extLst>
          </p:cNvPr>
          <p:cNvSpPr txBox="1"/>
          <p:nvPr/>
        </p:nvSpPr>
        <p:spPr>
          <a:xfrm>
            <a:off x="286547" y="24155"/>
            <a:ext cx="6086475" cy="407035"/>
          </a:xfrm>
          <a:prstGeom prst="rect">
            <a:avLst/>
          </a:prstGeom>
          <a:noFill/>
        </p:spPr>
        <p:txBody>
          <a:bodyPr wrap="square">
            <a:spAutoFit/>
          </a:bodyPr>
          <a:lstStyle/>
          <a:p>
            <a:pPr algn="just">
              <a:lnSpc>
                <a:spcPct val="107000"/>
              </a:lnSpc>
              <a:spcBef>
                <a:spcPts val="1200"/>
              </a:spcBef>
              <a:spcAft>
                <a:spcPts val="800"/>
              </a:spcAft>
            </a:pP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Magazynowanie  energii w zasobniku </a:t>
            </a:r>
            <a:r>
              <a:rPr lang="pl-PL" sz="2000" b="1" kern="0" dirty="0">
                <a:latin typeface="Calibri" panose="020F0502020204030204" pitchFamily="34" charset="0"/>
                <a:ea typeface="Calibri" panose="020F0502020204030204" pitchFamily="34" charset="0"/>
                <a:cs typeface="Times New Roman" panose="02020603050405020304" pitchFamily="18" charset="0"/>
              </a:rPr>
              <a:t>wody</a:t>
            </a:r>
            <a:endParaRPr lang="pl-PL"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Obraz 7">
            <a:extLst>
              <a:ext uri="{FF2B5EF4-FFF2-40B4-BE49-F238E27FC236}">
                <a16:creationId xmlns:a16="http://schemas.microsoft.com/office/drawing/2014/main" id="{8E446131-5B46-DB76-CEBB-529868A0B02F}"/>
              </a:ext>
            </a:extLst>
          </p:cNvPr>
          <p:cNvPicPr>
            <a:picLocks noChangeAspect="1"/>
          </p:cNvPicPr>
          <p:nvPr/>
        </p:nvPicPr>
        <p:blipFill>
          <a:blip r:embed="rId3"/>
          <a:stretch>
            <a:fillRect/>
          </a:stretch>
        </p:blipFill>
        <p:spPr>
          <a:xfrm>
            <a:off x="9718870" y="1264429"/>
            <a:ext cx="2328350" cy="3371366"/>
          </a:xfrm>
          <a:prstGeom prst="rect">
            <a:avLst/>
          </a:prstGeom>
        </p:spPr>
      </p:pic>
    </p:spTree>
    <p:extLst>
      <p:ext uri="{BB962C8B-B14F-4D97-AF65-F5344CB8AC3E}">
        <p14:creationId xmlns:p14="http://schemas.microsoft.com/office/powerpoint/2010/main" val="175307194"/>
      </p:ext>
    </p:extLst>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ole tekstowe 7">
            <a:extLst>
              <a:ext uri="{FF2B5EF4-FFF2-40B4-BE49-F238E27FC236}">
                <a16:creationId xmlns:a16="http://schemas.microsoft.com/office/drawing/2014/main" id="{3AADC0FD-C264-4606-B797-BC2080F65B6F}"/>
              </a:ext>
            </a:extLst>
          </p:cNvPr>
          <p:cNvSpPr txBox="1"/>
          <p:nvPr/>
        </p:nvSpPr>
        <p:spPr>
          <a:xfrm>
            <a:off x="955040" y="833121"/>
            <a:ext cx="10728960" cy="2805063"/>
          </a:xfrm>
          <a:prstGeom prst="rect">
            <a:avLst/>
          </a:prstGeom>
          <a:noFill/>
        </p:spPr>
        <p:txBody>
          <a:bodyPr wrap="square">
            <a:spAutoFit/>
          </a:bodyPr>
          <a:lstStyle/>
          <a:p>
            <a:pPr algn="just">
              <a:lnSpc>
                <a:spcPct val="150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Taki magazyn ciepła w zasobniku wody, np. w postaci ciepłej wody, ma zdolność przechowywania energii elektrycznej przez godziny, a nawet doby. Typowym rozwiązaniem jest grzanie bądź dogrzewanie wody w zasobniku w czasie występowania nadwyżek energii z instalacji PV. Ciepłą wodę (CWU) można następnie zużyć w godzinach wieczornych, kiedy zapotrzebowanie na nią jest największe.</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2C080CF0-23C8-E2BB-6721-0D84ADFBD7C4}"/>
              </a:ext>
            </a:extLst>
          </p:cNvPr>
          <p:cNvSpPr>
            <a:spLocks noGrp="1"/>
          </p:cNvSpPr>
          <p:nvPr>
            <p:ph type="sldNum" sz="quarter" idx="12"/>
          </p:nvPr>
        </p:nvSpPr>
        <p:spPr/>
        <p:txBody>
          <a:bodyPr/>
          <a:lstStyle/>
          <a:p>
            <a:fld id="{B13EF961-FCAC-4A9A-A9A0-C51400629BF4}" type="slidenum">
              <a:rPr lang="pl-PL" smtClean="0"/>
              <a:t>379</a:t>
            </a:fld>
            <a:endParaRPr lang="pl-PL"/>
          </a:p>
        </p:txBody>
      </p:sp>
    </p:spTree>
    <p:extLst>
      <p:ext uri="{BB962C8B-B14F-4D97-AF65-F5344CB8AC3E}">
        <p14:creationId xmlns:p14="http://schemas.microsoft.com/office/powerpoint/2010/main" val="2544307703"/>
      </p:ext>
    </p:extLst>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NET-BILLING">
            <a:extLst>
              <a:ext uri="{FF2B5EF4-FFF2-40B4-BE49-F238E27FC236}">
                <a16:creationId xmlns:a16="http://schemas.microsoft.com/office/drawing/2014/main" id="{3DC6372C-4BD5-337E-0688-9F7EFF64C4D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964336"/>
            <a:ext cx="9867900" cy="4929327"/>
          </a:xfrm>
          <a:prstGeom prst="rect">
            <a:avLst/>
          </a:prstGeom>
          <a:noFill/>
          <a:ln>
            <a:noFill/>
          </a:ln>
        </p:spPr>
      </p:pic>
      <p:sp>
        <p:nvSpPr>
          <p:cNvPr id="4" name="pole tekstowe 3">
            <a:extLst>
              <a:ext uri="{FF2B5EF4-FFF2-40B4-BE49-F238E27FC236}">
                <a16:creationId xmlns:a16="http://schemas.microsoft.com/office/drawing/2014/main" id="{E7CF00D5-169C-60C6-BD71-53C392E967BA}"/>
              </a:ext>
            </a:extLst>
          </p:cNvPr>
          <p:cNvSpPr txBox="1"/>
          <p:nvPr/>
        </p:nvSpPr>
        <p:spPr>
          <a:xfrm>
            <a:off x="1162049" y="92715"/>
            <a:ext cx="10516235" cy="707886"/>
          </a:xfrm>
          <a:prstGeom prst="rect">
            <a:avLst/>
          </a:prstGeom>
          <a:noFill/>
        </p:spPr>
        <p:txBody>
          <a:bodyPr wrap="square">
            <a:spAutoFit/>
          </a:bodyPr>
          <a:lstStyle/>
          <a:p>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Cena zakupu energii elektrycznej z sieci to obowiązująca w danym roku taryfa za energię elektryczną, która będzie zależna od wybranego OSD</a:t>
            </a:r>
            <a:endParaRPr lang="pl-PL" sz="2000" dirty="0"/>
          </a:p>
        </p:txBody>
      </p:sp>
      <p:sp>
        <p:nvSpPr>
          <p:cNvPr id="3" name="Symbol zastępczy numeru slajdu 2">
            <a:extLst>
              <a:ext uri="{FF2B5EF4-FFF2-40B4-BE49-F238E27FC236}">
                <a16:creationId xmlns:a16="http://schemas.microsoft.com/office/drawing/2014/main" id="{DCF84F98-E5E6-4B08-7BD0-03682CCEC547}"/>
              </a:ext>
            </a:extLst>
          </p:cNvPr>
          <p:cNvSpPr>
            <a:spLocks noGrp="1"/>
          </p:cNvSpPr>
          <p:nvPr>
            <p:ph type="sldNum" sz="quarter" idx="12"/>
          </p:nvPr>
        </p:nvSpPr>
        <p:spPr/>
        <p:txBody>
          <a:bodyPr/>
          <a:lstStyle/>
          <a:p>
            <a:fld id="{B13EF961-FCAC-4A9A-A9A0-C51400629BF4}" type="slidenum">
              <a:rPr lang="pl-PL" smtClean="0"/>
              <a:t>380</a:t>
            </a:fld>
            <a:endParaRPr lang="pl-PL" dirty="0"/>
          </a:p>
        </p:txBody>
      </p:sp>
      <p:sp>
        <p:nvSpPr>
          <p:cNvPr id="6" name="pole tekstowe 5">
            <a:extLst>
              <a:ext uri="{FF2B5EF4-FFF2-40B4-BE49-F238E27FC236}">
                <a16:creationId xmlns:a16="http://schemas.microsoft.com/office/drawing/2014/main" id="{FAA4456A-6802-60B3-BCDA-348ABFCD69F2}"/>
              </a:ext>
            </a:extLst>
          </p:cNvPr>
          <p:cNvSpPr txBox="1"/>
          <p:nvPr/>
        </p:nvSpPr>
        <p:spPr>
          <a:xfrm>
            <a:off x="8086725" y="6503675"/>
            <a:ext cx="2847975" cy="261610"/>
          </a:xfrm>
          <a:prstGeom prst="rect">
            <a:avLst/>
          </a:prstGeom>
          <a:noFill/>
        </p:spPr>
        <p:txBody>
          <a:bodyPr wrap="square">
            <a:spAutoFit/>
          </a:bodyPr>
          <a:lstStyle/>
          <a:p>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https://lmvgroup.pl/</a:t>
            </a:r>
            <a:endParaRPr lang="pl-PL" sz="1100" dirty="0"/>
          </a:p>
        </p:txBody>
      </p:sp>
    </p:spTree>
    <p:extLst>
      <p:ext uri="{BB962C8B-B14F-4D97-AF65-F5344CB8AC3E}">
        <p14:creationId xmlns:p14="http://schemas.microsoft.com/office/powerpoint/2010/main" val="2325977012"/>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7AEA8D7B-5404-2956-59BC-2CD5A5B89446}"/>
              </a:ext>
            </a:extLst>
          </p:cNvPr>
          <p:cNvSpPr txBox="1"/>
          <p:nvPr/>
        </p:nvSpPr>
        <p:spPr>
          <a:xfrm>
            <a:off x="650240" y="279584"/>
            <a:ext cx="6096000" cy="470000"/>
          </a:xfrm>
          <a:prstGeom prst="rect">
            <a:avLst/>
          </a:prstGeom>
          <a:noFill/>
        </p:spPr>
        <p:txBody>
          <a:bodyPr wrap="square">
            <a:spAutoFit/>
          </a:bodyPr>
          <a:lstStyle/>
          <a:p>
            <a:pPr algn="just">
              <a:lnSpc>
                <a:spcPct val="107000"/>
              </a:lnSpc>
              <a:spcBef>
                <a:spcPts val="1200"/>
              </a:spcBef>
              <a:spcAft>
                <a:spcPts val="800"/>
              </a:spcAft>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Turbiny wiatrowe</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a:extLst>
              <a:ext uri="{FF2B5EF4-FFF2-40B4-BE49-F238E27FC236}">
                <a16:creationId xmlns:a16="http://schemas.microsoft.com/office/drawing/2014/main" id="{B5EF223A-9E1E-0099-041B-5153FA434ED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0065" y="774913"/>
            <a:ext cx="7378645" cy="4548505"/>
          </a:xfrm>
          <a:prstGeom prst="rect">
            <a:avLst/>
          </a:prstGeom>
          <a:noFill/>
          <a:ln>
            <a:noFill/>
          </a:ln>
        </p:spPr>
      </p:pic>
      <p:sp>
        <p:nvSpPr>
          <p:cNvPr id="6" name="pole tekstowe 5">
            <a:extLst>
              <a:ext uri="{FF2B5EF4-FFF2-40B4-BE49-F238E27FC236}">
                <a16:creationId xmlns:a16="http://schemas.microsoft.com/office/drawing/2014/main" id="{94C53310-12CA-60E9-9633-54DF27BD0CC2}"/>
              </a:ext>
            </a:extLst>
          </p:cNvPr>
          <p:cNvSpPr txBox="1"/>
          <p:nvPr/>
        </p:nvSpPr>
        <p:spPr>
          <a:xfrm>
            <a:off x="650240" y="5512740"/>
            <a:ext cx="11115040" cy="1065676"/>
          </a:xfrm>
          <a:prstGeom prst="rect">
            <a:avLst/>
          </a:prstGeom>
          <a:noFill/>
        </p:spPr>
        <p:txBody>
          <a:bodyPr wrap="square">
            <a:spAutoFit/>
          </a:bodyPr>
          <a:lstStyle/>
          <a:p>
            <a:pPr algn="just">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W turbinach wiatrowych </a:t>
            </a:r>
            <a:r>
              <a:rPr lang="pl-PL" sz="2000" i="1" kern="0" dirty="0" err="1">
                <a:effectLst/>
                <a:latin typeface="Calibri" panose="020F0502020204030204" pitchFamily="34" charset="0"/>
                <a:ea typeface="Calibri" panose="020F0502020204030204" pitchFamily="34" charset="0"/>
                <a:cs typeface="Times New Roman" panose="02020603050405020304" pitchFamily="18" charset="0"/>
              </a:rPr>
              <a:t>Verti</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 Energy jednym z głównych elementów turbiny wiatrowej jest generator synchroniczny wzbudzany magnesami trwałymi, których zadaniem jest przetwarzanie energii z wiatru w energię elektryczną.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177E53EA-28BB-745D-A8D7-A64D7D4DCAD4}"/>
              </a:ext>
            </a:extLst>
          </p:cNvPr>
          <p:cNvSpPr>
            <a:spLocks noGrp="1"/>
          </p:cNvSpPr>
          <p:nvPr>
            <p:ph type="sldNum" sz="quarter" idx="12"/>
          </p:nvPr>
        </p:nvSpPr>
        <p:spPr/>
        <p:txBody>
          <a:bodyPr/>
          <a:lstStyle/>
          <a:p>
            <a:fld id="{B13EF961-FCAC-4A9A-A9A0-C51400629BF4}" type="slidenum">
              <a:rPr lang="pl-PL" smtClean="0"/>
              <a:t>381</a:t>
            </a:fld>
            <a:endParaRPr lang="pl-PL"/>
          </a:p>
        </p:txBody>
      </p:sp>
      <p:sp>
        <p:nvSpPr>
          <p:cNvPr id="7" name="pole tekstowe 6">
            <a:extLst>
              <a:ext uri="{FF2B5EF4-FFF2-40B4-BE49-F238E27FC236}">
                <a16:creationId xmlns:a16="http://schemas.microsoft.com/office/drawing/2014/main" id="{94F1BF48-B6A2-C343-C11E-36C5B9C7D341}"/>
              </a:ext>
            </a:extLst>
          </p:cNvPr>
          <p:cNvSpPr txBox="1"/>
          <p:nvPr/>
        </p:nvSpPr>
        <p:spPr>
          <a:xfrm>
            <a:off x="7534275" y="6506128"/>
            <a:ext cx="3162300" cy="261610"/>
          </a:xfrm>
          <a:prstGeom prst="rect">
            <a:avLst/>
          </a:prstGeom>
          <a:noFill/>
        </p:spPr>
        <p:txBody>
          <a:bodyPr wrap="square">
            <a:spAutoFit/>
          </a:bodyPr>
          <a:lstStyle/>
          <a:p>
            <a:pPr algn="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https://vertienergy.pl/</a:t>
            </a:r>
            <a:endParaRPr lang="pl-PL" sz="1100" dirty="0"/>
          </a:p>
        </p:txBody>
      </p:sp>
    </p:spTree>
    <p:extLst>
      <p:ext uri="{BB962C8B-B14F-4D97-AF65-F5344CB8AC3E}">
        <p14:creationId xmlns:p14="http://schemas.microsoft.com/office/powerpoint/2010/main" val="2603408730"/>
      </p:ext>
    </p:extLst>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zrzut ekranu, numer, Czcionka&#10;&#10;Opis wygenerowany automatycznie">
            <a:extLst>
              <a:ext uri="{FF2B5EF4-FFF2-40B4-BE49-F238E27FC236}">
                <a16:creationId xmlns:a16="http://schemas.microsoft.com/office/drawing/2014/main" id="{AA89220B-E3E7-A857-FD07-2AEBD6201EAE}"/>
              </a:ext>
            </a:extLst>
          </p:cNvPr>
          <p:cNvPicPr>
            <a:picLocks noChangeAspect="1"/>
          </p:cNvPicPr>
          <p:nvPr/>
        </p:nvPicPr>
        <p:blipFill>
          <a:blip r:embed="rId2"/>
          <a:stretch>
            <a:fillRect/>
          </a:stretch>
        </p:blipFill>
        <p:spPr>
          <a:xfrm>
            <a:off x="2171773" y="1302322"/>
            <a:ext cx="7524677" cy="4253355"/>
          </a:xfrm>
          <a:prstGeom prst="rect">
            <a:avLst/>
          </a:prstGeom>
        </p:spPr>
      </p:pic>
      <p:sp>
        <p:nvSpPr>
          <p:cNvPr id="4" name="pole tekstowe 3">
            <a:extLst>
              <a:ext uri="{FF2B5EF4-FFF2-40B4-BE49-F238E27FC236}">
                <a16:creationId xmlns:a16="http://schemas.microsoft.com/office/drawing/2014/main" id="{77D91B8A-025C-B195-96CC-64C3F8CFA5B2}"/>
              </a:ext>
            </a:extLst>
          </p:cNvPr>
          <p:cNvSpPr txBox="1"/>
          <p:nvPr/>
        </p:nvSpPr>
        <p:spPr>
          <a:xfrm>
            <a:off x="8118475" y="6450965"/>
            <a:ext cx="2743200" cy="265457"/>
          </a:xfrm>
          <a:prstGeom prst="rect">
            <a:avLst/>
          </a:prstGeom>
          <a:noFill/>
        </p:spPr>
        <p:txBody>
          <a:bodyPr wrap="square">
            <a:spAutoFit/>
          </a:bodyPr>
          <a:lstStyle/>
          <a:p>
            <a:pPr>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https://vertienergy.pl/</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1CCA3C93-CF0E-3A97-DE4F-427FAC244564}"/>
              </a:ext>
            </a:extLst>
          </p:cNvPr>
          <p:cNvSpPr>
            <a:spLocks noGrp="1"/>
          </p:cNvSpPr>
          <p:nvPr>
            <p:ph type="sldNum" sz="quarter" idx="12"/>
          </p:nvPr>
        </p:nvSpPr>
        <p:spPr/>
        <p:txBody>
          <a:bodyPr/>
          <a:lstStyle/>
          <a:p>
            <a:fld id="{B13EF961-FCAC-4A9A-A9A0-C51400629BF4}" type="slidenum">
              <a:rPr lang="pl-PL" smtClean="0"/>
              <a:t>382</a:t>
            </a:fld>
            <a:endParaRPr lang="pl-PL"/>
          </a:p>
        </p:txBody>
      </p:sp>
      <p:sp>
        <p:nvSpPr>
          <p:cNvPr id="6" name="pole tekstowe 5">
            <a:extLst>
              <a:ext uri="{FF2B5EF4-FFF2-40B4-BE49-F238E27FC236}">
                <a16:creationId xmlns:a16="http://schemas.microsoft.com/office/drawing/2014/main" id="{2ADB091D-AE7C-AD44-F502-3A312588A629}"/>
              </a:ext>
            </a:extLst>
          </p:cNvPr>
          <p:cNvSpPr txBox="1"/>
          <p:nvPr/>
        </p:nvSpPr>
        <p:spPr>
          <a:xfrm>
            <a:off x="2038350" y="146191"/>
            <a:ext cx="8639174" cy="830997"/>
          </a:xfrm>
          <a:prstGeom prst="rect">
            <a:avLst/>
          </a:prstGeom>
          <a:noFill/>
        </p:spPr>
        <p:txBody>
          <a:bodyPr wrap="square">
            <a:spAutoFit/>
          </a:bodyPr>
          <a:lstStyle/>
          <a:p>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Turbina wiatrowa o pionowej osi obrotu wymaga minimalnego wiatru na poziomie min. 1,5m/s. </a:t>
            </a:r>
            <a:endParaRPr lang="pl-PL" sz="2400" b="1" dirty="0"/>
          </a:p>
        </p:txBody>
      </p:sp>
    </p:spTree>
    <p:extLst>
      <p:ext uri="{BB962C8B-B14F-4D97-AF65-F5344CB8AC3E}">
        <p14:creationId xmlns:p14="http://schemas.microsoft.com/office/powerpoint/2010/main" val="2690234990"/>
      </p:ext>
    </p:extLst>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ogniwo słoneczne, Energia słoneczna, energia słoneczna, Panel słoneczny&#10;&#10;Opis wygenerowany automatycznie">
            <a:extLst>
              <a:ext uri="{FF2B5EF4-FFF2-40B4-BE49-F238E27FC236}">
                <a16:creationId xmlns:a16="http://schemas.microsoft.com/office/drawing/2014/main" id="{5A2757F7-4E36-3A97-F949-BF56122A31C0}"/>
              </a:ext>
            </a:extLst>
          </p:cNvPr>
          <p:cNvPicPr>
            <a:picLocks noChangeAspect="1"/>
          </p:cNvPicPr>
          <p:nvPr/>
        </p:nvPicPr>
        <p:blipFill>
          <a:blip r:embed="rId2"/>
          <a:stretch>
            <a:fillRect/>
          </a:stretch>
        </p:blipFill>
        <p:spPr>
          <a:xfrm>
            <a:off x="2136140" y="1085149"/>
            <a:ext cx="7846060" cy="5311229"/>
          </a:xfrm>
          <a:prstGeom prst="rect">
            <a:avLst/>
          </a:prstGeom>
        </p:spPr>
      </p:pic>
      <p:sp>
        <p:nvSpPr>
          <p:cNvPr id="4" name="pole tekstowe 3">
            <a:extLst>
              <a:ext uri="{FF2B5EF4-FFF2-40B4-BE49-F238E27FC236}">
                <a16:creationId xmlns:a16="http://schemas.microsoft.com/office/drawing/2014/main" id="{79F105DA-A444-2240-00C3-31CA9F10AC8F}"/>
              </a:ext>
            </a:extLst>
          </p:cNvPr>
          <p:cNvSpPr txBox="1"/>
          <p:nvPr/>
        </p:nvSpPr>
        <p:spPr>
          <a:xfrm>
            <a:off x="1981200" y="77443"/>
            <a:ext cx="8210550" cy="736355"/>
          </a:xfrm>
          <a:prstGeom prst="rect">
            <a:avLst/>
          </a:prstGeom>
          <a:noFill/>
        </p:spPr>
        <p:txBody>
          <a:bodyPr wrap="square">
            <a:spAutoFit/>
          </a:bodyPr>
          <a:lstStyle/>
          <a:p>
            <a:pPr algn="just">
              <a:lnSpc>
                <a:spcPct val="107000"/>
              </a:lnSpc>
              <a:spcBef>
                <a:spcPts val="1200"/>
              </a:spcBef>
              <a:spcAft>
                <a:spcPts val="800"/>
              </a:spcAft>
            </a:pP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Turbina wiatrowa DRAGON urządzenie do ładowania akumulatorów  instalacji OFF-</a:t>
            </a:r>
            <a:r>
              <a:rPr lang="pl-PL" sz="2000" b="1" kern="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 oraz ON-</a:t>
            </a:r>
            <a:r>
              <a:rPr lang="pl-PL" sz="2000" b="1" kern="0" dirty="0" err="1">
                <a:effectLst/>
                <a:latin typeface="Calibri" panose="020F0502020204030204" pitchFamily="34" charset="0"/>
                <a:ea typeface="Calibri" panose="020F0502020204030204" pitchFamily="34" charset="0"/>
                <a:cs typeface="Times New Roman" panose="02020603050405020304" pitchFamily="18" charset="0"/>
              </a:rPr>
              <a:t>Grid</a:t>
            </a: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 generuje prąd już z wiatru o sile od 1 m/s</a:t>
            </a: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A5F51547-31A3-ADEF-2B84-E923435D54F2}"/>
              </a:ext>
            </a:extLst>
          </p:cNvPr>
          <p:cNvSpPr>
            <a:spLocks noGrp="1"/>
          </p:cNvSpPr>
          <p:nvPr>
            <p:ph type="sldNum" sz="quarter" idx="12"/>
          </p:nvPr>
        </p:nvSpPr>
        <p:spPr/>
        <p:txBody>
          <a:bodyPr/>
          <a:lstStyle/>
          <a:p>
            <a:fld id="{B13EF961-FCAC-4A9A-A9A0-C51400629BF4}" type="slidenum">
              <a:rPr lang="pl-PL" smtClean="0"/>
              <a:t>383</a:t>
            </a:fld>
            <a:endParaRPr lang="pl-PL"/>
          </a:p>
        </p:txBody>
      </p:sp>
      <p:sp>
        <p:nvSpPr>
          <p:cNvPr id="5" name="pole tekstowe 4">
            <a:extLst>
              <a:ext uri="{FF2B5EF4-FFF2-40B4-BE49-F238E27FC236}">
                <a16:creationId xmlns:a16="http://schemas.microsoft.com/office/drawing/2014/main" id="{F58A46DA-153C-753F-812A-87B0EC83DD1E}"/>
              </a:ext>
            </a:extLst>
          </p:cNvPr>
          <p:cNvSpPr txBox="1"/>
          <p:nvPr/>
        </p:nvSpPr>
        <p:spPr>
          <a:xfrm>
            <a:off x="8108950" y="6538912"/>
            <a:ext cx="2743200" cy="265457"/>
          </a:xfrm>
          <a:prstGeom prst="rect">
            <a:avLst/>
          </a:prstGeom>
          <a:noFill/>
        </p:spPr>
        <p:txBody>
          <a:bodyPr wrap="square">
            <a:spAutoFit/>
          </a:bodyPr>
          <a:lstStyle/>
          <a:p>
            <a:pPr algn="r">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https://vertienergy.pl/</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5498654"/>
      </p:ext>
    </p:extLst>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D7458939-4E1D-6743-60B1-E4F4AE01D052}"/>
              </a:ext>
            </a:extLst>
          </p:cNvPr>
          <p:cNvSpPr txBox="1"/>
          <p:nvPr/>
        </p:nvSpPr>
        <p:spPr>
          <a:xfrm>
            <a:off x="957227" y="136525"/>
            <a:ext cx="9631680" cy="470000"/>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Średnia roczna prędkość wiatru w Polsce to 2,6 – 3,8 m/s.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descr="Obraz zawierający tekst, diagram, design&#10;&#10;Opis wygenerowany automatycznie">
            <a:extLst>
              <a:ext uri="{FF2B5EF4-FFF2-40B4-BE49-F238E27FC236}">
                <a16:creationId xmlns:a16="http://schemas.microsoft.com/office/drawing/2014/main" id="{F7C932DC-90A0-D89B-85AA-58BEEA62E97F}"/>
              </a:ext>
            </a:extLst>
          </p:cNvPr>
          <p:cNvPicPr>
            <a:picLocks noChangeAspect="1"/>
          </p:cNvPicPr>
          <p:nvPr/>
        </p:nvPicPr>
        <p:blipFill>
          <a:blip r:embed="rId2"/>
          <a:stretch>
            <a:fillRect/>
          </a:stretch>
        </p:blipFill>
        <p:spPr>
          <a:xfrm>
            <a:off x="957227" y="952784"/>
            <a:ext cx="10277546" cy="4602797"/>
          </a:xfrm>
          <a:prstGeom prst="rect">
            <a:avLst/>
          </a:prstGeom>
        </p:spPr>
      </p:pic>
      <p:sp>
        <p:nvSpPr>
          <p:cNvPr id="6" name="pole tekstowe 5">
            <a:extLst>
              <a:ext uri="{FF2B5EF4-FFF2-40B4-BE49-F238E27FC236}">
                <a16:creationId xmlns:a16="http://schemas.microsoft.com/office/drawing/2014/main" id="{9693E538-2898-96C3-31CF-4D095E8C5069}"/>
              </a:ext>
            </a:extLst>
          </p:cNvPr>
          <p:cNvSpPr txBox="1"/>
          <p:nvPr/>
        </p:nvSpPr>
        <p:spPr>
          <a:xfrm>
            <a:off x="264160" y="5446532"/>
            <a:ext cx="11684000" cy="1065676"/>
          </a:xfrm>
          <a:prstGeom prst="rect">
            <a:avLst/>
          </a:prstGeom>
          <a:noFill/>
        </p:spPr>
        <p:txBody>
          <a:bodyPr wrap="square">
            <a:spAutoFit/>
          </a:bodyPr>
          <a:lstStyle/>
          <a:p>
            <a:pPr algn="just">
              <a:lnSpc>
                <a:spcPct val="107000"/>
              </a:lnSpc>
              <a:spcBef>
                <a:spcPts val="1200"/>
              </a:spcBef>
              <a:spcAft>
                <a:spcPts val="800"/>
              </a:spcAft>
            </a:pPr>
            <a:r>
              <a:rPr lang="pl-PL" sz="2000" i="1" kern="0" dirty="0">
                <a:effectLst/>
                <a:latin typeface="Calibri" panose="020F0502020204030204" pitchFamily="34" charset="0"/>
                <a:ea typeface="Calibri" panose="020F0502020204030204" pitchFamily="34" charset="0"/>
                <a:cs typeface="Times New Roman" panose="02020603050405020304" pitchFamily="18" charset="0"/>
              </a:rPr>
              <a:t>Maszty do wysokości 12 m nie wymagają zezwolenia, wystarczy zgłoszenie do Urzędu Gminy. Domowe turbiny wiatrowe DRAGON polecane są w pakiecie 3 x DRAGON 500W lub wielokrotność pakietu, w zależności od potrzeb. Minimalna zalecana odległość pomiędzy turbinami to 1 m.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7CA230A9-F307-FBD7-D70B-4929E7DC64E4}"/>
              </a:ext>
            </a:extLst>
          </p:cNvPr>
          <p:cNvSpPr>
            <a:spLocks noGrp="1"/>
          </p:cNvSpPr>
          <p:nvPr>
            <p:ph type="sldNum" sz="quarter" idx="12"/>
          </p:nvPr>
        </p:nvSpPr>
        <p:spPr/>
        <p:txBody>
          <a:bodyPr/>
          <a:lstStyle/>
          <a:p>
            <a:fld id="{B13EF961-FCAC-4A9A-A9A0-C51400629BF4}" type="slidenum">
              <a:rPr lang="pl-PL" smtClean="0"/>
              <a:t>384</a:t>
            </a:fld>
            <a:endParaRPr lang="pl-PL"/>
          </a:p>
        </p:txBody>
      </p:sp>
      <p:sp>
        <p:nvSpPr>
          <p:cNvPr id="7" name="pole tekstowe 6">
            <a:extLst>
              <a:ext uri="{FF2B5EF4-FFF2-40B4-BE49-F238E27FC236}">
                <a16:creationId xmlns:a16="http://schemas.microsoft.com/office/drawing/2014/main" id="{09B1DDE6-F602-D9E7-6022-C3BB69BBC4EA}"/>
              </a:ext>
            </a:extLst>
          </p:cNvPr>
          <p:cNvSpPr txBox="1"/>
          <p:nvPr/>
        </p:nvSpPr>
        <p:spPr>
          <a:xfrm>
            <a:off x="8772524" y="6459865"/>
            <a:ext cx="2085975" cy="261610"/>
          </a:xfrm>
          <a:prstGeom prst="rect">
            <a:avLst/>
          </a:prstGeom>
          <a:noFill/>
        </p:spPr>
        <p:txBody>
          <a:bodyPr wrap="square">
            <a:spAutoFit/>
          </a:bodyPr>
          <a:lstStyle/>
          <a:p>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https://dospel.com/pl</a:t>
            </a:r>
            <a:endParaRPr lang="pl-PL" sz="1100" dirty="0"/>
          </a:p>
        </p:txBody>
      </p:sp>
    </p:spTree>
    <p:extLst>
      <p:ext uri="{BB962C8B-B14F-4D97-AF65-F5344CB8AC3E}">
        <p14:creationId xmlns:p14="http://schemas.microsoft.com/office/powerpoint/2010/main" val="4262618037"/>
      </p:ext>
    </p:extLst>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59A4A-8E8C-6F9E-6593-0C0AC6DA07BE}"/>
            </a:ext>
          </a:extLst>
        </p:cNvPr>
        <p:cNvGrpSpPr/>
        <p:nvPr/>
      </p:nvGrpSpPr>
      <p:grpSpPr>
        <a:xfrm>
          <a:off x="0" y="0"/>
          <a:ext cx="0" cy="0"/>
          <a:chOff x="0" y="0"/>
          <a:chExt cx="0" cy="0"/>
        </a:xfrm>
      </p:grpSpPr>
      <p:sp>
        <p:nvSpPr>
          <p:cNvPr id="3" name="pole tekstowe 2">
            <a:extLst>
              <a:ext uri="{FF2B5EF4-FFF2-40B4-BE49-F238E27FC236}">
                <a16:creationId xmlns:a16="http://schemas.microsoft.com/office/drawing/2014/main" id="{054097C8-1286-69E1-4598-7EACB69DFD96}"/>
              </a:ext>
            </a:extLst>
          </p:cNvPr>
          <p:cNvSpPr txBox="1"/>
          <p:nvPr/>
        </p:nvSpPr>
        <p:spPr>
          <a:xfrm>
            <a:off x="351264" y="213667"/>
            <a:ext cx="6099716" cy="470000"/>
          </a:xfrm>
          <a:prstGeom prst="rect">
            <a:avLst/>
          </a:prstGeom>
          <a:noFill/>
        </p:spPr>
        <p:txBody>
          <a:bodyPr wrap="square">
            <a:spAutoFit/>
          </a:bodyPr>
          <a:lstStyle/>
          <a:p>
            <a:pPr algn="just">
              <a:lnSpc>
                <a:spcPct val="107000"/>
              </a:lnSpc>
              <a:spcAft>
                <a:spcPts val="800"/>
              </a:spcAft>
            </a:pPr>
            <a:r>
              <a:rPr lang="pl-PL" sz="2400" b="1" u="sng" kern="100" dirty="0">
                <a:effectLst/>
                <a:latin typeface="Calibri" panose="020F0502020204030204" pitchFamily="34" charset="0"/>
                <a:ea typeface="Calibri" panose="020F0502020204030204" pitchFamily="34" charset="0"/>
                <a:cs typeface="Times New Roman" panose="02020603050405020304" pitchFamily="18" charset="0"/>
              </a:rPr>
              <a:t>Stacja ładowania samochodów</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id="{5419FE49-4967-7AE3-DBEB-381569004F31}"/>
              </a:ext>
            </a:extLst>
          </p:cNvPr>
          <p:cNvSpPr txBox="1"/>
          <p:nvPr/>
        </p:nvSpPr>
        <p:spPr>
          <a:xfrm>
            <a:off x="351264" y="981307"/>
            <a:ext cx="11154936" cy="5073377"/>
          </a:xfrm>
          <a:prstGeom prst="rect">
            <a:avLst/>
          </a:prstGeom>
          <a:noFill/>
        </p:spPr>
        <p:txBody>
          <a:bodyPr wrap="square">
            <a:spAutoFit/>
          </a:bodyPr>
          <a:lstStyle/>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Domowa stacja ładowania samochodów musi być odpowiednio zabezpieczona w rozdzielnicy głównej, najlepiej sprawdzić  wymagania producenta. Wyłącznik nadprądowy lub bezpiecznik w rozdzielnicy powinien zapewnić ochronę przed zwarciem bądź przeciążeniem. Stacja powinna być również zabezpieczona wyłącznikiem różnicowoprądowym typu A lub B, na co warto zwrócić uwagę przy zakupie, ponieważ koszt zabezpieczenia różnicowoprądowego typu B jest znacznie wyższy niż typu A. </a:t>
            </a:r>
          </a:p>
          <a:p>
            <a:pPr algn="just">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Dlatego też warto dobrać stację, która potrzebuje tylko wyłącznika różnicowoprądowego typu A. Należy też zwrócić uwagę na przekrój przewodów. Do stacji o mocy 22 kW zaleca się przewody o przekroju co najmniej 6 mm2, aby maksymalnie wykorzystać jej potencjał. Warto też pamiętać, że stacje udostępniane publicznie (stacje wykorzystywane komercyjnie) podlegają corocznym kontrolom Urzędu Dozoru Technicznego.</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EB5C84F8-4124-37F8-A432-2AA1613824BB}"/>
              </a:ext>
            </a:extLst>
          </p:cNvPr>
          <p:cNvSpPr>
            <a:spLocks noGrp="1"/>
          </p:cNvSpPr>
          <p:nvPr>
            <p:ph type="sldNum" sz="quarter" idx="12"/>
          </p:nvPr>
        </p:nvSpPr>
        <p:spPr/>
        <p:txBody>
          <a:bodyPr/>
          <a:lstStyle/>
          <a:p>
            <a:fld id="{B13EF961-FCAC-4A9A-A9A0-C51400629BF4}" type="slidenum">
              <a:rPr lang="pl-PL" smtClean="0"/>
              <a:t>385</a:t>
            </a:fld>
            <a:endParaRPr lang="pl-PL"/>
          </a:p>
        </p:txBody>
      </p:sp>
    </p:spTree>
    <p:extLst>
      <p:ext uri="{BB962C8B-B14F-4D97-AF65-F5344CB8AC3E}">
        <p14:creationId xmlns:p14="http://schemas.microsoft.com/office/powerpoint/2010/main" val="3943130915"/>
      </p:ext>
    </p:extLst>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3" descr="wallbox ladowanie w domu">
            <a:extLst>
              <a:ext uri="{FF2B5EF4-FFF2-40B4-BE49-F238E27FC236}">
                <a16:creationId xmlns:a16="http://schemas.microsoft.com/office/drawing/2014/main" id="{DD999321-7118-FE6E-C0DB-006B584C743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52840" y="867216"/>
            <a:ext cx="4096214" cy="5123567"/>
          </a:xfrm>
          <a:prstGeom prst="rect">
            <a:avLst/>
          </a:prstGeom>
          <a:noFill/>
          <a:ln>
            <a:noFill/>
          </a:ln>
        </p:spPr>
      </p:pic>
      <p:sp>
        <p:nvSpPr>
          <p:cNvPr id="6" name="pole tekstowe 5">
            <a:extLst>
              <a:ext uri="{FF2B5EF4-FFF2-40B4-BE49-F238E27FC236}">
                <a16:creationId xmlns:a16="http://schemas.microsoft.com/office/drawing/2014/main" id="{DF49E367-6C42-D44B-2A42-D864D9A61C0F}"/>
              </a:ext>
            </a:extLst>
          </p:cNvPr>
          <p:cNvSpPr txBox="1"/>
          <p:nvPr/>
        </p:nvSpPr>
        <p:spPr>
          <a:xfrm>
            <a:off x="685799" y="615868"/>
            <a:ext cx="5286375" cy="1655518"/>
          </a:xfrm>
          <a:prstGeom prst="rect">
            <a:avLst/>
          </a:prstGeom>
          <a:noFill/>
        </p:spPr>
        <p:txBody>
          <a:bodyPr wrap="square">
            <a:spAutoFit/>
          </a:bodyPr>
          <a:lstStyle/>
          <a:p>
            <a:pPr algn="just">
              <a:lnSpc>
                <a:spcPct val="107000"/>
              </a:lnSpc>
              <a:spcBef>
                <a:spcPts val="1200"/>
              </a:spcBef>
              <a:spcAft>
                <a:spcPts val="800"/>
              </a:spcAft>
            </a:pPr>
            <a:r>
              <a:rPr lang="pl-PL" sz="2400" i="1" kern="0" dirty="0">
                <a:effectLst/>
                <a:latin typeface="Calibri" panose="020F0502020204030204" pitchFamily="34" charset="0"/>
                <a:ea typeface="Calibri" panose="020F0502020204030204" pitchFamily="34" charset="0"/>
                <a:cs typeface="Times New Roman" panose="02020603050405020304" pitchFamily="18" charset="0"/>
              </a:rPr>
              <a:t>Ładowarka samochodowa AC. Płynne zarządzanie mocą może odbywać się na poziomie całego obiektu lub dla wybranego obszaru. Smart Home </a:t>
            </a:r>
            <a:r>
              <a:rPr lang="pl-PL" sz="2400" i="1" kern="0" dirty="0" err="1">
                <a:effectLst/>
                <a:latin typeface="Calibri" panose="020F0502020204030204" pitchFamily="34" charset="0"/>
                <a:ea typeface="Calibri" panose="020F0502020204030204" pitchFamily="34" charset="0"/>
                <a:cs typeface="Times New Roman" panose="02020603050405020304" pitchFamily="18" charset="0"/>
              </a:rPr>
              <a:t>Charge</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857B173C-0F81-5309-1274-0BC7BAEC4A54}"/>
              </a:ext>
            </a:extLst>
          </p:cNvPr>
          <p:cNvSpPr>
            <a:spLocks noGrp="1"/>
          </p:cNvSpPr>
          <p:nvPr>
            <p:ph type="sldNum" sz="quarter" idx="12"/>
          </p:nvPr>
        </p:nvSpPr>
        <p:spPr/>
        <p:txBody>
          <a:bodyPr/>
          <a:lstStyle/>
          <a:p>
            <a:fld id="{B13EF961-FCAC-4A9A-A9A0-C51400629BF4}" type="slidenum">
              <a:rPr lang="pl-PL" smtClean="0"/>
              <a:t>386</a:t>
            </a:fld>
            <a:endParaRPr lang="pl-PL"/>
          </a:p>
        </p:txBody>
      </p:sp>
      <p:sp>
        <p:nvSpPr>
          <p:cNvPr id="5" name="pole tekstowe 4">
            <a:extLst>
              <a:ext uri="{FF2B5EF4-FFF2-40B4-BE49-F238E27FC236}">
                <a16:creationId xmlns:a16="http://schemas.microsoft.com/office/drawing/2014/main" id="{324C48BA-B333-B303-738A-DDA8C2BC417C}"/>
              </a:ext>
            </a:extLst>
          </p:cNvPr>
          <p:cNvSpPr txBox="1"/>
          <p:nvPr/>
        </p:nvSpPr>
        <p:spPr>
          <a:xfrm>
            <a:off x="8610600" y="6459865"/>
            <a:ext cx="2438400" cy="261610"/>
          </a:xfrm>
          <a:prstGeom prst="rect">
            <a:avLst/>
          </a:prstGeom>
          <a:noFill/>
        </p:spPr>
        <p:txBody>
          <a:bodyPr wrap="square">
            <a:spAutoFit/>
          </a:bodyPr>
          <a:lstStyle/>
          <a:p>
            <a:r>
              <a:rPr lang="pl-PL" sz="1100" dirty="0"/>
              <a:t>https://evb24.pl/smart-home-charge</a:t>
            </a:r>
          </a:p>
        </p:txBody>
      </p:sp>
    </p:spTree>
    <p:extLst>
      <p:ext uri="{BB962C8B-B14F-4D97-AF65-F5344CB8AC3E}">
        <p14:creationId xmlns:p14="http://schemas.microsoft.com/office/powerpoint/2010/main" val="420232843"/>
      </p:ext>
    </p:extLst>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30269793-1F2A-5CFD-4CA2-87EF96C61871}"/>
              </a:ext>
            </a:extLst>
          </p:cNvPr>
          <p:cNvSpPr>
            <a:spLocks noGrp="1"/>
          </p:cNvSpPr>
          <p:nvPr>
            <p:ph type="sldNum" sz="quarter" idx="12"/>
          </p:nvPr>
        </p:nvSpPr>
        <p:spPr/>
        <p:txBody>
          <a:bodyPr/>
          <a:lstStyle/>
          <a:p>
            <a:fld id="{B13EF961-FCAC-4A9A-A9A0-C51400629BF4}" type="slidenum">
              <a:rPr lang="pl-PL" smtClean="0"/>
              <a:t>387</a:t>
            </a:fld>
            <a:endParaRPr lang="pl-PL"/>
          </a:p>
        </p:txBody>
      </p:sp>
      <p:pic>
        <p:nvPicPr>
          <p:cNvPr id="4" name="Obraz 3">
            <a:extLst>
              <a:ext uri="{FF2B5EF4-FFF2-40B4-BE49-F238E27FC236}">
                <a16:creationId xmlns:a16="http://schemas.microsoft.com/office/drawing/2014/main" id="{D341F925-DEA7-9D83-FA82-EF75506FAB89}"/>
              </a:ext>
            </a:extLst>
          </p:cNvPr>
          <p:cNvPicPr>
            <a:picLocks noChangeAspect="1"/>
          </p:cNvPicPr>
          <p:nvPr/>
        </p:nvPicPr>
        <p:blipFill>
          <a:blip r:embed="rId2"/>
          <a:stretch>
            <a:fillRect/>
          </a:stretch>
        </p:blipFill>
        <p:spPr>
          <a:xfrm>
            <a:off x="6096000" y="241300"/>
            <a:ext cx="4623293" cy="6219826"/>
          </a:xfrm>
          <a:prstGeom prst="rect">
            <a:avLst/>
          </a:prstGeom>
        </p:spPr>
      </p:pic>
      <p:sp>
        <p:nvSpPr>
          <p:cNvPr id="7" name="pole tekstowe 6">
            <a:extLst>
              <a:ext uri="{FF2B5EF4-FFF2-40B4-BE49-F238E27FC236}">
                <a16:creationId xmlns:a16="http://schemas.microsoft.com/office/drawing/2014/main" id="{182DBEE9-4397-EBF8-DA10-E6F4EFCFB753}"/>
              </a:ext>
            </a:extLst>
          </p:cNvPr>
          <p:cNvSpPr txBox="1"/>
          <p:nvPr/>
        </p:nvSpPr>
        <p:spPr>
          <a:xfrm>
            <a:off x="8407646" y="6538912"/>
            <a:ext cx="2457450" cy="261610"/>
          </a:xfrm>
          <a:prstGeom prst="rect">
            <a:avLst/>
          </a:prstGeom>
          <a:noFill/>
        </p:spPr>
        <p:txBody>
          <a:bodyPr wrap="square">
            <a:spAutoFit/>
          </a:bodyPr>
          <a:lstStyle/>
          <a:p>
            <a:r>
              <a:rPr lang="pl-PL" sz="1100" dirty="0"/>
              <a:t>Źródło: Zdjęcie autora Ludwik Osmólski</a:t>
            </a:r>
          </a:p>
        </p:txBody>
      </p:sp>
      <p:sp>
        <p:nvSpPr>
          <p:cNvPr id="9" name="pole tekstowe 8">
            <a:extLst>
              <a:ext uri="{FF2B5EF4-FFF2-40B4-BE49-F238E27FC236}">
                <a16:creationId xmlns:a16="http://schemas.microsoft.com/office/drawing/2014/main" id="{E0546875-9CC0-4DAC-4A0B-6AEDE421E59D}"/>
              </a:ext>
            </a:extLst>
          </p:cNvPr>
          <p:cNvSpPr txBox="1"/>
          <p:nvPr/>
        </p:nvSpPr>
        <p:spPr>
          <a:xfrm>
            <a:off x="412650" y="396874"/>
            <a:ext cx="6096000" cy="830997"/>
          </a:xfrm>
          <a:prstGeom prst="rect">
            <a:avLst/>
          </a:prstGeom>
          <a:noFill/>
        </p:spPr>
        <p:txBody>
          <a:bodyPr wrap="square">
            <a:spAutoFit/>
          </a:bodyPr>
          <a:lstStyle/>
          <a:p>
            <a:r>
              <a:rPr lang="pl-PL" sz="2400" b="1" dirty="0"/>
              <a:t>Ładowarka i wyposażenie ładowarki samochodowej </a:t>
            </a:r>
          </a:p>
        </p:txBody>
      </p:sp>
      <p:pic>
        <p:nvPicPr>
          <p:cNvPr id="5" name="Obraz 4">
            <a:extLst>
              <a:ext uri="{FF2B5EF4-FFF2-40B4-BE49-F238E27FC236}">
                <a16:creationId xmlns:a16="http://schemas.microsoft.com/office/drawing/2014/main" id="{F6338757-1C11-4608-362D-09BB6B29FE4A}"/>
              </a:ext>
            </a:extLst>
          </p:cNvPr>
          <p:cNvPicPr>
            <a:picLocks noChangeAspect="1"/>
          </p:cNvPicPr>
          <p:nvPr/>
        </p:nvPicPr>
        <p:blipFill>
          <a:blip r:embed="rId3"/>
          <a:stretch>
            <a:fillRect/>
          </a:stretch>
        </p:blipFill>
        <p:spPr>
          <a:xfrm>
            <a:off x="412650" y="1785067"/>
            <a:ext cx="2613874" cy="4753845"/>
          </a:xfrm>
          <a:prstGeom prst="rect">
            <a:avLst/>
          </a:prstGeom>
        </p:spPr>
      </p:pic>
    </p:spTree>
    <p:extLst>
      <p:ext uri="{BB962C8B-B14F-4D97-AF65-F5344CB8AC3E}">
        <p14:creationId xmlns:p14="http://schemas.microsoft.com/office/powerpoint/2010/main" val="2856350159"/>
      </p:ext>
    </p:extLst>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25B7E3C-AF37-EE8F-3467-47A6EC28C49D}"/>
              </a:ext>
            </a:extLst>
          </p:cNvPr>
          <p:cNvSpPr>
            <a:spLocks noGrp="1"/>
          </p:cNvSpPr>
          <p:nvPr>
            <p:ph type="sldNum" sz="quarter" idx="12"/>
          </p:nvPr>
        </p:nvSpPr>
        <p:spPr/>
        <p:txBody>
          <a:bodyPr/>
          <a:lstStyle/>
          <a:p>
            <a:fld id="{B13EF961-FCAC-4A9A-A9A0-C51400629BF4}" type="slidenum">
              <a:rPr lang="pl-PL" smtClean="0"/>
              <a:t>388</a:t>
            </a:fld>
            <a:endParaRPr lang="pl-PL"/>
          </a:p>
        </p:txBody>
      </p:sp>
      <p:pic>
        <p:nvPicPr>
          <p:cNvPr id="8" name="Obraz 7">
            <a:extLst>
              <a:ext uri="{FF2B5EF4-FFF2-40B4-BE49-F238E27FC236}">
                <a16:creationId xmlns:a16="http://schemas.microsoft.com/office/drawing/2014/main" id="{CAEEB90D-003A-8500-42BA-E3807BE3D1B1}"/>
              </a:ext>
            </a:extLst>
          </p:cNvPr>
          <p:cNvPicPr>
            <a:picLocks noChangeAspect="1"/>
          </p:cNvPicPr>
          <p:nvPr/>
        </p:nvPicPr>
        <p:blipFill>
          <a:blip r:embed="rId2"/>
          <a:stretch>
            <a:fillRect/>
          </a:stretch>
        </p:blipFill>
        <p:spPr>
          <a:xfrm>
            <a:off x="6096000" y="430973"/>
            <a:ext cx="6020640" cy="5925377"/>
          </a:xfrm>
          <a:prstGeom prst="rect">
            <a:avLst/>
          </a:prstGeom>
        </p:spPr>
      </p:pic>
      <p:pic>
        <p:nvPicPr>
          <p:cNvPr id="10" name="Obraz 9">
            <a:extLst>
              <a:ext uri="{FF2B5EF4-FFF2-40B4-BE49-F238E27FC236}">
                <a16:creationId xmlns:a16="http://schemas.microsoft.com/office/drawing/2014/main" id="{BDF9EBAC-C33A-C4A2-6163-AAB25DC4315A}"/>
              </a:ext>
            </a:extLst>
          </p:cNvPr>
          <p:cNvPicPr>
            <a:picLocks noChangeAspect="1"/>
          </p:cNvPicPr>
          <p:nvPr/>
        </p:nvPicPr>
        <p:blipFill>
          <a:blip r:embed="rId3"/>
          <a:stretch>
            <a:fillRect/>
          </a:stretch>
        </p:blipFill>
        <p:spPr>
          <a:xfrm>
            <a:off x="153468" y="3483979"/>
            <a:ext cx="5753555" cy="2872372"/>
          </a:xfrm>
          <a:prstGeom prst="rect">
            <a:avLst/>
          </a:prstGeom>
        </p:spPr>
      </p:pic>
      <p:sp>
        <p:nvSpPr>
          <p:cNvPr id="12" name="pole tekstowe 11">
            <a:extLst>
              <a:ext uri="{FF2B5EF4-FFF2-40B4-BE49-F238E27FC236}">
                <a16:creationId xmlns:a16="http://schemas.microsoft.com/office/drawing/2014/main" id="{0D95632D-D177-9C4A-2B78-5D45364106D0}"/>
              </a:ext>
            </a:extLst>
          </p:cNvPr>
          <p:cNvSpPr txBox="1"/>
          <p:nvPr/>
        </p:nvSpPr>
        <p:spPr>
          <a:xfrm>
            <a:off x="8458200" y="6427027"/>
            <a:ext cx="2542032" cy="261610"/>
          </a:xfrm>
          <a:prstGeom prst="rect">
            <a:avLst/>
          </a:prstGeom>
          <a:noFill/>
        </p:spPr>
        <p:txBody>
          <a:bodyPr wrap="square">
            <a:spAutoFit/>
          </a:bodyPr>
          <a:lstStyle/>
          <a:p>
            <a:r>
              <a:rPr lang="pl-PL" sz="1100" dirty="0"/>
              <a:t>Źródło: Zdjęcie autora Ludwik Osmólski</a:t>
            </a:r>
          </a:p>
        </p:txBody>
      </p:sp>
      <p:sp>
        <p:nvSpPr>
          <p:cNvPr id="14" name="pole tekstowe 13">
            <a:extLst>
              <a:ext uri="{FF2B5EF4-FFF2-40B4-BE49-F238E27FC236}">
                <a16:creationId xmlns:a16="http://schemas.microsoft.com/office/drawing/2014/main" id="{E0054BF3-C48A-01E7-2623-FFBD4B46B342}"/>
              </a:ext>
            </a:extLst>
          </p:cNvPr>
          <p:cNvSpPr txBox="1"/>
          <p:nvPr/>
        </p:nvSpPr>
        <p:spPr>
          <a:xfrm>
            <a:off x="541782" y="430973"/>
            <a:ext cx="4331970" cy="830997"/>
          </a:xfrm>
          <a:prstGeom prst="rect">
            <a:avLst/>
          </a:prstGeom>
          <a:noFill/>
        </p:spPr>
        <p:txBody>
          <a:bodyPr wrap="square">
            <a:spAutoFit/>
          </a:bodyPr>
          <a:lstStyle/>
          <a:p>
            <a:r>
              <a:rPr lang="pl-PL" sz="2400" dirty="0"/>
              <a:t>Sposoby wykonywania pomiarów ochronnych ładowarki AC 22kW</a:t>
            </a:r>
          </a:p>
        </p:txBody>
      </p:sp>
    </p:spTree>
    <p:extLst>
      <p:ext uri="{BB962C8B-B14F-4D97-AF65-F5344CB8AC3E}">
        <p14:creationId xmlns:p14="http://schemas.microsoft.com/office/powerpoint/2010/main" val="2832563619"/>
      </p:ext>
    </p:extLst>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3E55957E-00C8-7CA6-9AF2-EB6F58403507}"/>
              </a:ext>
            </a:extLst>
          </p:cNvPr>
          <p:cNvSpPr txBox="1"/>
          <p:nvPr/>
        </p:nvSpPr>
        <p:spPr>
          <a:xfrm>
            <a:off x="334537" y="1063958"/>
            <a:ext cx="11597268" cy="4539512"/>
          </a:xfrm>
          <a:prstGeom prst="rect">
            <a:avLst/>
          </a:prstGeom>
          <a:noFill/>
        </p:spPr>
        <p:txBody>
          <a:bodyPr wrap="square">
            <a:spAutoFit/>
          </a:bodyPr>
          <a:lstStyle/>
          <a:p>
            <a:pPr algn="just">
              <a:lnSpc>
                <a:spcPct val="107000"/>
              </a:lnSpc>
              <a:spcBef>
                <a:spcPts val="1200"/>
              </a:spcBef>
              <a:spcAft>
                <a:spcPts val="800"/>
              </a:spcAft>
              <a:buNone/>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Gdy nie mamy możliwości zapewnienia odpowiedniej mocy dla ładowarki, można ładowarkę wyposażyć  w funkcję zapobiegająca przeciążeniu przyłącza energetycznego, z którego zasilana jest stacja ładowania samochodu elektrycznego. Układ </a:t>
            </a:r>
            <a:r>
              <a:rPr lang="pl-PL" sz="2400" kern="0" dirty="0" err="1">
                <a:effectLst/>
                <a:latin typeface="Calibri" panose="020F0502020204030204" pitchFamily="34" charset="0"/>
                <a:ea typeface="Calibri" panose="020F0502020204030204" pitchFamily="34" charset="0"/>
                <a:cs typeface="Times New Roman" panose="02020603050405020304" pitchFamily="18" charset="0"/>
              </a:rPr>
              <a:t>np.SHC</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 zarządza płynnie mocą obiektu i stacji, aby wykorzystać możliwie największą dostępną moc do ładowania bez ryzyka przekroczenia mocy przyłączeniowej.</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buNone/>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Ładowarki AC </a:t>
            </a:r>
            <a:r>
              <a:rPr lang="pl-PL" sz="2400" kern="0" dirty="0">
                <a:effectLst/>
                <a:latin typeface="Calibri" panose="020F0502020204030204" pitchFamily="34" charset="0"/>
                <a:ea typeface="Calibri" panose="020F0502020204030204" pitchFamily="34" charset="0"/>
                <a:cs typeface="Times New Roman" panose="02020603050405020304" pitchFamily="18" charset="0"/>
              </a:rPr>
              <a:t>na prąd przemienny, który aby móc ładować baterię w samochodzie elektrycznym, musi wcześniej zostać przekonwertowany na prąd stały DC. Stacje ładowania DC na prąd stały nie wymagają zaangażowania przetwornicy samochodowej do naładowania baterii pojazdu, przez co są szybsze.</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pl-PL" sz="2400"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63156FA4-CC8C-B34F-D81B-2150AB637AAC}"/>
              </a:ext>
            </a:extLst>
          </p:cNvPr>
          <p:cNvSpPr>
            <a:spLocks noGrp="1"/>
          </p:cNvSpPr>
          <p:nvPr>
            <p:ph type="sldNum" sz="quarter" idx="12"/>
          </p:nvPr>
        </p:nvSpPr>
        <p:spPr/>
        <p:txBody>
          <a:bodyPr/>
          <a:lstStyle/>
          <a:p>
            <a:fld id="{B13EF961-FCAC-4A9A-A9A0-C51400629BF4}" type="slidenum">
              <a:rPr lang="pl-PL" smtClean="0"/>
              <a:t>389</a:t>
            </a:fld>
            <a:endParaRPr lang="pl-PL"/>
          </a:p>
        </p:txBody>
      </p:sp>
    </p:spTree>
    <p:extLst>
      <p:ext uri="{BB962C8B-B14F-4D97-AF65-F5344CB8AC3E}">
        <p14:creationId xmlns:p14="http://schemas.microsoft.com/office/powerpoint/2010/main" val="1685718618"/>
      </p:ext>
    </p:extLst>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descr="Obraz zawierający tekst, samochód, szkic, pojazd&#10;&#10;Opis wygenerowany automatycznie">
            <a:extLst>
              <a:ext uri="{FF2B5EF4-FFF2-40B4-BE49-F238E27FC236}">
                <a16:creationId xmlns:a16="http://schemas.microsoft.com/office/drawing/2014/main" id="{0C65E33D-DEA7-D286-6DD4-9D62802F491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9395" y="865993"/>
            <a:ext cx="9233209" cy="5370294"/>
          </a:xfrm>
          <a:prstGeom prst="rect">
            <a:avLst/>
          </a:prstGeom>
          <a:noFill/>
          <a:ln>
            <a:noFill/>
          </a:ln>
        </p:spPr>
      </p:pic>
      <p:sp>
        <p:nvSpPr>
          <p:cNvPr id="4" name="pole tekstowe 3">
            <a:extLst>
              <a:ext uri="{FF2B5EF4-FFF2-40B4-BE49-F238E27FC236}">
                <a16:creationId xmlns:a16="http://schemas.microsoft.com/office/drawing/2014/main" id="{8DC90104-9BCE-8EFD-3269-CB903C8679FC}"/>
              </a:ext>
            </a:extLst>
          </p:cNvPr>
          <p:cNvSpPr txBox="1"/>
          <p:nvPr/>
        </p:nvSpPr>
        <p:spPr>
          <a:xfrm>
            <a:off x="584993" y="9576"/>
            <a:ext cx="11290609" cy="736355"/>
          </a:xfrm>
          <a:prstGeom prst="rect">
            <a:avLst/>
          </a:prstGeom>
          <a:noFill/>
        </p:spPr>
        <p:txBody>
          <a:bodyPr wrap="square">
            <a:spAutoFit/>
          </a:bodyPr>
          <a:lstStyle/>
          <a:p>
            <a:pPr algn="just">
              <a:lnSpc>
                <a:spcPct val="107000"/>
              </a:lnSpc>
              <a:spcBef>
                <a:spcPts val="1200"/>
              </a:spcBef>
              <a:spcAft>
                <a:spcPts val="800"/>
              </a:spcAft>
            </a:pPr>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Tryby ładowania pojazdów elektrycznych. RDC – zabezpieczenie różnicowoprądowe, RDC-DD moduł różnicowoprądowy pozwalający wykryć składowa stałą o wartości większej niż 6mA . </a:t>
            </a:r>
            <a:endParaRPr lang="pl-PL" sz="20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B5A62289-A3E9-B1A4-EE5D-334B2D88B619}"/>
              </a:ext>
            </a:extLst>
          </p:cNvPr>
          <p:cNvSpPr>
            <a:spLocks noGrp="1"/>
          </p:cNvSpPr>
          <p:nvPr>
            <p:ph type="sldNum" sz="quarter" idx="12"/>
          </p:nvPr>
        </p:nvSpPr>
        <p:spPr/>
        <p:txBody>
          <a:bodyPr/>
          <a:lstStyle/>
          <a:p>
            <a:fld id="{B13EF961-FCAC-4A9A-A9A0-C51400629BF4}" type="slidenum">
              <a:rPr lang="pl-PL" smtClean="0"/>
              <a:t>390</a:t>
            </a:fld>
            <a:endParaRPr lang="pl-PL"/>
          </a:p>
        </p:txBody>
      </p:sp>
      <p:sp>
        <p:nvSpPr>
          <p:cNvPr id="6" name="pole tekstowe 5">
            <a:extLst>
              <a:ext uri="{FF2B5EF4-FFF2-40B4-BE49-F238E27FC236}">
                <a16:creationId xmlns:a16="http://schemas.microsoft.com/office/drawing/2014/main" id="{0F5D4358-9DF2-BF7B-CF54-62847D10BC8B}"/>
              </a:ext>
            </a:extLst>
          </p:cNvPr>
          <p:cNvSpPr txBox="1"/>
          <p:nvPr/>
        </p:nvSpPr>
        <p:spPr>
          <a:xfrm>
            <a:off x="5259324" y="6538912"/>
            <a:ext cx="6094476" cy="253916"/>
          </a:xfrm>
          <a:prstGeom prst="rect">
            <a:avLst/>
          </a:prstGeom>
          <a:noFill/>
        </p:spPr>
        <p:txBody>
          <a:bodyPr wrap="square">
            <a:spAutoFit/>
          </a:bodyPr>
          <a:lstStyle/>
          <a:p>
            <a:r>
              <a:rPr lang="pl-PL" sz="1050" i="1" kern="0" dirty="0">
                <a:effectLst/>
                <a:latin typeface="Calibri" panose="020F0502020204030204" pitchFamily="34" charset="0"/>
                <a:ea typeface="Calibri" panose="020F0502020204030204" pitchFamily="34" charset="0"/>
                <a:cs typeface="Times New Roman" panose="02020603050405020304" pitchFamily="18" charset="0"/>
              </a:rPr>
              <a:t>Książka: Ochrona przeciwporażeniowa w sieciach i instalacjach niskiego napięcia. Stanisław Czapp</a:t>
            </a:r>
            <a:endParaRPr lang="pl-PL" sz="1050" dirty="0"/>
          </a:p>
        </p:txBody>
      </p:sp>
    </p:spTree>
    <p:extLst>
      <p:ext uri="{BB962C8B-B14F-4D97-AF65-F5344CB8AC3E}">
        <p14:creationId xmlns:p14="http://schemas.microsoft.com/office/powerpoint/2010/main" val="2006891968"/>
      </p:ext>
    </p:extLst>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ela 3">
            <a:extLst>
              <a:ext uri="{FF2B5EF4-FFF2-40B4-BE49-F238E27FC236}">
                <a16:creationId xmlns:a16="http://schemas.microsoft.com/office/drawing/2014/main" id="{B1471D67-74FB-6AD1-7AD6-2056EB3BEC10}"/>
              </a:ext>
            </a:extLst>
          </p:cNvPr>
          <p:cNvGraphicFramePr>
            <a:graphicFrameLocks noGrp="1"/>
          </p:cNvGraphicFramePr>
          <p:nvPr>
            <p:extLst>
              <p:ext uri="{D42A27DB-BD31-4B8C-83A1-F6EECF244321}">
                <p14:modId xmlns:p14="http://schemas.microsoft.com/office/powerpoint/2010/main" val="369084263"/>
              </p:ext>
            </p:extLst>
          </p:nvPr>
        </p:nvGraphicFramePr>
        <p:xfrm>
          <a:off x="1178312" y="1767468"/>
          <a:ext cx="9835375" cy="3323064"/>
        </p:xfrm>
        <a:graphic>
          <a:graphicData uri="http://schemas.openxmlformats.org/drawingml/2006/table">
            <a:tbl>
              <a:tblPr firstRow="1" firstCol="1" bandRow="1">
                <a:tableStyleId>{5C22544A-7EE6-4342-B048-85BDC9FD1C3A}</a:tableStyleId>
              </a:tblPr>
              <a:tblGrid>
                <a:gridCol w="865513">
                  <a:extLst>
                    <a:ext uri="{9D8B030D-6E8A-4147-A177-3AD203B41FA5}">
                      <a16:colId xmlns:a16="http://schemas.microsoft.com/office/drawing/2014/main" val="3138847353"/>
                    </a:ext>
                  </a:extLst>
                </a:gridCol>
                <a:gridCol w="3953821">
                  <a:extLst>
                    <a:ext uri="{9D8B030D-6E8A-4147-A177-3AD203B41FA5}">
                      <a16:colId xmlns:a16="http://schemas.microsoft.com/office/drawing/2014/main" val="3367524095"/>
                    </a:ext>
                  </a:extLst>
                </a:gridCol>
                <a:gridCol w="1929700">
                  <a:extLst>
                    <a:ext uri="{9D8B030D-6E8A-4147-A177-3AD203B41FA5}">
                      <a16:colId xmlns:a16="http://schemas.microsoft.com/office/drawing/2014/main" val="436660443"/>
                    </a:ext>
                  </a:extLst>
                </a:gridCol>
                <a:gridCol w="3086341">
                  <a:extLst>
                    <a:ext uri="{9D8B030D-6E8A-4147-A177-3AD203B41FA5}">
                      <a16:colId xmlns:a16="http://schemas.microsoft.com/office/drawing/2014/main" val="4085900323"/>
                    </a:ext>
                  </a:extLst>
                </a:gridCol>
              </a:tblGrid>
              <a:tr h="830766">
                <a:tc>
                  <a:txBody>
                    <a:bodyPr/>
                    <a:lstStyle/>
                    <a:p>
                      <a:pPr algn="ctr">
                        <a:lnSpc>
                          <a:spcPct val="107000"/>
                        </a:lnSpc>
                        <a:spcBef>
                          <a:spcPts val="1200"/>
                        </a:spcBef>
                        <a:spcAft>
                          <a:spcPts val="800"/>
                        </a:spcAft>
                        <a:buNone/>
                      </a:pPr>
                      <a:r>
                        <a:rPr lang="pl-PL" sz="2000" kern="0">
                          <a:effectLst/>
                        </a:rPr>
                        <a:t>L.p.</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dirty="0">
                          <a:effectLst/>
                        </a:rPr>
                        <a:t>Rodzaje stacji i punktów ładowania</a:t>
                      </a:r>
                      <a:endParaRPr lang="pl-PL"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Moc</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Czas ładowania</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6565299"/>
                  </a:ext>
                </a:extLst>
              </a:tr>
              <a:tr h="830766">
                <a:tc>
                  <a:txBody>
                    <a:bodyPr/>
                    <a:lstStyle/>
                    <a:p>
                      <a:pPr algn="ctr">
                        <a:lnSpc>
                          <a:spcPct val="107000"/>
                        </a:lnSpc>
                        <a:spcBef>
                          <a:spcPts val="1200"/>
                        </a:spcBef>
                        <a:spcAft>
                          <a:spcPts val="800"/>
                        </a:spcAft>
                        <a:buNone/>
                      </a:pPr>
                      <a:r>
                        <a:rPr lang="pl-PL" sz="2000" kern="0">
                          <a:effectLst/>
                        </a:rPr>
                        <a:t>1</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dirty="0">
                          <a:effectLst/>
                        </a:rPr>
                        <a:t>AC (prąd przemienny) 1-fazowe</a:t>
                      </a:r>
                      <a:endParaRPr lang="pl-PL"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do 7,4 kW</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Wolny, powyżej 5 godz.</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11622421"/>
                  </a:ext>
                </a:extLst>
              </a:tr>
              <a:tr h="830766">
                <a:tc>
                  <a:txBody>
                    <a:bodyPr/>
                    <a:lstStyle/>
                    <a:p>
                      <a:pPr algn="ctr">
                        <a:lnSpc>
                          <a:spcPct val="107000"/>
                        </a:lnSpc>
                        <a:spcBef>
                          <a:spcPts val="1200"/>
                        </a:spcBef>
                        <a:spcAft>
                          <a:spcPts val="800"/>
                        </a:spcAft>
                        <a:buNone/>
                      </a:pPr>
                      <a:r>
                        <a:rPr lang="pl-PL" sz="2000" kern="0">
                          <a:effectLst/>
                        </a:rPr>
                        <a:t>2</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dirty="0">
                          <a:effectLst/>
                        </a:rPr>
                        <a:t>AC (prąd przemienny) 3-fazowe</a:t>
                      </a:r>
                      <a:endParaRPr lang="pl-PL"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do 22 kW</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Umiarkowany, od 2-4 godz.</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988979"/>
                  </a:ext>
                </a:extLst>
              </a:tr>
              <a:tr h="830766">
                <a:tc>
                  <a:txBody>
                    <a:bodyPr/>
                    <a:lstStyle/>
                    <a:p>
                      <a:pPr algn="ctr">
                        <a:lnSpc>
                          <a:spcPct val="107000"/>
                        </a:lnSpc>
                        <a:spcBef>
                          <a:spcPts val="1200"/>
                        </a:spcBef>
                        <a:spcAft>
                          <a:spcPts val="800"/>
                        </a:spcAft>
                        <a:buNone/>
                      </a:pPr>
                      <a:r>
                        <a:rPr lang="pl-PL" sz="2000" kern="0">
                          <a:effectLst/>
                        </a:rPr>
                        <a:t>3</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DC (prąd stały)</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a:effectLst/>
                        </a:rPr>
                        <a:t>powyżej 22 kW</a:t>
                      </a:r>
                      <a:endParaRPr lang="pl-PL"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1200"/>
                        </a:spcBef>
                        <a:spcAft>
                          <a:spcPts val="800"/>
                        </a:spcAft>
                        <a:buNone/>
                      </a:pPr>
                      <a:r>
                        <a:rPr lang="pl-PL" sz="2000" kern="0" dirty="0">
                          <a:effectLst/>
                        </a:rPr>
                        <a:t>Szybki, od ok. 35 min</a:t>
                      </a:r>
                      <a:endParaRPr lang="pl-PL"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1092942"/>
                  </a:ext>
                </a:extLst>
              </a:tr>
            </a:tbl>
          </a:graphicData>
        </a:graphic>
      </p:graphicFrame>
      <p:sp>
        <p:nvSpPr>
          <p:cNvPr id="6" name="pole tekstowe 5">
            <a:extLst>
              <a:ext uri="{FF2B5EF4-FFF2-40B4-BE49-F238E27FC236}">
                <a16:creationId xmlns:a16="http://schemas.microsoft.com/office/drawing/2014/main" id="{C93D4AE6-4A9F-998D-F773-7DEB91590D28}"/>
              </a:ext>
            </a:extLst>
          </p:cNvPr>
          <p:cNvSpPr txBox="1"/>
          <p:nvPr/>
        </p:nvSpPr>
        <p:spPr>
          <a:xfrm>
            <a:off x="1178313" y="136525"/>
            <a:ext cx="9835374" cy="1121654"/>
          </a:xfrm>
          <a:prstGeom prst="rect">
            <a:avLst/>
          </a:prstGeom>
          <a:noFill/>
        </p:spPr>
        <p:txBody>
          <a:bodyPr wrap="square">
            <a:spAutoFit/>
          </a:bodyPr>
          <a:lstStyle/>
          <a:p>
            <a:pPr algn="just">
              <a:lnSpc>
                <a:spcPct val="107000"/>
              </a:lnSpc>
              <a:spcBef>
                <a:spcPts val="1200"/>
              </a:spcBef>
              <a:spcAft>
                <a:spcPts val="800"/>
              </a:spcAft>
              <a:buNone/>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Rodzaje ładowarek i punktów ładowania. </a:t>
            </a:r>
          </a:p>
          <a:p>
            <a:pPr algn="just">
              <a:lnSpc>
                <a:spcPct val="107000"/>
              </a:lnSpc>
              <a:spcBef>
                <a:spcPts val="1200"/>
              </a:spcBef>
              <a:spcAft>
                <a:spcPts val="800"/>
              </a:spcAft>
            </a:pPr>
            <a:r>
              <a:rPr lang="pl-PL" sz="2400" b="1" kern="0" dirty="0">
                <a:effectLst/>
                <a:latin typeface="Calibri" panose="020F0502020204030204" pitchFamily="34" charset="0"/>
                <a:ea typeface="Calibri" panose="020F0502020204030204" pitchFamily="34" charset="0"/>
                <a:cs typeface="Times New Roman" panose="02020603050405020304" pitchFamily="18" charset="0"/>
              </a:rPr>
              <a:t> </a:t>
            </a:r>
            <a:endParaRPr lang="pl-PL"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2BB3B805-D65A-FA90-106B-23F94CC33827}"/>
              </a:ext>
            </a:extLst>
          </p:cNvPr>
          <p:cNvSpPr>
            <a:spLocks noGrp="1"/>
          </p:cNvSpPr>
          <p:nvPr>
            <p:ph type="sldNum" sz="quarter" idx="12"/>
          </p:nvPr>
        </p:nvSpPr>
        <p:spPr/>
        <p:txBody>
          <a:bodyPr/>
          <a:lstStyle/>
          <a:p>
            <a:fld id="{B13EF961-FCAC-4A9A-A9A0-C51400629BF4}" type="slidenum">
              <a:rPr lang="pl-PL" smtClean="0"/>
              <a:t>391</a:t>
            </a:fld>
            <a:endParaRPr lang="pl-PL"/>
          </a:p>
        </p:txBody>
      </p:sp>
      <p:sp>
        <p:nvSpPr>
          <p:cNvPr id="5" name="pole tekstowe 4">
            <a:extLst>
              <a:ext uri="{FF2B5EF4-FFF2-40B4-BE49-F238E27FC236}">
                <a16:creationId xmlns:a16="http://schemas.microsoft.com/office/drawing/2014/main" id="{B1B2A263-BA80-1ABE-A962-995B07C1F7A1}"/>
              </a:ext>
            </a:extLst>
          </p:cNvPr>
          <p:cNvSpPr txBox="1"/>
          <p:nvPr/>
        </p:nvSpPr>
        <p:spPr>
          <a:xfrm>
            <a:off x="8048625" y="6456018"/>
            <a:ext cx="3695700" cy="265457"/>
          </a:xfrm>
          <a:prstGeom prst="rect">
            <a:avLst/>
          </a:prstGeom>
          <a:noFill/>
        </p:spPr>
        <p:txBody>
          <a:bodyPr wrap="square">
            <a:spAutoFit/>
          </a:bodyPr>
          <a:lstStyle/>
          <a:p>
            <a:pPr algn="just">
              <a:lnSpc>
                <a:spcPct val="107000"/>
              </a:lnSpc>
              <a:spcBef>
                <a:spcPts val="1200"/>
              </a:spcBef>
              <a:spcAft>
                <a:spcPts val="800"/>
              </a:spcAft>
              <a:buNone/>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Opracowanie własne autora Ludwik Osmólski</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6007276"/>
      </p:ext>
    </p:extLst>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a:extLst>
              <a:ext uri="{FF2B5EF4-FFF2-40B4-BE49-F238E27FC236}">
                <a16:creationId xmlns:a16="http://schemas.microsoft.com/office/drawing/2014/main" id="{A5A26730-D699-D280-1394-05D606D132B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15059" y="569240"/>
            <a:ext cx="9269456" cy="5787110"/>
          </a:xfrm>
          <a:prstGeom prst="rect">
            <a:avLst/>
          </a:prstGeom>
          <a:noFill/>
          <a:ln>
            <a:noFill/>
          </a:ln>
        </p:spPr>
      </p:pic>
      <p:sp>
        <p:nvSpPr>
          <p:cNvPr id="4" name="pole tekstowe 3">
            <a:extLst>
              <a:ext uri="{FF2B5EF4-FFF2-40B4-BE49-F238E27FC236}">
                <a16:creationId xmlns:a16="http://schemas.microsoft.com/office/drawing/2014/main" id="{01C82C06-4187-E1EA-D187-2187F5817C71}"/>
              </a:ext>
            </a:extLst>
          </p:cNvPr>
          <p:cNvSpPr txBox="1"/>
          <p:nvPr/>
        </p:nvSpPr>
        <p:spPr>
          <a:xfrm>
            <a:off x="7485889" y="6480216"/>
            <a:ext cx="3507556" cy="265457"/>
          </a:xfrm>
          <a:prstGeom prst="rect">
            <a:avLst/>
          </a:prstGeom>
          <a:noFill/>
        </p:spPr>
        <p:txBody>
          <a:bodyPr wrap="square">
            <a:spAutoFit/>
          </a:bodyPr>
          <a:lstStyle/>
          <a:p>
            <a:pPr algn="just">
              <a:lnSpc>
                <a:spcPct val="107000"/>
              </a:lnSpc>
              <a:spcBef>
                <a:spcPts val="1200"/>
              </a:spcBef>
              <a:spcAft>
                <a:spcPts val="800"/>
              </a:spcAft>
            </a:pPr>
            <a:r>
              <a:rPr lang="pl-PL" sz="1100" i="1" kern="0" dirty="0">
                <a:effectLst/>
                <a:latin typeface="Calibri" panose="020F0502020204030204" pitchFamily="34" charset="0"/>
                <a:ea typeface="Calibri" panose="020F0502020204030204" pitchFamily="34" charset="0"/>
                <a:cs typeface="Times New Roman" panose="02020603050405020304" pitchFamily="18" charset="0"/>
              </a:rPr>
              <a:t>http://immari.pl/rodzaje-ladowarek-samochodowych/</a:t>
            </a:r>
            <a:endParaRPr lang="pl-PL"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ymbol zastępczy numeru slajdu 2">
            <a:extLst>
              <a:ext uri="{FF2B5EF4-FFF2-40B4-BE49-F238E27FC236}">
                <a16:creationId xmlns:a16="http://schemas.microsoft.com/office/drawing/2014/main" id="{BBE37033-236F-3F3F-9885-9004FCC2127F}"/>
              </a:ext>
            </a:extLst>
          </p:cNvPr>
          <p:cNvSpPr>
            <a:spLocks noGrp="1"/>
          </p:cNvSpPr>
          <p:nvPr>
            <p:ph type="sldNum" sz="quarter" idx="12"/>
          </p:nvPr>
        </p:nvSpPr>
        <p:spPr/>
        <p:txBody>
          <a:bodyPr/>
          <a:lstStyle/>
          <a:p>
            <a:fld id="{B13EF961-FCAC-4A9A-A9A0-C51400629BF4}" type="slidenum">
              <a:rPr lang="pl-PL" smtClean="0"/>
              <a:t>392</a:t>
            </a:fld>
            <a:endParaRPr lang="pl-PL"/>
          </a:p>
        </p:txBody>
      </p:sp>
      <p:sp>
        <p:nvSpPr>
          <p:cNvPr id="6" name="pole tekstowe 5">
            <a:extLst>
              <a:ext uri="{FF2B5EF4-FFF2-40B4-BE49-F238E27FC236}">
                <a16:creationId xmlns:a16="http://schemas.microsoft.com/office/drawing/2014/main" id="{47387463-422F-7200-148A-3C4BF48BA22C}"/>
              </a:ext>
            </a:extLst>
          </p:cNvPr>
          <p:cNvSpPr txBox="1"/>
          <p:nvPr/>
        </p:nvSpPr>
        <p:spPr>
          <a:xfrm>
            <a:off x="351264" y="45264"/>
            <a:ext cx="9670560" cy="400110"/>
          </a:xfrm>
          <a:prstGeom prst="rect">
            <a:avLst/>
          </a:prstGeom>
          <a:noFill/>
        </p:spPr>
        <p:txBody>
          <a:bodyPr wrap="square">
            <a:spAutoFit/>
          </a:bodyPr>
          <a:lstStyle/>
          <a:p>
            <a:r>
              <a:rPr lang="pl-PL" sz="2000" b="1" kern="0" dirty="0">
                <a:effectLst/>
                <a:latin typeface="Calibri" panose="020F0502020204030204" pitchFamily="34" charset="0"/>
                <a:ea typeface="Calibri" panose="020F0502020204030204" pitchFamily="34" charset="0"/>
                <a:cs typeface="Times New Roman" panose="02020603050405020304" pitchFamily="18" charset="0"/>
              </a:rPr>
              <a:t>Rodzaje gniazd stosowanych do ładowania samochodów elektrycznych</a:t>
            </a:r>
            <a:endParaRPr lang="pl-PL" sz="2000" b="1" dirty="0"/>
          </a:p>
        </p:txBody>
      </p:sp>
    </p:spTree>
    <p:extLst>
      <p:ext uri="{BB962C8B-B14F-4D97-AF65-F5344CB8AC3E}">
        <p14:creationId xmlns:p14="http://schemas.microsoft.com/office/powerpoint/2010/main" val="1705236613"/>
      </p:ext>
    </p:extLst>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le tekstowe 2">
            <a:extLst>
              <a:ext uri="{FF2B5EF4-FFF2-40B4-BE49-F238E27FC236}">
                <a16:creationId xmlns:a16="http://schemas.microsoft.com/office/drawing/2014/main" id="{C4438A1F-E76D-912D-F689-F4326C44568D}"/>
              </a:ext>
            </a:extLst>
          </p:cNvPr>
          <p:cNvSpPr txBox="1"/>
          <p:nvPr/>
        </p:nvSpPr>
        <p:spPr>
          <a:xfrm>
            <a:off x="1030798" y="251377"/>
            <a:ext cx="10398512" cy="1655518"/>
          </a:xfrm>
          <a:prstGeom prst="rect">
            <a:avLst/>
          </a:prstGeom>
          <a:noFill/>
        </p:spPr>
        <p:txBody>
          <a:bodyPr wrap="square">
            <a:spAutoFit/>
          </a:bodyPr>
          <a:lstStyle/>
          <a:p>
            <a:pPr algn="just">
              <a:lnSpc>
                <a:spcPct val="107000"/>
              </a:lnSpc>
              <a:spcAft>
                <a:spcPts val="800"/>
              </a:spcAft>
              <a:buNone/>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Samochody elektryczne posiadają dwa gniazda: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AC</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do ładowania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prądem przemiennym</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i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DC</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do szybkiego ładowania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prądem stałym</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Ładowarki AC wyposażone są w gniazda typu 1 i typu 2, a ładowarki DC – </a:t>
            </a:r>
            <a:r>
              <a:rPr lang="pl-PL" sz="2400" b="1" kern="100" dirty="0">
                <a:effectLst/>
                <a:latin typeface="Calibri" panose="020F0502020204030204" pitchFamily="34" charset="0"/>
                <a:ea typeface="Calibri" panose="020F0502020204030204" pitchFamily="34" charset="0"/>
                <a:cs typeface="Times New Roman" panose="02020603050405020304" pitchFamily="18" charset="0"/>
              </a:rPr>
              <a:t>CCS</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(w większości) lub </a:t>
            </a:r>
            <a:r>
              <a:rPr lang="pl-PL" sz="2400" kern="100" dirty="0" err="1">
                <a:effectLst/>
                <a:latin typeface="Calibri" panose="020F0502020204030204" pitchFamily="34" charset="0"/>
                <a:ea typeface="Calibri" panose="020F0502020204030204" pitchFamily="34" charset="0"/>
                <a:cs typeface="Times New Roman" panose="02020603050405020304" pitchFamily="18" charset="0"/>
              </a:rPr>
              <a:t>CHAdeMO</a:t>
            </a: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Obraz 3" descr="Wartości znamionowe stacji ładowania pojazdów elektrycznych schemat">
            <a:extLst>
              <a:ext uri="{FF2B5EF4-FFF2-40B4-BE49-F238E27FC236}">
                <a16:creationId xmlns:a16="http://schemas.microsoft.com/office/drawing/2014/main" id="{79FE0744-FBEF-1C92-3FC6-5C30943BB7A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5094" y="2280379"/>
            <a:ext cx="8421812" cy="3452754"/>
          </a:xfrm>
          <a:prstGeom prst="rect">
            <a:avLst/>
          </a:prstGeom>
          <a:noFill/>
          <a:ln>
            <a:noFill/>
          </a:ln>
        </p:spPr>
      </p:pic>
      <p:sp>
        <p:nvSpPr>
          <p:cNvPr id="6" name="pole tekstowe 5">
            <a:extLst>
              <a:ext uri="{FF2B5EF4-FFF2-40B4-BE49-F238E27FC236}">
                <a16:creationId xmlns:a16="http://schemas.microsoft.com/office/drawing/2014/main" id="{AEB69AAC-A4C2-C127-F2C7-A040DECD3300}"/>
              </a:ext>
            </a:extLst>
          </p:cNvPr>
          <p:cNvSpPr txBox="1"/>
          <p:nvPr/>
        </p:nvSpPr>
        <p:spPr>
          <a:xfrm>
            <a:off x="1167310" y="5886350"/>
            <a:ext cx="10576931" cy="470000"/>
          </a:xfrm>
          <a:prstGeom prst="rect">
            <a:avLst/>
          </a:prstGeom>
          <a:noFill/>
        </p:spPr>
        <p:txBody>
          <a:bodyPr wrap="square">
            <a:spAutoFit/>
          </a:bodyPr>
          <a:lstStyle/>
          <a:p>
            <a:pPr algn="just">
              <a:lnSpc>
                <a:spcPct val="107000"/>
              </a:lnSpc>
              <a:spcAft>
                <a:spcPts val="800"/>
              </a:spcAft>
            </a:pPr>
            <a:r>
              <a:rPr lang="pl-PL" sz="2400" i="1" kern="100" dirty="0">
                <a:effectLst/>
                <a:latin typeface="Calibri" panose="020F0502020204030204" pitchFamily="34" charset="0"/>
                <a:ea typeface="Calibri" panose="020F0502020204030204" pitchFamily="34" charset="0"/>
                <a:cs typeface="Times New Roman" panose="02020603050405020304" pitchFamily="18" charset="0"/>
              </a:rPr>
              <a:t>Typowe wartości mocy ładowarek samochodowych</a:t>
            </a:r>
            <a:endParaRPr lang="pl-PL"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ymbol zastępczy numeru slajdu 1">
            <a:extLst>
              <a:ext uri="{FF2B5EF4-FFF2-40B4-BE49-F238E27FC236}">
                <a16:creationId xmlns:a16="http://schemas.microsoft.com/office/drawing/2014/main" id="{0A31BBC5-9D26-5EE8-B062-8544A9785AF4}"/>
              </a:ext>
            </a:extLst>
          </p:cNvPr>
          <p:cNvSpPr>
            <a:spLocks noGrp="1"/>
          </p:cNvSpPr>
          <p:nvPr>
            <p:ph type="sldNum" sz="quarter" idx="12"/>
          </p:nvPr>
        </p:nvSpPr>
        <p:spPr/>
        <p:txBody>
          <a:bodyPr/>
          <a:lstStyle/>
          <a:p>
            <a:fld id="{B13EF961-FCAC-4A9A-A9A0-C51400629BF4}" type="slidenum">
              <a:rPr lang="pl-PL" smtClean="0"/>
              <a:t>393</a:t>
            </a:fld>
            <a:endParaRPr lang="pl-PL" dirty="0"/>
          </a:p>
        </p:txBody>
      </p:sp>
      <p:sp>
        <p:nvSpPr>
          <p:cNvPr id="7" name="pole tekstowe 6">
            <a:extLst>
              <a:ext uri="{FF2B5EF4-FFF2-40B4-BE49-F238E27FC236}">
                <a16:creationId xmlns:a16="http://schemas.microsoft.com/office/drawing/2014/main" id="{3E940E7D-909A-073B-2882-BA8D81D3ABC1}"/>
              </a:ext>
            </a:extLst>
          </p:cNvPr>
          <p:cNvSpPr txBox="1"/>
          <p:nvPr/>
        </p:nvSpPr>
        <p:spPr>
          <a:xfrm>
            <a:off x="9283595" y="6509567"/>
            <a:ext cx="2265426" cy="261610"/>
          </a:xfrm>
          <a:prstGeom prst="rect">
            <a:avLst/>
          </a:prstGeom>
          <a:noFill/>
        </p:spPr>
        <p:txBody>
          <a:bodyPr wrap="square">
            <a:spAutoFit/>
          </a:bodyPr>
          <a:lstStyle/>
          <a:p>
            <a:r>
              <a:rPr lang="pl-PL" sz="1100" i="1" kern="100" dirty="0">
                <a:effectLst/>
                <a:latin typeface="Calibri" panose="020F0502020204030204" pitchFamily="34" charset="0"/>
                <a:ea typeface="Calibri" panose="020F0502020204030204" pitchFamily="34" charset="0"/>
                <a:cs typeface="Times New Roman" panose="02020603050405020304" pitchFamily="18" charset="0"/>
              </a:rPr>
              <a:t>https://onninen.pl/</a:t>
            </a:r>
            <a:endParaRPr lang="pl-PL" sz="1100" dirty="0"/>
          </a:p>
        </p:txBody>
      </p:sp>
    </p:spTree>
    <p:extLst>
      <p:ext uri="{BB962C8B-B14F-4D97-AF65-F5344CB8AC3E}">
        <p14:creationId xmlns:p14="http://schemas.microsoft.com/office/powerpoint/2010/main" val="3822451599"/>
      </p:ext>
    </p:extLst>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10FDFC3-D758-57CE-E07C-BD29968C4A9B}"/>
              </a:ext>
            </a:extLst>
          </p:cNvPr>
          <p:cNvSpPr>
            <a:spLocks noGrp="1"/>
          </p:cNvSpPr>
          <p:nvPr>
            <p:ph type="sldNum" sz="quarter" idx="12"/>
          </p:nvPr>
        </p:nvSpPr>
        <p:spPr/>
        <p:txBody>
          <a:bodyPr/>
          <a:lstStyle/>
          <a:p>
            <a:fld id="{B13EF961-FCAC-4A9A-A9A0-C51400629BF4}" type="slidenum">
              <a:rPr lang="pl-PL" smtClean="0"/>
              <a:t>394</a:t>
            </a:fld>
            <a:endParaRPr lang="pl-PL"/>
          </a:p>
        </p:txBody>
      </p:sp>
      <p:pic>
        <p:nvPicPr>
          <p:cNvPr id="4" name="Obraz 3">
            <a:extLst>
              <a:ext uri="{FF2B5EF4-FFF2-40B4-BE49-F238E27FC236}">
                <a16:creationId xmlns:a16="http://schemas.microsoft.com/office/drawing/2014/main" id="{22CA4BC0-46D7-FD52-0D2C-35F538DFAD1F}"/>
              </a:ext>
            </a:extLst>
          </p:cNvPr>
          <p:cNvPicPr>
            <a:picLocks noChangeAspect="1"/>
          </p:cNvPicPr>
          <p:nvPr/>
        </p:nvPicPr>
        <p:blipFill>
          <a:blip r:embed="rId2"/>
          <a:stretch>
            <a:fillRect/>
          </a:stretch>
        </p:blipFill>
        <p:spPr>
          <a:xfrm>
            <a:off x="4856726" y="444489"/>
            <a:ext cx="7335274" cy="6163535"/>
          </a:xfrm>
          <a:prstGeom prst="rect">
            <a:avLst/>
          </a:prstGeom>
        </p:spPr>
      </p:pic>
      <p:sp>
        <p:nvSpPr>
          <p:cNvPr id="6" name="pole tekstowe 5">
            <a:extLst>
              <a:ext uri="{FF2B5EF4-FFF2-40B4-BE49-F238E27FC236}">
                <a16:creationId xmlns:a16="http://schemas.microsoft.com/office/drawing/2014/main" id="{8BE0057F-01F4-FA87-610F-C8695EA7447C}"/>
              </a:ext>
            </a:extLst>
          </p:cNvPr>
          <p:cNvSpPr txBox="1"/>
          <p:nvPr/>
        </p:nvSpPr>
        <p:spPr>
          <a:xfrm>
            <a:off x="154173" y="699670"/>
            <a:ext cx="4226442" cy="4524315"/>
          </a:xfrm>
          <a:prstGeom prst="rect">
            <a:avLst/>
          </a:prstGeom>
          <a:noFill/>
        </p:spPr>
        <p:txBody>
          <a:bodyPr wrap="square">
            <a:spAutoFit/>
          </a:bodyPr>
          <a:lstStyle/>
          <a:p>
            <a:r>
              <a:rPr lang="pl-PL" sz="2400" b="0" i="0" dirty="0">
                <a:solidFill>
                  <a:srgbClr val="555555"/>
                </a:solidFill>
                <a:effectLst/>
              </a:rPr>
              <a:t>Zapotrzebowanie odbiorców jest więc zmienne w czasie, zależnie od cyklu aktywności ludzkiej dzień-noc, a także cyklu dni roboczych i wolnych od pracy. Istotnym czynnikiem są także warunki pogodowe, co można zaobserwować na przykładzie średnich przebiegów zapotrzebowania KSE dla poszczególnych pór roku, pokazanych na rysunku. </a:t>
            </a:r>
            <a:endParaRPr lang="pl-PL" sz="2400" dirty="0"/>
          </a:p>
        </p:txBody>
      </p:sp>
    </p:spTree>
    <p:extLst>
      <p:ext uri="{BB962C8B-B14F-4D97-AF65-F5344CB8AC3E}">
        <p14:creationId xmlns:p14="http://schemas.microsoft.com/office/powerpoint/2010/main" val="1429674743"/>
      </p:ext>
    </p:extLst>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FF92F0A0-89CA-66EF-E731-83FBC51F3392}"/>
              </a:ext>
            </a:extLst>
          </p:cNvPr>
          <p:cNvSpPr>
            <a:spLocks noGrp="1"/>
          </p:cNvSpPr>
          <p:nvPr>
            <p:ph type="sldNum" sz="quarter" idx="12"/>
          </p:nvPr>
        </p:nvSpPr>
        <p:spPr/>
        <p:txBody>
          <a:bodyPr/>
          <a:lstStyle/>
          <a:p>
            <a:fld id="{B13EF961-FCAC-4A9A-A9A0-C51400629BF4}" type="slidenum">
              <a:rPr lang="pl-PL" smtClean="0"/>
              <a:t>395</a:t>
            </a:fld>
            <a:endParaRPr lang="pl-PL"/>
          </a:p>
        </p:txBody>
      </p:sp>
      <p:pic>
        <p:nvPicPr>
          <p:cNvPr id="4" name="Obraz 3">
            <a:extLst>
              <a:ext uri="{FF2B5EF4-FFF2-40B4-BE49-F238E27FC236}">
                <a16:creationId xmlns:a16="http://schemas.microsoft.com/office/drawing/2014/main" id="{E7AD0EDB-1891-B560-2483-6E26EE056213}"/>
              </a:ext>
            </a:extLst>
          </p:cNvPr>
          <p:cNvPicPr>
            <a:picLocks noChangeAspect="1"/>
          </p:cNvPicPr>
          <p:nvPr/>
        </p:nvPicPr>
        <p:blipFill>
          <a:blip r:embed="rId2"/>
          <a:stretch>
            <a:fillRect/>
          </a:stretch>
        </p:blipFill>
        <p:spPr>
          <a:xfrm>
            <a:off x="3028522" y="1599944"/>
            <a:ext cx="6134956" cy="3658111"/>
          </a:xfrm>
          <a:prstGeom prst="rect">
            <a:avLst/>
          </a:prstGeom>
        </p:spPr>
      </p:pic>
    </p:spTree>
    <p:extLst>
      <p:ext uri="{BB962C8B-B14F-4D97-AF65-F5344CB8AC3E}">
        <p14:creationId xmlns:p14="http://schemas.microsoft.com/office/powerpoint/2010/main" val="2212809708"/>
      </p:ext>
    </p:extLst>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7B57627C-A18F-78EC-6C1B-40E6AC593C7E}"/>
              </a:ext>
            </a:extLst>
          </p:cNvPr>
          <p:cNvSpPr>
            <a:spLocks noGrp="1"/>
          </p:cNvSpPr>
          <p:nvPr>
            <p:ph type="title"/>
          </p:nvPr>
        </p:nvSpPr>
        <p:spPr>
          <a:xfrm>
            <a:off x="863600" y="1736726"/>
            <a:ext cx="6989482" cy="2852737"/>
          </a:xfrm>
        </p:spPr>
        <p:txBody>
          <a:bodyPr>
            <a:normAutofit fontScale="90000"/>
          </a:bodyPr>
          <a:lstStyle/>
          <a:p>
            <a:r>
              <a:rPr lang="pl-PL" b="1" dirty="0"/>
              <a:t>XIV </a:t>
            </a:r>
            <a:br>
              <a:rPr lang="pl-PL" b="1" dirty="0"/>
            </a:br>
            <a:r>
              <a:rPr lang="pl-PL" b="1" dirty="0"/>
              <a:t>Przepisy i wymagania prawne</a:t>
            </a:r>
            <a:br>
              <a:rPr lang="pl-PL" b="1" dirty="0"/>
            </a:br>
            <a:endParaRPr lang="pl-PL" b="1" dirty="0"/>
          </a:p>
        </p:txBody>
      </p:sp>
      <p:sp>
        <p:nvSpPr>
          <p:cNvPr id="4" name="Symbol zastępczy numeru slajdu 3">
            <a:extLst>
              <a:ext uri="{FF2B5EF4-FFF2-40B4-BE49-F238E27FC236}">
                <a16:creationId xmlns:a16="http://schemas.microsoft.com/office/drawing/2014/main" id="{BDC18AB5-725A-5004-3D21-457091ADB9A0}"/>
              </a:ext>
            </a:extLst>
          </p:cNvPr>
          <p:cNvSpPr>
            <a:spLocks noGrp="1"/>
          </p:cNvSpPr>
          <p:nvPr>
            <p:ph type="sldNum" sz="quarter" idx="12"/>
          </p:nvPr>
        </p:nvSpPr>
        <p:spPr/>
        <p:txBody>
          <a:bodyPr/>
          <a:lstStyle/>
          <a:p>
            <a:fld id="{B13EF961-FCAC-4A9A-A9A0-C51400629BF4}" type="slidenum">
              <a:rPr lang="pl-PL" smtClean="0"/>
              <a:t>396</a:t>
            </a:fld>
            <a:endParaRPr lang="pl-PL"/>
          </a:p>
        </p:txBody>
      </p:sp>
      <p:pic>
        <p:nvPicPr>
          <p:cNvPr id="6" name="Obraz 5">
            <a:extLst>
              <a:ext uri="{FF2B5EF4-FFF2-40B4-BE49-F238E27FC236}">
                <a16:creationId xmlns:a16="http://schemas.microsoft.com/office/drawing/2014/main" id="{0F4AA570-62F6-BAFB-2DB3-CE2ED6BAE921}"/>
              </a:ext>
            </a:extLst>
          </p:cNvPr>
          <p:cNvPicPr>
            <a:picLocks noChangeAspect="1"/>
          </p:cNvPicPr>
          <p:nvPr/>
        </p:nvPicPr>
        <p:blipFill>
          <a:blip r:embed="rId2"/>
          <a:stretch>
            <a:fillRect/>
          </a:stretch>
        </p:blipFill>
        <p:spPr>
          <a:xfrm>
            <a:off x="8054788" y="599804"/>
            <a:ext cx="3500718" cy="5069220"/>
          </a:xfrm>
          <a:prstGeom prst="rect">
            <a:avLst/>
          </a:prstGeom>
        </p:spPr>
      </p:pic>
    </p:spTree>
    <p:extLst>
      <p:ext uri="{BB962C8B-B14F-4D97-AF65-F5344CB8AC3E}">
        <p14:creationId xmlns:p14="http://schemas.microsoft.com/office/powerpoint/2010/main" val="2850667998"/>
      </p:ext>
    </p:extLst>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7B12676-34D5-6002-D19F-96B571570892}"/>
              </a:ext>
            </a:extLst>
          </p:cNvPr>
          <p:cNvSpPr>
            <a:spLocks noGrp="1"/>
          </p:cNvSpPr>
          <p:nvPr>
            <p:ph type="sldNum" sz="quarter" idx="12"/>
          </p:nvPr>
        </p:nvSpPr>
        <p:spPr/>
        <p:txBody>
          <a:bodyPr/>
          <a:lstStyle/>
          <a:p>
            <a:fld id="{B13EF961-FCAC-4A9A-A9A0-C51400629BF4}" type="slidenum">
              <a:rPr lang="pl-PL" smtClean="0"/>
              <a:t>397</a:t>
            </a:fld>
            <a:endParaRPr lang="pl-PL" dirty="0"/>
          </a:p>
        </p:txBody>
      </p:sp>
      <p:sp>
        <p:nvSpPr>
          <p:cNvPr id="5" name="pole tekstowe 4">
            <a:extLst>
              <a:ext uri="{FF2B5EF4-FFF2-40B4-BE49-F238E27FC236}">
                <a16:creationId xmlns:a16="http://schemas.microsoft.com/office/drawing/2014/main" id="{93B40797-EBA8-206D-B87A-641A6DE52AB2}"/>
              </a:ext>
            </a:extLst>
          </p:cNvPr>
          <p:cNvSpPr txBox="1"/>
          <p:nvPr/>
        </p:nvSpPr>
        <p:spPr>
          <a:xfrm>
            <a:off x="250723" y="427392"/>
            <a:ext cx="8207477" cy="6683048"/>
          </a:xfrm>
          <a:prstGeom prst="rect">
            <a:avLst/>
          </a:prstGeom>
          <a:noFill/>
        </p:spPr>
        <p:txBody>
          <a:bodyPr wrap="square">
            <a:spAutoFit/>
          </a:bodyPr>
          <a:lstStyle/>
          <a:p>
            <a:pPr>
              <a:lnSpc>
                <a:spcPct val="150000"/>
              </a:lnSpc>
            </a:pPr>
            <a:r>
              <a:rPr lang="pl-PL" sz="2400" b="1" dirty="0">
                <a:latin typeface="+mj-lt"/>
              </a:rPr>
              <a:t>Bezpieczeństwo użytkowania </a:t>
            </a:r>
            <a:r>
              <a:rPr lang="pl-PL" sz="2400" dirty="0">
                <a:latin typeface="+mj-lt"/>
              </a:rPr>
              <a:t>urządzeń elektrycznych wymaga znajomości zasad działania  i eksploatacji urządzeń elektrycznych zarówno z punktu widzenia użytkownika jak i urządzenia.</a:t>
            </a:r>
          </a:p>
          <a:p>
            <a:pPr>
              <a:lnSpc>
                <a:spcPct val="150000"/>
              </a:lnSpc>
            </a:pPr>
            <a:r>
              <a:rPr lang="pl-PL" sz="2400" dirty="0">
                <a:latin typeface="+mj-lt"/>
              </a:rPr>
              <a:t>Bezpieczeństwo urządzeń elektrycznych to nie tylko odpowiedzialność projektantów czy serwisantów — to również obowiązek użytkowników.</a:t>
            </a:r>
            <a:br>
              <a:rPr lang="pl-PL" sz="2400" dirty="0">
                <a:latin typeface="+mj-lt"/>
              </a:rPr>
            </a:br>
            <a:r>
              <a:rPr lang="pl-PL" sz="2400" dirty="0">
                <a:latin typeface="+mj-lt"/>
              </a:rPr>
              <a:t>Świadome i zgodne z zasadami użytkowanie znacznie zmniejsza ryzyko awarii, pożaru czy porażenia prądem.</a:t>
            </a:r>
          </a:p>
          <a:p>
            <a:pPr>
              <a:lnSpc>
                <a:spcPct val="150000"/>
              </a:lnSpc>
            </a:pPr>
            <a:r>
              <a:rPr lang="pl-PL" sz="2400" dirty="0">
                <a:latin typeface="+mj-lt"/>
              </a:rPr>
              <a:t>Większość zagrożeń związanych z eksploatacją urządzeń elektrycznych wynika z ich niewłaściwego stanu technicznego lub niewłaściwą eksploatację.</a:t>
            </a:r>
          </a:p>
          <a:p>
            <a:pPr>
              <a:lnSpc>
                <a:spcPct val="150000"/>
              </a:lnSpc>
            </a:pPr>
            <a:endParaRPr lang="pl-PL" sz="2400" dirty="0">
              <a:latin typeface="+mj-lt"/>
            </a:endParaRPr>
          </a:p>
        </p:txBody>
      </p:sp>
      <p:pic>
        <p:nvPicPr>
          <p:cNvPr id="7" name="Obraz 6">
            <a:extLst>
              <a:ext uri="{FF2B5EF4-FFF2-40B4-BE49-F238E27FC236}">
                <a16:creationId xmlns:a16="http://schemas.microsoft.com/office/drawing/2014/main" id="{3804948F-9D38-B1AD-4D29-17C39F39B56A}"/>
              </a:ext>
            </a:extLst>
          </p:cNvPr>
          <p:cNvPicPr>
            <a:picLocks noChangeAspect="1"/>
          </p:cNvPicPr>
          <p:nvPr/>
        </p:nvPicPr>
        <p:blipFill>
          <a:blip r:embed="rId2"/>
          <a:stretch>
            <a:fillRect/>
          </a:stretch>
        </p:blipFill>
        <p:spPr>
          <a:xfrm>
            <a:off x="8290466" y="427392"/>
            <a:ext cx="3798440" cy="5330069"/>
          </a:xfrm>
          <a:prstGeom prst="rect">
            <a:avLst/>
          </a:prstGeom>
        </p:spPr>
      </p:pic>
    </p:spTree>
    <p:extLst>
      <p:ext uri="{BB962C8B-B14F-4D97-AF65-F5344CB8AC3E}">
        <p14:creationId xmlns:p14="http://schemas.microsoft.com/office/powerpoint/2010/main" val="4238448975"/>
      </p:ext>
    </p:extLst>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602BBAD-D57D-A57B-FD2E-0D979559BC25}"/>
              </a:ext>
            </a:extLst>
          </p:cNvPr>
          <p:cNvSpPr>
            <a:spLocks noGrp="1"/>
          </p:cNvSpPr>
          <p:nvPr>
            <p:ph type="sldNum" sz="quarter" idx="12"/>
          </p:nvPr>
        </p:nvSpPr>
        <p:spPr/>
        <p:txBody>
          <a:bodyPr/>
          <a:lstStyle/>
          <a:p>
            <a:fld id="{B13EF961-FCAC-4A9A-A9A0-C51400629BF4}" type="slidenum">
              <a:rPr lang="pl-PL" smtClean="0"/>
              <a:t>398</a:t>
            </a:fld>
            <a:endParaRPr lang="pl-PL"/>
          </a:p>
        </p:txBody>
      </p:sp>
      <p:sp>
        <p:nvSpPr>
          <p:cNvPr id="4" name="pole tekstowe 3">
            <a:extLst>
              <a:ext uri="{FF2B5EF4-FFF2-40B4-BE49-F238E27FC236}">
                <a16:creationId xmlns:a16="http://schemas.microsoft.com/office/drawing/2014/main" id="{B3B792FC-39C8-7ED6-AB1C-146DB0603CC7}"/>
              </a:ext>
            </a:extLst>
          </p:cNvPr>
          <p:cNvSpPr txBox="1"/>
          <p:nvPr/>
        </p:nvSpPr>
        <p:spPr>
          <a:xfrm>
            <a:off x="218767" y="136525"/>
            <a:ext cx="11754465" cy="6740307"/>
          </a:xfrm>
          <a:prstGeom prst="rect">
            <a:avLst/>
          </a:prstGeom>
          <a:noFill/>
        </p:spPr>
        <p:txBody>
          <a:bodyPr wrap="square">
            <a:spAutoFit/>
          </a:bodyPr>
          <a:lstStyle/>
          <a:p>
            <a:pPr>
              <a:buNone/>
            </a:pPr>
            <a:r>
              <a:rPr lang="pl-PL" sz="2400" b="1" dirty="0"/>
              <a:t>Główne akty prawne regulujące pracę elektryków:</a:t>
            </a:r>
            <a:endParaRPr lang="pl-PL" sz="2400" dirty="0"/>
          </a:p>
          <a:p>
            <a:pPr marL="342900" indent="-342900">
              <a:buFont typeface="Wingdings" panose="05000000000000000000" pitchFamily="2" charset="2"/>
              <a:buChar char="Ø"/>
            </a:pPr>
            <a:r>
              <a:rPr lang="pl-PL" sz="2400" b="1" dirty="0"/>
              <a:t>Prawo budowlane (Dz.U. 2024 poz. 725)</a:t>
            </a:r>
            <a:endParaRPr lang="pl-PL" sz="2400" dirty="0"/>
          </a:p>
          <a:p>
            <a:pPr marL="800100" lvl="1" indent="-342900">
              <a:buFont typeface="Arial" panose="020B0604020202020204" pitchFamily="34" charset="0"/>
              <a:buChar char="•"/>
            </a:pPr>
            <a:r>
              <a:rPr lang="pl-PL" sz="2400" dirty="0"/>
              <a:t>Wymaga projektowania i wykonania instalacji zgodnie z zasadami wiedzy technicznej.</a:t>
            </a:r>
          </a:p>
          <a:p>
            <a:pPr marL="800100" lvl="1" indent="-342900">
              <a:buFont typeface="Arial" panose="020B0604020202020204" pitchFamily="34" charset="0"/>
              <a:buChar char="•"/>
            </a:pPr>
            <a:r>
              <a:rPr lang="pl-PL" sz="2400" dirty="0"/>
              <a:t>Nakłada obowiązek dokonywania przeglądów instalacji elektrycznych.</a:t>
            </a:r>
          </a:p>
          <a:p>
            <a:pPr marL="342900" indent="-342900">
              <a:buFont typeface="Wingdings" panose="05000000000000000000" pitchFamily="2" charset="2"/>
              <a:buChar char="Ø"/>
            </a:pPr>
            <a:r>
              <a:rPr lang="pl-PL" sz="2400" b="1" dirty="0"/>
              <a:t>Prawo energetyczne (Dz.U. 2023 poz. 2760)</a:t>
            </a:r>
            <a:endParaRPr lang="pl-PL" sz="2400" dirty="0"/>
          </a:p>
          <a:p>
            <a:pPr marL="800100" lvl="1" indent="-342900">
              <a:buFont typeface="Arial" panose="020B0604020202020204" pitchFamily="34" charset="0"/>
              <a:buChar char="•"/>
            </a:pPr>
            <a:r>
              <a:rPr lang="pl-PL" sz="2400" dirty="0"/>
              <a:t>Określa zasady dostarczania i użytkowania energii elektrycznej.</a:t>
            </a:r>
          </a:p>
          <a:p>
            <a:pPr marL="800100" lvl="1" indent="-342900">
              <a:buFont typeface="Arial" panose="020B0604020202020204" pitchFamily="34" charset="0"/>
              <a:buChar char="•"/>
            </a:pPr>
            <a:r>
              <a:rPr lang="pl-PL" sz="2400" dirty="0"/>
              <a:t>Reguluje obowiązki przedsiębiorstw energetycznych i użytkowników.</a:t>
            </a:r>
          </a:p>
          <a:p>
            <a:pPr marL="342900" indent="-342900">
              <a:buFont typeface="Wingdings" panose="05000000000000000000" pitchFamily="2" charset="2"/>
              <a:buChar char="Ø"/>
            </a:pPr>
            <a:r>
              <a:rPr lang="pl-PL" sz="2400" dirty="0"/>
              <a:t>Rozporządzenie Ministra Gospodarki z dnia 28 kwietnia 2003 r. w sprawie </a:t>
            </a:r>
            <a:r>
              <a:rPr lang="pl-PL" sz="2400" b="1" dirty="0"/>
              <a:t>bezpieczeństwa i higieny pracy przy urządzeniach energetycznych</a:t>
            </a:r>
            <a:r>
              <a:rPr lang="pl-PL" sz="2400" dirty="0"/>
              <a:t> (Dz.U. 2003 nr 89 poz. 828).</a:t>
            </a:r>
          </a:p>
          <a:p>
            <a:pPr marL="342900" indent="-342900">
              <a:buFont typeface="Wingdings" panose="05000000000000000000" pitchFamily="2" charset="2"/>
              <a:buChar char="Ø"/>
            </a:pPr>
            <a:r>
              <a:rPr lang="pl-PL" sz="2400" b="1" dirty="0"/>
              <a:t>Kodeks pracy (BHP) (Dz.U. 2023 poz. 1509)</a:t>
            </a:r>
            <a:endParaRPr lang="pl-PL" sz="2400" dirty="0"/>
          </a:p>
          <a:p>
            <a:pPr marL="800100" lvl="1" indent="-342900">
              <a:buFont typeface="Arial" panose="020B0604020202020204" pitchFamily="34" charset="0"/>
              <a:buChar char="•"/>
            </a:pPr>
            <a:r>
              <a:rPr lang="pl-PL" sz="2400" dirty="0"/>
              <a:t>Obowiązek zapewnienia bezpiecznych i higienicznych warunków pracy.</a:t>
            </a:r>
          </a:p>
          <a:p>
            <a:pPr marL="800100" lvl="1" indent="-342900">
              <a:buFont typeface="Arial" panose="020B0604020202020204" pitchFamily="34" charset="0"/>
              <a:buChar char="•"/>
            </a:pPr>
            <a:r>
              <a:rPr lang="pl-PL" sz="2400" dirty="0"/>
              <a:t>Szczegółowe wymagania dla prac na wysokości, w strefach niebezpiecznych itp.</a:t>
            </a:r>
          </a:p>
          <a:p>
            <a:pPr marL="342900" indent="-342900">
              <a:buFont typeface="Wingdings" panose="05000000000000000000" pitchFamily="2" charset="2"/>
              <a:buChar char="Ø"/>
            </a:pPr>
            <a:r>
              <a:rPr lang="pl-PL" sz="2400" dirty="0"/>
              <a:t>Rozporządzenie Ministra Infrastruktury w sprawie </a:t>
            </a:r>
            <a:r>
              <a:rPr lang="pl-PL" sz="2400" b="1" dirty="0"/>
              <a:t>warunków technicznych</a:t>
            </a:r>
            <a:r>
              <a:rPr lang="pl-PL" sz="2400" dirty="0"/>
              <a:t> budynków i ich usytuowania (Dz.U. 2022 poz. 1225).</a:t>
            </a:r>
          </a:p>
          <a:p>
            <a:pPr marL="342900" indent="-342900">
              <a:buFont typeface="Wingdings" panose="05000000000000000000" pitchFamily="2" charset="2"/>
              <a:buChar char="Ø"/>
            </a:pPr>
            <a:r>
              <a:rPr lang="pl-PL" sz="2400" b="1" dirty="0"/>
              <a:t>Ustawa o dozorze technicznym </a:t>
            </a:r>
            <a:r>
              <a:rPr lang="pl-PL" sz="2400" dirty="0"/>
              <a:t>dnia 21 grudnia 2000 r. (Dz.U. 2023 poz. 820).</a:t>
            </a:r>
          </a:p>
          <a:p>
            <a:pPr lvl="1"/>
            <a:r>
              <a:rPr lang="pl-PL" sz="2400" dirty="0"/>
              <a:t>Dotyczy urządzeń podlegających kontrolom UDT (np. dźwigi, schody ruchome, podesty ruchome, suwnice).</a:t>
            </a:r>
          </a:p>
          <a:p>
            <a:pPr lvl="1"/>
            <a:endParaRPr lang="pl-PL" sz="2400" dirty="0"/>
          </a:p>
        </p:txBody>
      </p:sp>
    </p:spTree>
    <p:extLst>
      <p:ext uri="{BB962C8B-B14F-4D97-AF65-F5344CB8AC3E}">
        <p14:creationId xmlns:p14="http://schemas.microsoft.com/office/powerpoint/2010/main" val="2597513389"/>
      </p:ext>
    </p:extLst>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550C888E-E8B4-E40F-2F92-000EC75D71B1}"/>
              </a:ext>
            </a:extLst>
          </p:cNvPr>
          <p:cNvSpPr>
            <a:spLocks noGrp="1"/>
          </p:cNvSpPr>
          <p:nvPr>
            <p:ph type="sldNum" sz="quarter" idx="12"/>
          </p:nvPr>
        </p:nvSpPr>
        <p:spPr/>
        <p:txBody>
          <a:bodyPr/>
          <a:lstStyle/>
          <a:p>
            <a:fld id="{B13EF961-FCAC-4A9A-A9A0-C51400629BF4}" type="slidenum">
              <a:rPr lang="pl-PL" smtClean="0"/>
              <a:t>399</a:t>
            </a:fld>
            <a:endParaRPr lang="pl-PL"/>
          </a:p>
        </p:txBody>
      </p:sp>
      <p:sp>
        <p:nvSpPr>
          <p:cNvPr id="6" name="pole tekstowe 4">
            <a:extLst>
              <a:ext uri="{FF2B5EF4-FFF2-40B4-BE49-F238E27FC236}">
                <a16:creationId xmlns:a16="http://schemas.microsoft.com/office/drawing/2014/main" id="{D59C03A1-96DF-F8A1-0F5B-1F9C86E7FC83}"/>
              </a:ext>
            </a:extLst>
          </p:cNvPr>
          <p:cNvSpPr/>
          <p:nvPr/>
        </p:nvSpPr>
        <p:spPr>
          <a:xfrm>
            <a:off x="346980" y="136525"/>
            <a:ext cx="11498040" cy="6681594"/>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just" defTabSz="914400">
              <a:lnSpc>
                <a:spcPct val="100000"/>
              </a:lnSpc>
            </a:pPr>
            <a:r>
              <a:rPr lang="pl-PL" sz="2400" b="0" strike="noStrike" spc="-1" dirty="0">
                <a:solidFill>
                  <a:schemeClr val="dk1"/>
                </a:solidFill>
              </a:rPr>
              <a:t>Najważniejszym dokumentem regulującym zagadnienia związane z koniecznością posiadania uprawnień- Świadectw kwalifikacyjnych jest:</a:t>
            </a:r>
          </a:p>
          <a:p>
            <a:pPr algn="just" defTabSz="914400">
              <a:lnSpc>
                <a:spcPct val="100000"/>
              </a:lnSpc>
            </a:pPr>
            <a:r>
              <a:rPr lang="pl-PL" sz="2400" b="0" strike="noStrike" spc="-1" dirty="0">
                <a:solidFill>
                  <a:schemeClr val="dk1"/>
                </a:solidFill>
              </a:rPr>
              <a:t>Na podstawie art. 54 ust. 1 ustawy z dnia 10 kwietnia 1997 r. –  </a:t>
            </a:r>
          </a:p>
          <a:p>
            <a:pPr algn="just" defTabSz="914400">
              <a:lnSpc>
                <a:spcPct val="100000"/>
              </a:lnSpc>
            </a:pPr>
            <a:endParaRPr lang="pl-PL" sz="2400" b="0" strike="noStrike" spc="-1" dirty="0">
              <a:solidFill>
                <a:schemeClr val="dk1"/>
              </a:solidFill>
            </a:endParaRPr>
          </a:p>
          <a:p>
            <a:pPr algn="ctr" defTabSz="914400">
              <a:lnSpc>
                <a:spcPct val="100000"/>
              </a:lnSpc>
            </a:pPr>
            <a:r>
              <a:rPr lang="pl-PL" sz="2400" b="1" strike="noStrike" spc="-1" dirty="0">
                <a:solidFill>
                  <a:schemeClr val="dk1"/>
                </a:solidFill>
              </a:rPr>
              <a:t>Prawo energetyczne </a:t>
            </a:r>
            <a:r>
              <a:rPr lang="pl-PL" sz="2400" b="0" strike="noStrike" spc="-1" dirty="0">
                <a:solidFill>
                  <a:schemeClr val="dk1"/>
                </a:solidFill>
              </a:rPr>
              <a:t>(Dz. U. 2020, poz. 833)</a:t>
            </a:r>
          </a:p>
          <a:p>
            <a:pPr algn="ctr" defTabSz="914400">
              <a:lnSpc>
                <a:spcPct val="100000"/>
              </a:lnSpc>
            </a:pPr>
            <a:endParaRPr lang="pl-PL" sz="2400" b="0" strike="noStrike" spc="-1" dirty="0">
              <a:solidFill>
                <a:schemeClr val="dk1"/>
              </a:solidFill>
            </a:endParaRPr>
          </a:p>
          <a:p>
            <a:pPr algn="just"/>
            <a:r>
              <a:rPr lang="pl-PL" sz="2400" b="1" u="sng" strike="noStrike" spc="-1" dirty="0">
                <a:solidFill>
                  <a:schemeClr val="dk1"/>
                </a:solidFill>
                <a:uFillTx/>
              </a:rPr>
              <a:t>Rozporządzenie Ministra Klimatu i Środowiska z dnia 1 lipca 2022 r. w sprawie szczegółowych zasad stwierdzania posiadania kwalifikacji przez osoby zajmujące się eksploatacją urządzeń, instalacji i sieci.</a:t>
            </a:r>
          </a:p>
          <a:p>
            <a:pPr>
              <a:lnSpc>
                <a:spcPct val="150000"/>
              </a:lnSpc>
            </a:pPr>
            <a:r>
              <a:rPr lang="pl-PL" sz="2400" b="1" strike="noStrike" spc="-1" dirty="0">
                <a:solidFill>
                  <a:schemeClr val="dk1"/>
                </a:solidFill>
              </a:rPr>
              <a:t>§ 5. Świadectwo kwalifikacyjne jest wymagane do wykonywania czynności związanych z eksploatacją urządzeń, instalacji i sieci, z wyjątkiem czynności związanych z obsługą:</a:t>
            </a:r>
            <a:br>
              <a:rPr lang="pl-PL" sz="2400" b="1" strike="noStrike" spc="-1" dirty="0">
                <a:solidFill>
                  <a:schemeClr val="dk1"/>
                </a:solidFill>
              </a:rPr>
            </a:br>
            <a:r>
              <a:rPr lang="pl-PL" sz="2400" b="1" strike="noStrike" spc="-1" dirty="0">
                <a:solidFill>
                  <a:schemeClr val="dk1"/>
                </a:solidFill>
              </a:rPr>
              <a:t> 	</a:t>
            </a:r>
            <a:r>
              <a:rPr lang="pl-PL" sz="2400" b="0" strike="noStrike" spc="-1" dirty="0">
                <a:solidFill>
                  <a:schemeClr val="dk1"/>
                </a:solidFill>
              </a:rPr>
              <a:t>1) urządzeń elektrycznych o napięciu znamionowym nie wyższym niż </a:t>
            </a:r>
            <a:r>
              <a:rPr lang="pl-PL" sz="2400" b="1" strike="noStrike" spc="-1" dirty="0">
                <a:solidFill>
                  <a:schemeClr val="dk1"/>
                </a:solidFill>
              </a:rPr>
              <a:t>1 </a:t>
            </a:r>
            <a:r>
              <a:rPr lang="pl-PL" sz="2400" b="1" strike="noStrike" spc="-1" dirty="0" err="1">
                <a:solidFill>
                  <a:schemeClr val="dk1"/>
                </a:solidFill>
              </a:rPr>
              <a:t>kV</a:t>
            </a:r>
            <a:r>
              <a:rPr lang="pl-PL" sz="2400" b="1" strike="noStrike" spc="-1" dirty="0">
                <a:solidFill>
                  <a:schemeClr val="dk1"/>
                </a:solidFill>
              </a:rPr>
              <a:t> </a:t>
            </a:r>
            <a:r>
              <a:rPr lang="pl-PL" sz="2400" b="0" strike="noStrike" spc="-1" dirty="0">
                <a:solidFill>
                  <a:schemeClr val="dk1"/>
                </a:solidFill>
              </a:rPr>
              <a:t>i mocy 	znamionowej </a:t>
            </a:r>
            <a:r>
              <a:rPr lang="pl-PL" sz="2400" b="1" u="sng" strike="noStrike" spc="-1" dirty="0">
                <a:solidFill>
                  <a:schemeClr val="dk1"/>
                </a:solidFill>
                <a:uFillTx/>
              </a:rPr>
              <a:t>nie wyższej niż 20 kW</a:t>
            </a:r>
            <a:r>
              <a:rPr lang="pl-PL" sz="2400" b="0" strike="noStrike" spc="-1" dirty="0">
                <a:solidFill>
                  <a:schemeClr val="dk1"/>
                </a:solidFill>
              </a:rPr>
              <a:t>, jeżeli w dokumentacji urządzenia określono 	zasady jego obsługi;</a:t>
            </a:r>
            <a:br>
              <a:rPr lang="pl-PL" sz="2400" dirty="0"/>
            </a:br>
            <a:r>
              <a:rPr lang="pl-PL" sz="2400" dirty="0"/>
              <a:t>	</a:t>
            </a:r>
            <a:r>
              <a:rPr lang="pl-PL" sz="2400" b="0" strike="noStrike" spc="-1" dirty="0">
                <a:solidFill>
                  <a:schemeClr val="dk1"/>
                </a:solidFill>
              </a:rPr>
              <a:t>2) urządzeń lub instalacji cieplnych o mocy zainstalowanej nie wyższej niż 50 </a:t>
            </a:r>
            <a:r>
              <a:rPr lang="pl-PL" sz="2400" b="0" strike="noStrike" spc="-1" dirty="0" err="1">
                <a:solidFill>
                  <a:schemeClr val="dk1"/>
                </a:solidFill>
              </a:rPr>
              <a:t>kW.</a:t>
            </a:r>
            <a:endParaRPr lang="pl-PL" sz="2400" b="0" strike="noStrike" spc="-1" dirty="0">
              <a:solidFill>
                <a:srgbClr val="000000"/>
              </a:solidFill>
            </a:endParaRPr>
          </a:p>
        </p:txBody>
      </p:sp>
    </p:spTree>
    <p:extLst>
      <p:ext uri="{BB962C8B-B14F-4D97-AF65-F5344CB8AC3E}">
        <p14:creationId xmlns:p14="http://schemas.microsoft.com/office/powerpoint/2010/main" val="1327820313"/>
      </p:ext>
    </p:extLst>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BBD508C-58D2-F98E-AAC9-E6A488276A7B}"/>
              </a:ext>
            </a:extLst>
          </p:cNvPr>
          <p:cNvSpPr>
            <a:spLocks noGrp="1"/>
          </p:cNvSpPr>
          <p:nvPr>
            <p:ph type="sldNum" sz="quarter" idx="12"/>
          </p:nvPr>
        </p:nvSpPr>
        <p:spPr/>
        <p:txBody>
          <a:bodyPr/>
          <a:lstStyle/>
          <a:p>
            <a:fld id="{B13EF961-FCAC-4A9A-A9A0-C51400629BF4}" type="slidenum">
              <a:rPr lang="pl-PL" smtClean="0"/>
              <a:t>400</a:t>
            </a:fld>
            <a:endParaRPr lang="pl-PL"/>
          </a:p>
        </p:txBody>
      </p:sp>
      <p:sp>
        <p:nvSpPr>
          <p:cNvPr id="3" name="Tytuł 3">
            <a:extLst>
              <a:ext uri="{FF2B5EF4-FFF2-40B4-BE49-F238E27FC236}">
                <a16:creationId xmlns:a16="http://schemas.microsoft.com/office/drawing/2014/main" id="{202193A1-3E62-3B8F-6AE4-D91A0153A28F}"/>
              </a:ext>
            </a:extLst>
          </p:cNvPr>
          <p:cNvSpPr/>
          <p:nvPr/>
        </p:nvSpPr>
        <p:spPr>
          <a:xfrm>
            <a:off x="342900" y="136525"/>
            <a:ext cx="11525250" cy="6584949"/>
          </a:xfrm>
          <a:prstGeom prst="rect">
            <a:avLst/>
          </a:prstGeom>
          <a:noFill/>
          <a:ln w="0">
            <a:noFill/>
          </a:ln>
        </p:spPr>
        <p:style>
          <a:lnRef idx="0">
            <a:scrgbClr r="0" g="0" b="0"/>
          </a:lnRef>
          <a:fillRef idx="0">
            <a:scrgbClr r="0" g="0" b="0"/>
          </a:fillRef>
          <a:effectRef idx="0">
            <a:scrgbClr r="0" g="0" b="0"/>
          </a:effectRef>
          <a:fontRef idx="minor"/>
        </p:style>
        <p:txBody>
          <a:bodyPr anchor="b">
            <a:noAutofit/>
          </a:bodyPr>
          <a:lstStyle/>
          <a:p>
            <a:pPr algn="ctr" defTabSz="914400">
              <a:lnSpc>
                <a:spcPct val="200000"/>
              </a:lnSpc>
            </a:pPr>
            <a:r>
              <a:rPr lang="pl-PL" sz="2400" b="1" strike="noStrike" spc="-1" dirty="0">
                <a:solidFill>
                  <a:schemeClr val="dk1"/>
                </a:solidFill>
              </a:rPr>
              <a:t>Grupa 1 Elektryczna:</a:t>
            </a:r>
          </a:p>
          <a:p>
            <a:pPr>
              <a:lnSpc>
                <a:spcPct val="90000"/>
              </a:lnSpc>
            </a:pPr>
            <a:r>
              <a:rPr lang="pl-PL" sz="2400" b="0" strike="noStrike" spc="-1" dirty="0">
                <a:solidFill>
                  <a:schemeClr val="dk1"/>
                </a:solidFill>
              </a:rPr>
              <a:t>1)  urządzenia prądotwórcze przyłączone do sieci przesyłowej lub dystrybucyjnej energii elektrycznej      bez względu na wysokość napięcia znamionowego;</a:t>
            </a:r>
            <a:br>
              <a:rPr lang="pl-PL" sz="2400" dirty="0"/>
            </a:br>
            <a:r>
              <a:rPr lang="pl-PL" sz="2400" b="0" strike="noStrike" spc="-1" dirty="0">
                <a:solidFill>
                  <a:schemeClr val="dk1"/>
                </a:solidFill>
              </a:rPr>
              <a:t>2)  urządzenia, instalacje i sieci elektroenergetyczne o napięciu znam. nie wyższym niż 1 </a:t>
            </a:r>
            <a:r>
              <a:rPr lang="pl-PL" sz="2400" b="0" strike="noStrike" spc="-1" dirty="0" err="1">
                <a:solidFill>
                  <a:schemeClr val="dk1"/>
                </a:solidFill>
              </a:rPr>
              <a:t>kV</a:t>
            </a:r>
            <a:r>
              <a:rPr lang="pl-PL" sz="2400" b="0" strike="noStrike" spc="-1" dirty="0">
                <a:solidFill>
                  <a:schemeClr val="dk1"/>
                </a:solidFill>
              </a:rPr>
              <a:t>;</a:t>
            </a:r>
            <a:br>
              <a:rPr lang="pl-PL" sz="2400" dirty="0"/>
            </a:br>
            <a:r>
              <a:rPr lang="pl-PL" sz="2400" b="0" strike="noStrike" spc="-1" dirty="0">
                <a:solidFill>
                  <a:schemeClr val="dk1"/>
                </a:solidFill>
              </a:rPr>
              <a:t>3)  </a:t>
            </a:r>
            <a:r>
              <a:rPr lang="pl-PL" sz="2400" b="0" u="sng" strike="noStrike" spc="-1" dirty="0">
                <a:solidFill>
                  <a:schemeClr val="dk1"/>
                </a:solidFill>
                <a:uFillTx/>
              </a:rPr>
              <a:t>urządzenia, instalacje i sieci elektroenergetyczne o napięciu znamionowym wyższym niż 1 </a:t>
            </a:r>
            <a:r>
              <a:rPr lang="pl-PL" sz="2400" b="0" u="sng" strike="noStrike" spc="-1" dirty="0" err="1">
                <a:solidFill>
                  <a:schemeClr val="dk1"/>
                </a:solidFill>
                <a:uFillTx/>
              </a:rPr>
              <a:t>kV</a:t>
            </a:r>
            <a:r>
              <a:rPr lang="pl-PL" sz="2400" b="0" u="sng" strike="noStrike" spc="-1" dirty="0">
                <a:solidFill>
                  <a:schemeClr val="dk1"/>
                </a:solidFill>
                <a:uFillTx/>
              </a:rPr>
              <a:t> i napięciu znamionowym </a:t>
            </a:r>
            <a:r>
              <a:rPr lang="pl-PL" sz="2400" b="1" u="sng" strike="noStrike" spc="-1" dirty="0">
                <a:solidFill>
                  <a:schemeClr val="dk1"/>
                </a:solidFill>
                <a:uFillTx/>
              </a:rPr>
              <a:t>nie wyższym niż 30 </a:t>
            </a:r>
            <a:r>
              <a:rPr lang="pl-PL" sz="2400" b="1" u="sng" strike="noStrike" spc="-1" dirty="0" err="1">
                <a:solidFill>
                  <a:schemeClr val="dk1"/>
                </a:solidFill>
                <a:uFillTx/>
              </a:rPr>
              <a:t>kV</a:t>
            </a:r>
            <a:r>
              <a:rPr lang="pl-PL" sz="2400" b="0" u="sng" strike="noStrike" spc="-1" dirty="0">
                <a:solidFill>
                  <a:schemeClr val="dk1"/>
                </a:solidFill>
                <a:uFillTx/>
              </a:rPr>
              <a:t>;</a:t>
            </a:r>
            <a:br>
              <a:rPr lang="pl-PL" sz="2400" dirty="0"/>
            </a:br>
            <a:r>
              <a:rPr lang="pl-PL" sz="2400" b="0" strike="noStrike" spc="-1" dirty="0">
                <a:solidFill>
                  <a:schemeClr val="dk1"/>
                </a:solidFill>
              </a:rPr>
              <a:t>4) </a:t>
            </a:r>
            <a:r>
              <a:rPr lang="pl-PL" sz="2400" b="0" u="sng" strike="noStrike" spc="-1" dirty="0">
                <a:solidFill>
                  <a:schemeClr val="dk1"/>
                </a:solidFill>
                <a:uFillTx/>
              </a:rPr>
              <a:t>urządzenia, instalacje i sieci elektroenergetyczne o napięciu znamionowym wyższym niż 30 </a:t>
            </a:r>
            <a:r>
              <a:rPr lang="pl-PL" sz="2400" b="0" u="sng" strike="noStrike" spc="-1" dirty="0" err="1">
                <a:solidFill>
                  <a:schemeClr val="dk1"/>
                </a:solidFill>
                <a:uFillTx/>
              </a:rPr>
              <a:t>kV</a:t>
            </a:r>
            <a:r>
              <a:rPr lang="pl-PL" sz="2400" b="0" u="sng" strike="noStrike" spc="-1" dirty="0">
                <a:solidFill>
                  <a:schemeClr val="dk1"/>
                </a:solidFill>
                <a:uFillTx/>
              </a:rPr>
              <a:t> i napięciu znamionowym </a:t>
            </a:r>
            <a:r>
              <a:rPr lang="pl-PL" sz="2400" b="1" u="sng" strike="noStrike" spc="-1" dirty="0">
                <a:solidFill>
                  <a:schemeClr val="dk1"/>
                </a:solidFill>
                <a:uFillTx/>
              </a:rPr>
              <a:t>nie wyższym niż 110 </a:t>
            </a:r>
            <a:r>
              <a:rPr lang="pl-PL" sz="2400" b="1" u="sng" strike="noStrike" spc="-1" dirty="0" err="1">
                <a:solidFill>
                  <a:schemeClr val="dk1"/>
                </a:solidFill>
                <a:uFillTx/>
              </a:rPr>
              <a:t>kV</a:t>
            </a:r>
            <a:r>
              <a:rPr lang="pl-PL" sz="2400" b="0" u="sng" strike="noStrike" spc="-1" dirty="0">
                <a:solidFill>
                  <a:schemeClr val="dk1"/>
                </a:solidFill>
                <a:uFillTx/>
              </a:rPr>
              <a:t>;</a:t>
            </a:r>
            <a:br>
              <a:rPr lang="pl-PL" sz="2400" dirty="0"/>
            </a:br>
            <a:r>
              <a:rPr lang="pl-PL" sz="2400" b="0" strike="noStrike" spc="-1" dirty="0">
                <a:solidFill>
                  <a:schemeClr val="dk1"/>
                </a:solidFill>
              </a:rPr>
              <a:t>5) </a:t>
            </a:r>
            <a:r>
              <a:rPr lang="pl-PL" sz="2400" b="0" u="sng" strike="noStrike" spc="-1" dirty="0">
                <a:solidFill>
                  <a:schemeClr val="dk1"/>
                </a:solidFill>
                <a:uFillTx/>
              </a:rPr>
              <a:t>urządzenia, instalacje i sieci elektroenergetyczne o napięciu znam. </a:t>
            </a:r>
            <a:r>
              <a:rPr lang="pl-PL" sz="2400" b="1" u="sng" strike="noStrike" spc="-1" dirty="0">
                <a:solidFill>
                  <a:schemeClr val="dk1"/>
                </a:solidFill>
                <a:uFillTx/>
              </a:rPr>
              <a:t>wyższym niż 110 </a:t>
            </a:r>
            <a:r>
              <a:rPr lang="pl-PL" sz="2400" b="1" u="sng" strike="noStrike" spc="-1" dirty="0" err="1">
                <a:solidFill>
                  <a:schemeClr val="dk1"/>
                </a:solidFill>
                <a:uFillTx/>
              </a:rPr>
              <a:t>kV</a:t>
            </a:r>
            <a:r>
              <a:rPr lang="pl-PL" sz="2400" b="0" u="sng" strike="noStrike" spc="-1" dirty="0">
                <a:solidFill>
                  <a:schemeClr val="dk1"/>
                </a:solidFill>
                <a:uFillTx/>
              </a:rPr>
              <a:t>;</a:t>
            </a:r>
            <a:br>
              <a:rPr lang="pl-PL" sz="2400" dirty="0"/>
            </a:br>
            <a:r>
              <a:rPr lang="pl-PL" sz="2400" b="0" strike="noStrike" spc="-1" dirty="0">
                <a:solidFill>
                  <a:schemeClr val="dk1"/>
                </a:solidFill>
              </a:rPr>
              <a:t>6) zespoły prądotwórcze o mocy wyższej niż 50 kW;</a:t>
            </a:r>
            <a:br>
              <a:rPr lang="pl-PL" sz="2400" dirty="0"/>
            </a:br>
            <a:r>
              <a:rPr lang="pl-PL" sz="2400" b="0" strike="noStrike" spc="-1" dirty="0">
                <a:solidFill>
                  <a:schemeClr val="dk1"/>
                </a:solidFill>
              </a:rPr>
              <a:t>7) urządzenia elektrotermiczne;</a:t>
            </a:r>
            <a:br>
              <a:rPr lang="pl-PL" sz="2400" dirty="0"/>
            </a:br>
            <a:r>
              <a:rPr lang="pl-PL" sz="2400" b="0" strike="noStrike" spc="-1" dirty="0">
                <a:solidFill>
                  <a:schemeClr val="dk1"/>
                </a:solidFill>
              </a:rPr>
              <a:t>8) urządzenia do elektrolizy;</a:t>
            </a:r>
            <a:br>
              <a:rPr lang="pl-PL" sz="2400" dirty="0"/>
            </a:br>
            <a:r>
              <a:rPr lang="pl-PL" sz="2400" b="0" strike="noStrike" spc="-1" dirty="0">
                <a:solidFill>
                  <a:schemeClr val="dk1"/>
                </a:solidFill>
              </a:rPr>
              <a:t>9) sieci elektrycznego oświetlenia ulicznego;</a:t>
            </a:r>
            <a:br>
              <a:rPr lang="pl-PL" sz="2400" dirty="0"/>
            </a:br>
            <a:r>
              <a:rPr lang="pl-PL" sz="2400" b="0" strike="noStrike" spc="-1" dirty="0">
                <a:solidFill>
                  <a:schemeClr val="dk1"/>
                </a:solidFill>
              </a:rPr>
              <a:t>10) elektryczna sieć trakcyjna;</a:t>
            </a:r>
            <a:br>
              <a:rPr lang="pl-PL" sz="2400" dirty="0"/>
            </a:br>
            <a:r>
              <a:rPr lang="pl-PL" sz="2400" b="0" strike="noStrike" spc="-1" dirty="0">
                <a:solidFill>
                  <a:schemeClr val="dk1"/>
                </a:solidFill>
              </a:rPr>
              <a:t>11) elektryczne urządzenia w wykonaniu przeciwwybuchowym;</a:t>
            </a:r>
            <a:br>
              <a:rPr lang="pl-PL" sz="2400" dirty="0"/>
            </a:br>
            <a:r>
              <a:rPr lang="pl-PL" sz="2400" b="0" u="sng" strike="noStrike" spc="-1" dirty="0">
                <a:solidFill>
                  <a:schemeClr val="dk1"/>
                </a:solidFill>
                <a:uFillTx/>
              </a:rPr>
              <a:t>12) urządzenia umożliwiające </a:t>
            </a:r>
            <a:r>
              <a:rPr lang="pl-PL" sz="2400" b="1" u="sng" strike="noStrike" spc="-1" dirty="0">
                <a:solidFill>
                  <a:schemeClr val="dk1"/>
                </a:solidFill>
                <a:uFillTx/>
              </a:rPr>
              <a:t>magazynowanie energii elektrycznej </a:t>
            </a:r>
            <a:r>
              <a:rPr lang="pl-PL" sz="2400" b="0" u="sng" strike="noStrike" spc="-1" dirty="0">
                <a:solidFill>
                  <a:schemeClr val="dk1"/>
                </a:solidFill>
                <a:uFillTx/>
              </a:rPr>
              <a:t>i jej wprowadzanie do sieci elektroenergetycznej o mocy wyższej niż 10 kW;</a:t>
            </a:r>
            <a:br>
              <a:rPr lang="pl-PL" sz="2400" dirty="0"/>
            </a:br>
            <a:r>
              <a:rPr lang="pl-PL" sz="2400" b="0" strike="noStrike" spc="-1" dirty="0">
                <a:solidFill>
                  <a:schemeClr val="dk1"/>
                </a:solidFill>
              </a:rPr>
              <a:t>13) aparatura kontrolno-pomiarowa oraz urządzenia i instalacje automatycznej regulacji,</a:t>
            </a:r>
            <a:br>
              <a:rPr lang="pl-PL" sz="2400" dirty="0"/>
            </a:br>
            <a:r>
              <a:rPr lang="pl-PL" sz="2400" b="0" strike="noStrike" spc="-1" dirty="0">
                <a:solidFill>
                  <a:schemeClr val="dk1"/>
                </a:solidFill>
              </a:rPr>
              <a:t>sterowania i zabezpieczeń urządzeń i instalacji wymienionych w pkt 1–12;</a:t>
            </a:r>
            <a:endParaRPr lang="pl-PL" sz="2400" b="0" strike="noStrike" spc="-1" dirty="0">
              <a:solidFill>
                <a:srgbClr val="000000"/>
              </a:solidFill>
            </a:endParaRPr>
          </a:p>
        </p:txBody>
      </p:sp>
    </p:spTree>
    <p:extLst>
      <p:ext uri="{BB962C8B-B14F-4D97-AF65-F5344CB8AC3E}">
        <p14:creationId xmlns:p14="http://schemas.microsoft.com/office/powerpoint/2010/main" val="3965454549"/>
      </p:ext>
    </p:extLst>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B384CB67-DFCE-D4DE-80AB-A174398F3836}"/>
              </a:ext>
            </a:extLst>
          </p:cNvPr>
          <p:cNvSpPr>
            <a:spLocks noGrp="1"/>
          </p:cNvSpPr>
          <p:nvPr>
            <p:ph type="sldNum" sz="quarter" idx="12"/>
          </p:nvPr>
        </p:nvSpPr>
        <p:spPr/>
        <p:txBody>
          <a:bodyPr/>
          <a:lstStyle/>
          <a:p>
            <a:fld id="{B13EF961-FCAC-4A9A-A9A0-C51400629BF4}" type="slidenum">
              <a:rPr lang="pl-PL" smtClean="0"/>
              <a:t>401</a:t>
            </a:fld>
            <a:endParaRPr lang="pl-PL"/>
          </a:p>
        </p:txBody>
      </p:sp>
      <p:sp>
        <p:nvSpPr>
          <p:cNvPr id="5" name="Oval 19">
            <a:extLst>
              <a:ext uri="{FF2B5EF4-FFF2-40B4-BE49-F238E27FC236}">
                <a16:creationId xmlns:a16="http://schemas.microsoft.com/office/drawing/2014/main" id="{5C02583D-ADFE-287E-8D80-1503E0A1C541}"/>
              </a:ext>
              <a:ext uri="{C183D7F6-B498-43B3-948B-1728B52AA6E4}">
                <adec:decorative xmlns:adec="http://schemas.microsoft.com/office/drawing/2017/decorative" val="1"/>
              </a:ext>
            </a:extLst>
          </p:cNvPr>
          <p:cNvSpPr/>
          <p:nvPr/>
        </p:nvSpPr>
        <p:spPr>
          <a:xfrm>
            <a:off x="365696" y="1427951"/>
            <a:ext cx="4234014" cy="4132340"/>
          </a:xfrm>
          <a:prstGeom prst="ellipse">
            <a:avLst/>
          </a:prstGeom>
          <a:gradFill rotWithShape="0">
            <a:gsLst>
              <a:gs pos="0">
                <a:srgbClr val="4472C4"/>
              </a:gs>
              <a:gs pos="100000">
                <a:srgbClr val="ED7D31"/>
              </a:gs>
            </a:gsLst>
            <a:lin ang="27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Calibri"/>
            </a:endParaRPr>
          </a:p>
        </p:txBody>
      </p:sp>
      <p:sp>
        <p:nvSpPr>
          <p:cNvPr id="6" name="Tytuł 3">
            <a:extLst>
              <a:ext uri="{FF2B5EF4-FFF2-40B4-BE49-F238E27FC236}">
                <a16:creationId xmlns:a16="http://schemas.microsoft.com/office/drawing/2014/main" id="{91442622-C46E-4ED1-6889-EF681F6C95E6}"/>
              </a:ext>
            </a:extLst>
          </p:cNvPr>
          <p:cNvSpPr/>
          <p:nvPr/>
        </p:nvSpPr>
        <p:spPr>
          <a:xfrm>
            <a:off x="953250" y="1709296"/>
            <a:ext cx="2999914" cy="3620085"/>
          </a:xfrm>
          <a:prstGeom prst="rect">
            <a:avLst/>
          </a:prstGeom>
          <a:noFill/>
          <a:ln w="0">
            <a:noFill/>
          </a:ln>
        </p:spPr>
        <p:style>
          <a:lnRef idx="0">
            <a:scrgbClr r="0" g="0" b="0"/>
          </a:lnRef>
          <a:fillRef idx="0">
            <a:scrgbClr r="0" g="0" b="0"/>
          </a:fillRef>
          <a:effectRef idx="0">
            <a:scrgbClr r="0" g="0" b="0"/>
          </a:effectRef>
          <a:fontRef idx="minor"/>
        </p:style>
        <p:txBody>
          <a:bodyPr anchor="ctr">
            <a:normAutofit/>
          </a:bodyPr>
          <a:lstStyle/>
          <a:p>
            <a:pPr algn="ctr" defTabSz="914400">
              <a:lnSpc>
                <a:spcPct val="90000"/>
              </a:lnSpc>
              <a:spcAft>
                <a:spcPts val="601"/>
              </a:spcAft>
            </a:pPr>
            <a:r>
              <a:rPr lang="en-US" sz="4800" b="1" strike="noStrike" spc="-1" dirty="0" err="1">
                <a:solidFill>
                  <a:srgbClr val="FFFFFF"/>
                </a:solidFill>
                <a:latin typeface="Calibri Light"/>
              </a:rPr>
              <a:t>Zakresy</a:t>
            </a:r>
            <a:r>
              <a:rPr lang="en-US" sz="4800" b="1" strike="noStrike" spc="-1" dirty="0">
                <a:solidFill>
                  <a:srgbClr val="FFFFFF"/>
                </a:solidFill>
                <a:latin typeface="Calibri Light"/>
              </a:rPr>
              <a:t> </a:t>
            </a:r>
            <a:r>
              <a:rPr lang="en-US" sz="4800" b="1" strike="noStrike" spc="-1" dirty="0" err="1">
                <a:solidFill>
                  <a:srgbClr val="FFFFFF"/>
                </a:solidFill>
                <a:latin typeface="Calibri Light"/>
              </a:rPr>
              <a:t>uprawnień</a:t>
            </a:r>
            <a:endParaRPr lang="pl-PL" sz="4800" b="0" strike="noStrike" spc="-1" dirty="0">
              <a:solidFill>
                <a:srgbClr val="000000"/>
              </a:solidFill>
              <a:latin typeface="Arial"/>
            </a:endParaRPr>
          </a:p>
        </p:txBody>
      </p:sp>
      <p:sp>
        <p:nvSpPr>
          <p:cNvPr id="7" name="Tytuł 3">
            <a:extLst>
              <a:ext uri="{FF2B5EF4-FFF2-40B4-BE49-F238E27FC236}">
                <a16:creationId xmlns:a16="http://schemas.microsoft.com/office/drawing/2014/main" id="{63E5C7FD-A8E5-95EF-EDA9-986A26AB7B9A}"/>
              </a:ext>
            </a:extLst>
          </p:cNvPr>
          <p:cNvSpPr/>
          <p:nvPr/>
        </p:nvSpPr>
        <p:spPr>
          <a:xfrm>
            <a:off x="4734001" y="254520"/>
            <a:ext cx="7258558" cy="6492960"/>
          </a:xfrm>
          <a:prstGeom prst="rect">
            <a:avLst/>
          </a:prstGeom>
          <a:noFill/>
          <a:ln w="0">
            <a:noFill/>
          </a:ln>
        </p:spPr>
        <p:style>
          <a:lnRef idx="0">
            <a:scrgbClr r="0" g="0" b="0"/>
          </a:lnRef>
          <a:fillRef idx="0">
            <a:scrgbClr r="0" g="0" b="0"/>
          </a:fillRef>
          <a:effectRef idx="0">
            <a:scrgbClr r="0" g="0" b="0"/>
          </a:effectRef>
          <a:fontRef idx="minor"/>
        </p:style>
        <p:txBody>
          <a:bodyPr anchor="ctr">
            <a:noAutofit/>
          </a:bodyPr>
          <a:lstStyle/>
          <a:p>
            <a:pPr indent="-228600" defTabSz="914400">
              <a:lnSpc>
                <a:spcPct val="90000"/>
              </a:lnSpc>
              <a:spcAft>
                <a:spcPts val="601"/>
              </a:spcAft>
              <a:buClr>
                <a:srgbClr val="000000"/>
              </a:buClr>
              <a:buFont typeface="Arial"/>
              <a:buChar char="•"/>
            </a:pPr>
            <a:r>
              <a:rPr lang="en-US" b="1" u="sng" strike="noStrike" spc="-1" dirty="0" err="1">
                <a:solidFill>
                  <a:schemeClr val="dk1">
                    <a:alpha val="80000"/>
                  </a:schemeClr>
                </a:solidFill>
                <a:uFillTx/>
              </a:rPr>
              <a:t>Obsługa</a:t>
            </a:r>
            <a:r>
              <a:rPr lang="en-US" b="1" u="sng" strike="noStrike" spc="-1" dirty="0">
                <a:solidFill>
                  <a:schemeClr val="dk1">
                    <a:alpha val="80000"/>
                  </a:schemeClr>
                </a:solidFill>
                <a:uFillTx/>
              </a:rPr>
              <a:t>:</a:t>
            </a:r>
            <a:endParaRPr lang="pl-PL" b="0" strike="noStrike" spc="-1" dirty="0">
              <a:solidFill>
                <a:srgbClr val="000000"/>
              </a:solidFill>
            </a:endParaRPr>
          </a:p>
          <a:p>
            <a:pPr marL="57240" defTabSz="914400">
              <a:lnSpc>
                <a:spcPct val="90000"/>
              </a:lnSpc>
              <a:spcAft>
                <a:spcPts val="601"/>
              </a:spcAft>
            </a:pPr>
            <a:r>
              <a:rPr lang="en-US" b="0" strike="noStrike" spc="-1" dirty="0" err="1">
                <a:solidFill>
                  <a:schemeClr val="dk1">
                    <a:alpha val="80000"/>
                  </a:schemeClr>
                </a:solidFill>
              </a:rPr>
              <a:t>Czynności</a:t>
            </a:r>
            <a:r>
              <a:rPr lang="en-US" b="0" strike="noStrike" spc="-1" dirty="0">
                <a:solidFill>
                  <a:schemeClr val="dk1">
                    <a:alpha val="80000"/>
                  </a:schemeClr>
                </a:solidFill>
              </a:rPr>
              <a:t> </a:t>
            </a:r>
            <a:r>
              <a:rPr lang="en-US" b="0" strike="noStrike" spc="-1" dirty="0" err="1">
                <a:solidFill>
                  <a:schemeClr val="dk1">
                    <a:alpha val="80000"/>
                  </a:schemeClr>
                </a:solidFill>
              </a:rPr>
              <a:t>które</a:t>
            </a:r>
            <a:r>
              <a:rPr lang="en-US" b="0" strike="noStrike" spc="-1" dirty="0">
                <a:solidFill>
                  <a:schemeClr val="dk1">
                    <a:alpha val="80000"/>
                  </a:schemeClr>
                </a:solidFill>
              </a:rPr>
              <a:t> </a:t>
            </a:r>
            <a:r>
              <a:rPr lang="en-US" b="0" strike="noStrike" spc="-1" dirty="0" err="1">
                <a:solidFill>
                  <a:schemeClr val="dk1">
                    <a:alpha val="80000"/>
                  </a:schemeClr>
                </a:solidFill>
              </a:rPr>
              <a:t>mają</a:t>
            </a:r>
            <a:r>
              <a:rPr lang="en-US" b="0" strike="noStrike" spc="-1" dirty="0">
                <a:solidFill>
                  <a:schemeClr val="dk1">
                    <a:alpha val="80000"/>
                  </a:schemeClr>
                </a:solidFill>
              </a:rPr>
              <a:t> </a:t>
            </a:r>
            <a:r>
              <a:rPr lang="en-US" b="0" strike="noStrike" spc="-1" dirty="0" err="1">
                <a:solidFill>
                  <a:schemeClr val="dk1">
                    <a:alpha val="80000"/>
                  </a:schemeClr>
                </a:solidFill>
              </a:rPr>
              <a:t>wpływ</a:t>
            </a:r>
            <a:r>
              <a:rPr lang="en-US" b="0" strike="noStrike" spc="-1" dirty="0">
                <a:solidFill>
                  <a:schemeClr val="dk1">
                    <a:alpha val="80000"/>
                  </a:schemeClr>
                </a:solidFill>
              </a:rPr>
              <a:t> </a:t>
            </a:r>
            <a:r>
              <a:rPr lang="en-US" b="0" strike="noStrike" spc="-1" dirty="0" err="1">
                <a:solidFill>
                  <a:schemeClr val="dk1">
                    <a:alpha val="80000"/>
                  </a:schemeClr>
                </a:solidFill>
              </a:rPr>
              <a:t>na</a:t>
            </a:r>
            <a:r>
              <a:rPr lang="en-US" b="0" strike="noStrike" spc="-1" dirty="0">
                <a:solidFill>
                  <a:schemeClr val="dk1">
                    <a:alpha val="80000"/>
                  </a:schemeClr>
                </a:solidFill>
              </a:rPr>
              <a:t> </a:t>
            </a:r>
            <a:r>
              <a:rPr lang="en-US" b="0" strike="noStrike" spc="-1" dirty="0" err="1">
                <a:solidFill>
                  <a:schemeClr val="dk1">
                    <a:alpha val="80000"/>
                  </a:schemeClr>
                </a:solidFill>
              </a:rPr>
              <a:t>zmiany</a:t>
            </a:r>
            <a:r>
              <a:rPr lang="en-US" b="0" strike="noStrike" spc="-1" dirty="0">
                <a:solidFill>
                  <a:schemeClr val="dk1">
                    <a:alpha val="80000"/>
                  </a:schemeClr>
                </a:solidFill>
              </a:rPr>
              <a:t> </a:t>
            </a:r>
            <a:r>
              <a:rPr lang="en-US" b="0" strike="noStrike" spc="-1" dirty="0" err="1">
                <a:solidFill>
                  <a:schemeClr val="dk1">
                    <a:alpha val="80000"/>
                  </a:schemeClr>
                </a:solidFill>
              </a:rPr>
              <a:t>parametrów</a:t>
            </a:r>
            <a:r>
              <a:rPr lang="en-US" b="0" strike="noStrike" spc="-1" dirty="0">
                <a:solidFill>
                  <a:schemeClr val="dk1">
                    <a:alpha val="80000"/>
                  </a:schemeClr>
                </a:solidFill>
              </a:rPr>
              <a:t> </a:t>
            </a:r>
            <a:r>
              <a:rPr lang="en-US" b="0" strike="noStrike" spc="-1" dirty="0" err="1">
                <a:solidFill>
                  <a:schemeClr val="dk1">
                    <a:alpha val="80000"/>
                  </a:schemeClr>
                </a:solidFill>
              </a:rPr>
              <a:t>pracy</a:t>
            </a:r>
            <a:r>
              <a:rPr lang="pl-PL" b="0" strike="noStrike" spc="-1" dirty="0">
                <a:solidFill>
                  <a:schemeClr val="dk1">
                    <a:alpha val="80000"/>
                  </a:schemeClr>
                </a:solidFill>
              </a:rPr>
              <a:t> </a:t>
            </a:r>
            <a:r>
              <a:rPr lang="en-US" b="0" strike="noStrike" spc="-1" dirty="0" err="1">
                <a:solidFill>
                  <a:schemeClr val="dk1">
                    <a:alpha val="80000"/>
                  </a:schemeClr>
                </a:solidFill>
              </a:rPr>
              <a:t>obsługiwanych</a:t>
            </a:r>
            <a:r>
              <a:rPr lang="en-US" b="0" strike="noStrike" spc="-1" dirty="0">
                <a:solidFill>
                  <a:schemeClr val="dk1">
                    <a:alpha val="80000"/>
                  </a:schemeClr>
                </a:solidFill>
              </a:rPr>
              <a:t> </a:t>
            </a:r>
            <a:r>
              <a:rPr lang="en-US" b="0" strike="noStrike" spc="-1" dirty="0" err="1">
                <a:solidFill>
                  <a:schemeClr val="dk1">
                    <a:alpha val="80000"/>
                  </a:schemeClr>
                </a:solidFill>
              </a:rPr>
              <a:t>urządzeń</a:t>
            </a:r>
            <a:r>
              <a:rPr lang="en-US" b="0" strike="noStrike" spc="-1" dirty="0">
                <a:solidFill>
                  <a:schemeClr val="dk1">
                    <a:alpha val="80000"/>
                  </a:schemeClr>
                </a:solidFill>
              </a:rPr>
              <a:t>, </a:t>
            </a:r>
            <a:r>
              <a:rPr lang="en-US" b="0" strike="noStrike" spc="-1" dirty="0" err="1">
                <a:solidFill>
                  <a:schemeClr val="dk1">
                    <a:alpha val="80000"/>
                  </a:schemeClr>
                </a:solidFill>
              </a:rPr>
              <a:t>instalacji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sieci</a:t>
            </a:r>
            <a:r>
              <a:rPr lang="en-US" b="0" strike="noStrike" spc="-1" dirty="0">
                <a:solidFill>
                  <a:schemeClr val="dk1">
                    <a:alpha val="80000"/>
                  </a:schemeClr>
                </a:solidFill>
              </a:rPr>
              <a:t> z </a:t>
            </a:r>
            <a:r>
              <a:rPr lang="en-US" b="0" strike="noStrike" spc="-1" dirty="0" err="1">
                <a:solidFill>
                  <a:schemeClr val="dk1">
                    <a:alpha val="80000"/>
                  </a:schemeClr>
                </a:solidFill>
              </a:rPr>
              <a:t>zachowaniem</a:t>
            </a:r>
            <a:r>
              <a:rPr lang="en-US" b="0" strike="noStrike" spc="-1" dirty="0">
                <a:solidFill>
                  <a:schemeClr val="dk1">
                    <a:alpha val="80000"/>
                  </a:schemeClr>
                </a:solidFill>
              </a:rPr>
              <a:t> </a:t>
            </a:r>
            <a:r>
              <a:rPr lang="en-US" b="0" strike="noStrike" spc="-1" dirty="0" err="1">
                <a:solidFill>
                  <a:schemeClr val="dk1">
                    <a:alpha val="80000"/>
                  </a:schemeClr>
                </a:solidFill>
              </a:rPr>
              <a:t>zasad</a:t>
            </a:r>
            <a:r>
              <a:rPr lang="en-US" b="0" strike="noStrike" spc="-1" dirty="0">
                <a:solidFill>
                  <a:schemeClr val="dk1">
                    <a:alpha val="80000"/>
                  </a:schemeClr>
                </a:solidFill>
              </a:rPr>
              <a:t> </a:t>
            </a:r>
            <a:r>
              <a:rPr lang="en-US" b="0" strike="noStrike" spc="-1" dirty="0" err="1">
                <a:solidFill>
                  <a:schemeClr val="dk1">
                    <a:alpha val="80000"/>
                  </a:schemeClr>
                </a:solidFill>
              </a:rPr>
              <a:t>bezpieczeństwa</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wymagań</a:t>
            </a:r>
            <a:r>
              <a:rPr lang="en-US" b="0" strike="noStrike" spc="-1" dirty="0">
                <a:solidFill>
                  <a:schemeClr val="dk1">
                    <a:alpha val="80000"/>
                  </a:schemeClr>
                </a:solidFill>
              </a:rPr>
              <a:t> </a:t>
            </a:r>
            <a:r>
              <a:rPr lang="en-US" b="0" strike="noStrike" spc="-1" dirty="0" err="1">
                <a:solidFill>
                  <a:schemeClr val="dk1">
                    <a:alpha val="80000"/>
                  </a:schemeClr>
                </a:solidFill>
              </a:rPr>
              <a:t>ochrony</a:t>
            </a:r>
            <a:r>
              <a:rPr lang="en-US" b="0" strike="noStrike" spc="-1" dirty="0">
                <a:solidFill>
                  <a:schemeClr val="dk1">
                    <a:alpha val="80000"/>
                  </a:schemeClr>
                </a:solidFill>
              </a:rPr>
              <a:t> </a:t>
            </a:r>
            <a:r>
              <a:rPr lang="en-US" b="0" strike="noStrike" spc="-1" dirty="0" err="1">
                <a:solidFill>
                  <a:schemeClr val="dk1">
                    <a:alpha val="80000"/>
                  </a:schemeClr>
                </a:solidFill>
              </a:rPr>
              <a:t>środowiska</a:t>
            </a:r>
            <a:endParaRPr lang="pl-PL" b="0" strike="noStrike" spc="-1" dirty="0">
              <a:solidFill>
                <a:srgbClr val="000000"/>
              </a:solidFill>
            </a:endParaRPr>
          </a:p>
          <a:p>
            <a:pPr defTabSz="914400">
              <a:lnSpc>
                <a:spcPct val="90000"/>
              </a:lnSpc>
              <a:spcAft>
                <a:spcPts val="601"/>
              </a:spcAft>
            </a:pPr>
            <a:endParaRPr lang="pl-PL" b="0" strike="noStrike" spc="-1" dirty="0">
              <a:solidFill>
                <a:srgbClr val="000000"/>
              </a:solidFill>
            </a:endParaRPr>
          </a:p>
          <a:p>
            <a:pPr indent="-228600" defTabSz="914400">
              <a:lnSpc>
                <a:spcPct val="90000"/>
              </a:lnSpc>
              <a:spcAft>
                <a:spcPts val="601"/>
              </a:spcAft>
              <a:buClr>
                <a:srgbClr val="000000"/>
              </a:buClr>
              <a:buFont typeface="Arial"/>
              <a:buChar char="•"/>
            </a:pPr>
            <a:r>
              <a:rPr lang="en-US" b="1" u="sng" strike="noStrike" spc="-1" dirty="0" err="1">
                <a:solidFill>
                  <a:schemeClr val="dk1">
                    <a:alpha val="80000"/>
                  </a:schemeClr>
                </a:solidFill>
                <a:uFillTx/>
              </a:rPr>
              <a:t>Konserwacja</a:t>
            </a:r>
            <a:r>
              <a:rPr lang="en-US" b="1" u="sng" strike="noStrike" spc="-1" dirty="0">
                <a:solidFill>
                  <a:schemeClr val="dk1">
                    <a:alpha val="80000"/>
                  </a:schemeClr>
                </a:solidFill>
                <a:uFillTx/>
              </a:rPr>
              <a:t>:</a:t>
            </a:r>
            <a:r>
              <a:rPr lang="en-US" b="1" strike="noStrike" spc="-1" dirty="0">
                <a:solidFill>
                  <a:schemeClr val="dk1">
                    <a:alpha val="80000"/>
                  </a:schemeClr>
                </a:solidFill>
              </a:rPr>
              <a:t> </a:t>
            </a:r>
            <a:endParaRPr lang="pl-PL" b="0" strike="noStrike" spc="-1" dirty="0">
              <a:solidFill>
                <a:srgbClr val="000000"/>
              </a:solidFill>
            </a:endParaRPr>
          </a:p>
          <a:p>
            <a:pPr marL="57240" defTabSz="914400">
              <a:lnSpc>
                <a:spcPct val="90000"/>
              </a:lnSpc>
              <a:spcAft>
                <a:spcPts val="601"/>
              </a:spcAft>
            </a:pPr>
            <a:r>
              <a:rPr lang="en-US" b="0" strike="noStrike" spc="-1" dirty="0" err="1">
                <a:solidFill>
                  <a:schemeClr val="dk1">
                    <a:alpha val="80000"/>
                  </a:schemeClr>
                </a:solidFill>
              </a:rPr>
              <a:t>Czynności</a:t>
            </a:r>
            <a:r>
              <a:rPr lang="en-US" b="0" strike="noStrike" spc="-1" dirty="0">
                <a:solidFill>
                  <a:schemeClr val="dk1">
                    <a:alpha val="80000"/>
                  </a:schemeClr>
                </a:solidFill>
              </a:rPr>
              <a:t> </a:t>
            </a:r>
            <a:r>
              <a:rPr lang="en-US" b="0" strike="noStrike" spc="-1" dirty="0" err="1">
                <a:solidFill>
                  <a:schemeClr val="dk1">
                    <a:alpha val="80000"/>
                  </a:schemeClr>
                </a:solidFill>
              </a:rPr>
              <a:t>związane</a:t>
            </a:r>
            <a:r>
              <a:rPr lang="en-US" b="0" strike="noStrike" spc="-1" dirty="0">
                <a:solidFill>
                  <a:schemeClr val="dk1">
                    <a:alpha val="80000"/>
                  </a:schemeClr>
                </a:solidFill>
              </a:rPr>
              <a:t> </a:t>
            </a:r>
            <a:r>
              <a:rPr lang="en-US" b="0" strike="noStrike" spc="-1" dirty="0" err="1">
                <a:solidFill>
                  <a:schemeClr val="dk1">
                    <a:alpha val="80000"/>
                  </a:schemeClr>
                </a:solidFill>
              </a:rPr>
              <a:t>są</a:t>
            </a:r>
            <a:r>
              <a:rPr lang="en-US" b="0" strike="noStrike" spc="-1" dirty="0">
                <a:solidFill>
                  <a:schemeClr val="dk1">
                    <a:alpha val="80000"/>
                  </a:schemeClr>
                </a:solidFill>
              </a:rPr>
              <a:t> z </a:t>
            </a:r>
            <a:r>
              <a:rPr lang="en-US" b="0" strike="noStrike" spc="-1" dirty="0" err="1">
                <a:solidFill>
                  <a:schemeClr val="dk1">
                    <a:alpha val="80000"/>
                  </a:schemeClr>
                </a:solidFill>
              </a:rPr>
              <a:t>zabezpieczeniem</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utrzymaniem</a:t>
            </a:r>
            <a:r>
              <a:rPr lang="en-US" b="0" strike="noStrike" spc="-1" dirty="0">
                <a:solidFill>
                  <a:schemeClr val="dk1">
                    <a:alpha val="80000"/>
                  </a:schemeClr>
                </a:solidFill>
              </a:rPr>
              <a:t> </a:t>
            </a:r>
            <a:r>
              <a:rPr lang="en-US" b="0" strike="noStrike" spc="-1" dirty="0" err="1">
                <a:solidFill>
                  <a:schemeClr val="dk1">
                    <a:alpha val="80000"/>
                  </a:schemeClr>
                </a:solidFill>
              </a:rPr>
              <a:t>należytego</a:t>
            </a:r>
            <a:r>
              <a:rPr lang="en-US" b="0" strike="noStrike" spc="-1" dirty="0">
                <a:solidFill>
                  <a:schemeClr val="dk1">
                    <a:alpha val="80000"/>
                  </a:schemeClr>
                </a:solidFill>
              </a:rPr>
              <a:t> </a:t>
            </a:r>
            <a:r>
              <a:rPr lang="en-US" b="0" strike="noStrike" spc="-1" dirty="0" err="1">
                <a:solidFill>
                  <a:schemeClr val="dk1">
                    <a:alpha val="80000"/>
                  </a:schemeClr>
                </a:solidFill>
              </a:rPr>
              <a:t>stanu</a:t>
            </a:r>
            <a:r>
              <a:rPr lang="en-US" b="0" strike="noStrike" spc="-1" dirty="0">
                <a:solidFill>
                  <a:schemeClr val="dk1">
                    <a:alpha val="80000"/>
                  </a:schemeClr>
                </a:solidFill>
              </a:rPr>
              <a:t> </a:t>
            </a:r>
            <a:r>
              <a:rPr lang="en-US" b="0" strike="noStrike" spc="-1" dirty="0" err="1">
                <a:solidFill>
                  <a:schemeClr val="dk1">
                    <a:alpha val="80000"/>
                  </a:schemeClr>
                </a:solidFill>
              </a:rPr>
              <a:t>technicznego</a:t>
            </a:r>
            <a:r>
              <a:rPr lang="en-US" b="0" strike="noStrike" spc="-1" dirty="0">
                <a:solidFill>
                  <a:schemeClr val="dk1">
                    <a:alpha val="80000"/>
                  </a:schemeClr>
                </a:solidFill>
              </a:rPr>
              <a:t> </a:t>
            </a:r>
            <a:r>
              <a:rPr lang="en-US" b="0" strike="noStrike" spc="-1" dirty="0" err="1">
                <a:solidFill>
                  <a:schemeClr val="dk1">
                    <a:alpha val="80000"/>
                  </a:schemeClr>
                </a:solidFill>
              </a:rPr>
              <a:t>urządzeń</a:t>
            </a:r>
            <a:r>
              <a:rPr lang="en-US" b="0" strike="noStrike" spc="-1" dirty="0">
                <a:solidFill>
                  <a:schemeClr val="dk1">
                    <a:alpha val="80000"/>
                  </a:schemeClr>
                </a:solidFill>
              </a:rPr>
              <a:t>, </a:t>
            </a:r>
            <a:r>
              <a:rPr lang="en-US" b="0" strike="noStrike" spc="-1" dirty="0" err="1">
                <a:solidFill>
                  <a:schemeClr val="dk1">
                    <a:alpha val="80000"/>
                  </a:schemeClr>
                </a:solidFill>
              </a:rPr>
              <a:t>instalacji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sieci</a:t>
            </a:r>
            <a:endParaRPr lang="pl-PL" b="0" strike="noStrike" spc="-1" dirty="0">
              <a:solidFill>
                <a:srgbClr val="000000"/>
              </a:solidFill>
            </a:endParaRPr>
          </a:p>
          <a:p>
            <a:pPr defTabSz="914400">
              <a:lnSpc>
                <a:spcPct val="90000"/>
              </a:lnSpc>
              <a:spcAft>
                <a:spcPts val="601"/>
              </a:spcAft>
            </a:pPr>
            <a:endParaRPr lang="pl-PL" b="0" strike="noStrike" spc="-1" dirty="0">
              <a:solidFill>
                <a:srgbClr val="000000"/>
              </a:solidFill>
            </a:endParaRPr>
          </a:p>
          <a:p>
            <a:pPr indent="-228600" defTabSz="914400">
              <a:lnSpc>
                <a:spcPct val="90000"/>
              </a:lnSpc>
              <a:spcAft>
                <a:spcPts val="601"/>
              </a:spcAft>
              <a:buClr>
                <a:srgbClr val="000000"/>
              </a:buClr>
              <a:buFont typeface="Arial"/>
              <a:buChar char="•"/>
            </a:pPr>
            <a:r>
              <a:rPr lang="en-US" b="1" u="sng" strike="noStrike" spc="-1" dirty="0" err="1">
                <a:solidFill>
                  <a:schemeClr val="dk1">
                    <a:alpha val="80000"/>
                  </a:schemeClr>
                </a:solidFill>
                <a:uFillTx/>
              </a:rPr>
              <a:t>Remontu</a:t>
            </a:r>
            <a:r>
              <a:rPr lang="en-US" b="1" u="sng" strike="noStrike" spc="-1" dirty="0">
                <a:solidFill>
                  <a:schemeClr val="dk1">
                    <a:alpha val="80000"/>
                  </a:schemeClr>
                </a:solidFill>
                <a:uFillTx/>
              </a:rPr>
              <a:t> </a:t>
            </a:r>
            <a:r>
              <a:rPr lang="en-US" b="1" u="sng" strike="noStrike" spc="-1" dirty="0" err="1">
                <a:solidFill>
                  <a:schemeClr val="dk1">
                    <a:alpha val="80000"/>
                  </a:schemeClr>
                </a:solidFill>
                <a:uFillTx/>
              </a:rPr>
              <a:t>lub</a:t>
            </a:r>
            <a:r>
              <a:rPr lang="en-US" b="1" u="sng" strike="noStrike" spc="-1" dirty="0">
                <a:solidFill>
                  <a:schemeClr val="dk1">
                    <a:alpha val="80000"/>
                  </a:schemeClr>
                </a:solidFill>
                <a:uFillTx/>
              </a:rPr>
              <a:t> </a:t>
            </a:r>
            <a:r>
              <a:rPr lang="en-US" b="1" u="sng" strike="noStrike" spc="-1" dirty="0" err="1">
                <a:solidFill>
                  <a:schemeClr val="dk1">
                    <a:alpha val="80000"/>
                  </a:schemeClr>
                </a:solidFill>
                <a:uFillTx/>
              </a:rPr>
              <a:t>naprawy</a:t>
            </a:r>
            <a:r>
              <a:rPr lang="en-US" b="1" u="sng" strike="noStrike" spc="-1" dirty="0">
                <a:solidFill>
                  <a:schemeClr val="dk1">
                    <a:alpha val="80000"/>
                  </a:schemeClr>
                </a:solidFill>
                <a:uFillTx/>
              </a:rPr>
              <a:t>:</a:t>
            </a:r>
            <a:endParaRPr lang="pl-PL" b="0" strike="noStrike" spc="-1" dirty="0">
              <a:solidFill>
                <a:srgbClr val="000000"/>
              </a:solidFill>
            </a:endParaRPr>
          </a:p>
          <a:p>
            <a:pPr marL="57240" defTabSz="914400">
              <a:lnSpc>
                <a:spcPct val="90000"/>
              </a:lnSpc>
              <a:spcAft>
                <a:spcPts val="601"/>
              </a:spcAft>
            </a:pPr>
            <a:r>
              <a:rPr lang="en-US" b="0" strike="noStrike" spc="-1" dirty="0" err="1">
                <a:solidFill>
                  <a:schemeClr val="dk1">
                    <a:alpha val="80000"/>
                  </a:schemeClr>
                </a:solidFill>
              </a:rPr>
              <a:t>Czynności</a:t>
            </a:r>
            <a:r>
              <a:rPr lang="en-US" b="0" strike="noStrike" spc="-1" dirty="0">
                <a:solidFill>
                  <a:schemeClr val="dk1">
                    <a:alpha val="80000"/>
                  </a:schemeClr>
                </a:solidFill>
              </a:rPr>
              <a:t> </a:t>
            </a:r>
            <a:r>
              <a:rPr lang="en-US" b="0" strike="noStrike" spc="-1" dirty="0" err="1">
                <a:solidFill>
                  <a:schemeClr val="dk1">
                    <a:alpha val="80000"/>
                  </a:schemeClr>
                </a:solidFill>
              </a:rPr>
              <a:t>związane</a:t>
            </a:r>
            <a:r>
              <a:rPr lang="en-US" b="0" strike="noStrike" spc="-1" dirty="0">
                <a:solidFill>
                  <a:schemeClr val="dk1">
                    <a:alpha val="80000"/>
                  </a:schemeClr>
                </a:solidFill>
              </a:rPr>
              <a:t> </a:t>
            </a:r>
            <a:r>
              <a:rPr lang="en-US" b="0" strike="noStrike" spc="-1" dirty="0" err="1">
                <a:solidFill>
                  <a:schemeClr val="dk1">
                    <a:alpha val="80000"/>
                  </a:schemeClr>
                </a:solidFill>
              </a:rPr>
              <a:t>są</a:t>
            </a:r>
            <a:r>
              <a:rPr lang="en-US" b="0" strike="noStrike" spc="-1" dirty="0">
                <a:solidFill>
                  <a:schemeClr val="dk1">
                    <a:alpha val="80000"/>
                  </a:schemeClr>
                </a:solidFill>
              </a:rPr>
              <a:t> z </a:t>
            </a:r>
            <a:r>
              <a:rPr lang="en-US" b="0" strike="noStrike" spc="-1" dirty="0" err="1">
                <a:solidFill>
                  <a:schemeClr val="dk1">
                    <a:alpha val="80000"/>
                  </a:schemeClr>
                </a:solidFill>
              </a:rPr>
              <a:t>usuwaniem</a:t>
            </a:r>
            <a:r>
              <a:rPr lang="en-US" b="0" strike="noStrike" spc="-1" dirty="0">
                <a:solidFill>
                  <a:schemeClr val="dk1">
                    <a:alpha val="80000"/>
                  </a:schemeClr>
                </a:solidFill>
              </a:rPr>
              <a:t> </a:t>
            </a:r>
            <a:r>
              <a:rPr lang="en-US" b="0" strike="noStrike" spc="-1" dirty="0" err="1">
                <a:solidFill>
                  <a:schemeClr val="dk1">
                    <a:alpha val="80000"/>
                  </a:schemeClr>
                </a:solidFill>
              </a:rPr>
              <a:t>usterek</a:t>
            </a:r>
            <a:r>
              <a:rPr lang="en-US" b="0" strike="noStrike" spc="-1" dirty="0">
                <a:solidFill>
                  <a:schemeClr val="dk1">
                    <a:alpha val="80000"/>
                  </a:schemeClr>
                </a:solidFill>
              </a:rPr>
              <a:t>, </a:t>
            </a:r>
            <a:r>
              <a:rPr lang="en-US" b="0" strike="noStrike" spc="-1" dirty="0" err="1">
                <a:solidFill>
                  <a:schemeClr val="dk1">
                    <a:alpha val="80000"/>
                  </a:schemeClr>
                </a:solidFill>
              </a:rPr>
              <a:t>uszkodzeń</a:t>
            </a:r>
            <a:r>
              <a:rPr lang="en-US" b="0" strike="noStrike" spc="-1" dirty="0">
                <a:solidFill>
                  <a:schemeClr val="dk1">
                    <a:alpha val="80000"/>
                  </a:schemeClr>
                </a:solidFill>
              </a:rPr>
              <a:t> </a:t>
            </a:r>
            <a:r>
              <a:rPr lang="en-US" b="0" strike="noStrike" spc="-1" dirty="0" err="1">
                <a:solidFill>
                  <a:schemeClr val="dk1">
                    <a:alpha val="80000"/>
                  </a:schemeClr>
                </a:solidFill>
              </a:rPr>
              <a:t>oraz</a:t>
            </a:r>
            <a:r>
              <a:rPr lang="en-US" b="0" strike="noStrike" spc="-1" dirty="0">
                <a:solidFill>
                  <a:schemeClr val="dk1">
                    <a:alpha val="80000"/>
                  </a:schemeClr>
                </a:solidFill>
              </a:rPr>
              <a:t> </a:t>
            </a:r>
            <a:r>
              <a:rPr lang="en-US" b="0" strike="noStrike" spc="-1" dirty="0" err="1">
                <a:solidFill>
                  <a:schemeClr val="dk1">
                    <a:alpha val="80000"/>
                  </a:schemeClr>
                </a:solidFill>
              </a:rPr>
              <a:t>remontami</a:t>
            </a:r>
            <a:r>
              <a:rPr lang="en-US" b="0" strike="noStrike" spc="-1" dirty="0">
                <a:solidFill>
                  <a:schemeClr val="dk1">
                    <a:alpha val="80000"/>
                  </a:schemeClr>
                </a:solidFill>
              </a:rPr>
              <a:t> </a:t>
            </a:r>
            <a:r>
              <a:rPr lang="en-US" b="0" strike="noStrike" spc="-1" dirty="0" err="1">
                <a:solidFill>
                  <a:schemeClr val="dk1">
                    <a:alpha val="80000"/>
                  </a:schemeClr>
                </a:solidFill>
              </a:rPr>
              <a:t>urządzeń</a:t>
            </a:r>
            <a:r>
              <a:rPr lang="en-US" b="0" strike="noStrike" spc="-1" dirty="0">
                <a:solidFill>
                  <a:schemeClr val="dk1">
                    <a:alpha val="80000"/>
                  </a:schemeClr>
                </a:solidFill>
              </a:rPr>
              <a:t>, </a:t>
            </a:r>
            <a:r>
              <a:rPr lang="en-US" b="0" strike="noStrike" spc="-1" dirty="0" err="1">
                <a:solidFill>
                  <a:schemeClr val="dk1">
                    <a:alpha val="80000"/>
                  </a:schemeClr>
                </a:solidFill>
              </a:rPr>
              <a:t>instalacji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sieci</a:t>
            </a:r>
            <a:r>
              <a:rPr lang="en-US" b="0" strike="noStrike" spc="-1" dirty="0">
                <a:solidFill>
                  <a:schemeClr val="dk1">
                    <a:alpha val="80000"/>
                  </a:schemeClr>
                </a:solidFill>
              </a:rPr>
              <a:t> w </a:t>
            </a:r>
            <a:r>
              <a:rPr lang="en-US" b="0" strike="noStrike" spc="-1" dirty="0" err="1">
                <a:solidFill>
                  <a:schemeClr val="dk1">
                    <a:alpha val="80000"/>
                  </a:schemeClr>
                </a:solidFill>
              </a:rPr>
              <a:t>celu</a:t>
            </a:r>
            <a:r>
              <a:rPr lang="en-US" b="0" strike="noStrike" spc="-1" dirty="0">
                <a:solidFill>
                  <a:schemeClr val="dk1">
                    <a:alpha val="80000"/>
                  </a:schemeClr>
                </a:solidFill>
              </a:rPr>
              <a:t> </a:t>
            </a:r>
            <a:r>
              <a:rPr lang="en-US" b="0" strike="noStrike" spc="-1" dirty="0" err="1">
                <a:solidFill>
                  <a:schemeClr val="dk1">
                    <a:alpha val="80000"/>
                  </a:schemeClr>
                </a:solidFill>
              </a:rPr>
              <a:t>doprowadzenia</a:t>
            </a:r>
            <a:r>
              <a:rPr lang="en-US" b="0" strike="noStrike" spc="-1" dirty="0">
                <a:solidFill>
                  <a:schemeClr val="dk1">
                    <a:alpha val="80000"/>
                  </a:schemeClr>
                </a:solidFill>
              </a:rPr>
              <a:t> ich do </a:t>
            </a:r>
            <a:r>
              <a:rPr lang="en-US" b="0" strike="noStrike" spc="-1" dirty="0" err="1">
                <a:solidFill>
                  <a:schemeClr val="dk1">
                    <a:alpha val="80000"/>
                  </a:schemeClr>
                </a:solidFill>
              </a:rPr>
              <a:t>wymaganego</a:t>
            </a:r>
            <a:r>
              <a:rPr lang="en-US" b="0" strike="noStrike" spc="-1" dirty="0">
                <a:solidFill>
                  <a:schemeClr val="dk1">
                    <a:alpha val="80000"/>
                  </a:schemeClr>
                </a:solidFill>
              </a:rPr>
              <a:t> </a:t>
            </a:r>
            <a:r>
              <a:rPr lang="en-US" b="0" strike="noStrike" spc="-1" dirty="0" err="1">
                <a:solidFill>
                  <a:schemeClr val="dk1">
                    <a:alpha val="80000"/>
                  </a:schemeClr>
                </a:solidFill>
              </a:rPr>
              <a:t>stanu</a:t>
            </a:r>
            <a:r>
              <a:rPr lang="en-US" b="0" strike="noStrike" spc="-1" dirty="0">
                <a:solidFill>
                  <a:schemeClr val="dk1">
                    <a:alpha val="80000"/>
                  </a:schemeClr>
                </a:solidFill>
              </a:rPr>
              <a:t> </a:t>
            </a:r>
            <a:r>
              <a:rPr lang="en-US" b="0" strike="noStrike" spc="-1" dirty="0" err="1">
                <a:solidFill>
                  <a:schemeClr val="dk1">
                    <a:alpha val="80000"/>
                  </a:schemeClr>
                </a:solidFill>
              </a:rPr>
              <a:t>technicznego</a:t>
            </a:r>
            <a:endParaRPr lang="pl-PL" b="0" strike="noStrike" spc="-1" dirty="0">
              <a:solidFill>
                <a:srgbClr val="000000"/>
              </a:solidFill>
            </a:endParaRPr>
          </a:p>
          <a:p>
            <a:pPr defTabSz="914400">
              <a:lnSpc>
                <a:spcPct val="90000"/>
              </a:lnSpc>
              <a:spcAft>
                <a:spcPts val="601"/>
              </a:spcAft>
            </a:pPr>
            <a:endParaRPr lang="pl-PL" b="0" strike="noStrike" spc="-1" dirty="0">
              <a:solidFill>
                <a:srgbClr val="000000"/>
              </a:solidFill>
            </a:endParaRPr>
          </a:p>
          <a:p>
            <a:pPr indent="-228600" defTabSz="914400">
              <a:lnSpc>
                <a:spcPct val="90000"/>
              </a:lnSpc>
              <a:spcAft>
                <a:spcPts val="601"/>
              </a:spcAft>
              <a:buClr>
                <a:srgbClr val="000000"/>
              </a:buClr>
              <a:buFont typeface="Arial"/>
              <a:buChar char="•"/>
            </a:pPr>
            <a:r>
              <a:rPr lang="en-US" b="1" u="sng" strike="noStrike" spc="-1" dirty="0" err="1">
                <a:solidFill>
                  <a:schemeClr val="dk1">
                    <a:alpha val="80000"/>
                  </a:schemeClr>
                </a:solidFill>
                <a:uFillTx/>
              </a:rPr>
              <a:t>Montażu</a:t>
            </a:r>
            <a:r>
              <a:rPr lang="pl-PL" b="1" u="sng" strike="noStrike" spc="-1" dirty="0">
                <a:solidFill>
                  <a:schemeClr val="dk1">
                    <a:alpha val="80000"/>
                  </a:schemeClr>
                </a:solidFill>
                <a:uFillTx/>
              </a:rPr>
              <a:t> i demontażu</a:t>
            </a:r>
            <a:r>
              <a:rPr lang="en-US" b="1" u="sng" strike="noStrike" spc="-1" dirty="0">
                <a:solidFill>
                  <a:schemeClr val="dk1">
                    <a:alpha val="80000"/>
                  </a:schemeClr>
                </a:solidFill>
                <a:uFillTx/>
              </a:rPr>
              <a:t>:</a:t>
            </a:r>
            <a:endParaRPr lang="pl-PL" b="0" strike="noStrike" spc="-1" dirty="0">
              <a:solidFill>
                <a:srgbClr val="000000"/>
              </a:solidFill>
            </a:endParaRPr>
          </a:p>
          <a:p>
            <a:pPr marL="57240" defTabSz="914400">
              <a:lnSpc>
                <a:spcPct val="90000"/>
              </a:lnSpc>
              <a:spcAft>
                <a:spcPts val="601"/>
              </a:spcAft>
            </a:pPr>
            <a:r>
              <a:rPr lang="en-US" b="0" strike="noStrike" spc="-1" dirty="0" err="1">
                <a:solidFill>
                  <a:schemeClr val="dk1">
                    <a:alpha val="80000"/>
                  </a:schemeClr>
                </a:solidFill>
              </a:rPr>
              <a:t>Czynności</a:t>
            </a:r>
            <a:r>
              <a:rPr lang="en-US" b="0" strike="noStrike" spc="-1" dirty="0">
                <a:solidFill>
                  <a:schemeClr val="dk1">
                    <a:alpha val="80000"/>
                  </a:schemeClr>
                </a:solidFill>
              </a:rPr>
              <a:t> </a:t>
            </a:r>
            <a:r>
              <a:rPr lang="en-US" b="0" strike="noStrike" spc="-1" dirty="0" err="1">
                <a:solidFill>
                  <a:schemeClr val="dk1">
                    <a:alpha val="80000"/>
                  </a:schemeClr>
                </a:solidFill>
              </a:rPr>
              <a:t>niezbędne</a:t>
            </a:r>
            <a:r>
              <a:rPr lang="en-US" b="0" strike="noStrike" spc="-1" dirty="0">
                <a:solidFill>
                  <a:schemeClr val="dk1">
                    <a:alpha val="80000"/>
                  </a:schemeClr>
                </a:solidFill>
              </a:rPr>
              <a:t> do </a:t>
            </a:r>
            <a:r>
              <a:rPr lang="en-US" b="0" strike="noStrike" spc="-1" dirty="0" err="1">
                <a:solidFill>
                  <a:schemeClr val="dk1">
                    <a:alpha val="80000"/>
                  </a:schemeClr>
                </a:solidFill>
              </a:rPr>
              <a:t>instalowania</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przyłączania</a:t>
            </a:r>
            <a:r>
              <a:rPr lang="en-US" b="0" strike="noStrike" spc="-1" dirty="0">
                <a:solidFill>
                  <a:schemeClr val="dk1">
                    <a:alpha val="80000"/>
                  </a:schemeClr>
                </a:solidFill>
              </a:rPr>
              <a:t> </a:t>
            </a:r>
            <a:r>
              <a:rPr lang="pl-PL" b="0" strike="noStrike" spc="-1" dirty="0">
                <a:solidFill>
                  <a:schemeClr val="dk1">
                    <a:alpha val="80000"/>
                  </a:schemeClr>
                </a:solidFill>
              </a:rPr>
              <a:t>lub odłączania </a:t>
            </a:r>
            <a:r>
              <a:rPr lang="en-US" b="0" strike="noStrike" spc="-1" dirty="0" err="1">
                <a:solidFill>
                  <a:schemeClr val="dk1">
                    <a:alpha val="80000"/>
                  </a:schemeClr>
                </a:solidFill>
              </a:rPr>
              <a:t>urządzeń</a:t>
            </a:r>
            <a:r>
              <a:rPr lang="en-US" b="0" strike="noStrike" spc="-1" dirty="0">
                <a:solidFill>
                  <a:schemeClr val="dk1">
                    <a:alpha val="80000"/>
                  </a:schemeClr>
                </a:solidFill>
              </a:rPr>
              <a:t>, </a:t>
            </a:r>
            <a:r>
              <a:rPr lang="en-US" b="0" strike="noStrike" spc="-1" dirty="0" err="1">
                <a:solidFill>
                  <a:schemeClr val="dk1">
                    <a:alpha val="80000"/>
                  </a:schemeClr>
                </a:solidFill>
              </a:rPr>
              <a:t>instalacji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sieci</a:t>
            </a:r>
            <a:endParaRPr lang="pl-PL" b="0" strike="noStrike" spc="-1" dirty="0">
              <a:solidFill>
                <a:srgbClr val="000000"/>
              </a:solidFill>
            </a:endParaRPr>
          </a:p>
          <a:p>
            <a:pPr defTabSz="914400">
              <a:lnSpc>
                <a:spcPct val="90000"/>
              </a:lnSpc>
              <a:spcAft>
                <a:spcPts val="601"/>
              </a:spcAft>
            </a:pPr>
            <a:endParaRPr lang="pl-PL" b="0" strike="noStrike" spc="-1" dirty="0">
              <a:solidFill>
                <a:srgbClr val="000000"/>
              </a:solidFill>
            </a:endParaRPr>
          </a:p>
          <a:p>
            <a:pPr indent="-228600" defTabSz="914400">
              <a:lnSpc>
                <a:spcPct val="90000"/>
              </a:lnSpc>
              <a:spcAft>
                <a:spcPts val="601"/>
              </a:spcAft>
              <a:buClr>
                <a:srgbClr val="000000"/>
              </a:buClr>
              <a:buFont typeface="Arial"/>
              <a:buChar char="•"/>
            </a:pPr>
            <a:r>
              <a:rPr lang="en-US" b="1" u="sng" strike="noStrike" spc="-1" dirty="0" err="1">
                <a:solidFill>
                  <a:schemeClr val="dk1">
                    <a:alpha val="80000"/>
                  </a:schemeClr>
                </a:solidFill>
                <a:uFillTx/>
              </a:rPr>
              <a:t>Kontrolno-pomiarowy</a:t>
            </a:r>
            <a:r>
              <a:rPr lang="en-US" b="1" u="sng" strike="noStrike" spc="-1" dirty="0">
                <a:solidFill>
                  <a:schemeClr val="dk1">
                    <a:alpha val="80000"/>
                  </a:schemeClr>
                </a:solidFill>
                <a:uFillTx/>
              </a:rPr>
              <a:t>:</a:t>
            </a:r>
            <a:endParaRPr lang="pl-PL" b="0" strike="noStrike" spc="-1" dirty="0">
              <a:solidFill>
                <a:srgbClr val="000000"/>
              </a:solidFill>
            </a:endParaRPr>
          </a:p>
          <a:p>
            <a:pPr marL="57240" defTabSz="914400">
              <a:lnSpc>
                <a:spcPct val="90000"/>
              </a:lnSpc>
              <a:spcAft>
                <a:spcPts val="601"/>
              </a:spcAft>
            </a:pPr>
            <a:r>
              <a:rPr lang="en-US" b="0" strike="noStrike" spc="-1" dirty="0" err="1">
                <a:solidFill>
                  <a:schemeClr val="dk1">
                    <a:alpha val="80000"/>
                  </a:schemeClr>
                </a:solidFill>
              </a:rPr>
              <a:t>Czynności</a:t>
            </a:r>
            <a:r>
              <a:rPr lang="en-US" b="0" strike="noStrike" spc="-1" dirty="0">
                <a:solidFill>
                  <a:schemeClr val="dk1">
                    <a:alpha val="80000"/>
                  </a:schemeClr>
                </a:solidFill>
              </a:rPr>
              <a:t> </a:t>
            </a:r>
            <a:r>
              <a:rPr lang="en-US" b="0" strike="noStrike" spc="-1" dirty="0" err="1">
                <a:solidFill>
                  <a:schemeClr val="dk1">
                    <a:alpha val="80000"/>
                  </a:schemeClr>
                </a:solidFill>
              </a:rPr>
              <a:t>niezbędne</a:t>
            </a:r>
            <a:r>
              <a:rPr lang="en-US" b="0" strike="noStrike" spc="-1" dirty="0">
                <a:solidFill>
                  <a:schemeClr val="dk1">
                    <a:alpha val="80000"/>
                  </a:schemeClr>
                </a:solidFill>
              </a:rPr>
              <a:t> do </a:t>
            </a:r>
            <a:r>
              <a:rPr lang="en-US" b="0" strike="noStrike" spc="-1" dirty="0" err="1">
                <a:solidFill>
                  <a:schemeClr val="dk1">
                    <a:alpha val="80000"/>
                  </a:schemeClr>
                </a:solidFill>
              </a:rPr>
              <a:t>dokonania</a:t>
            </a:r>
            <a:r>
              <a:rPr lang="en-US" b="0" strike="noStrike" spc="-1" dirty="0">
                <a:solidFill>
                  <a:schemeClr val="dk1">
                    <a:alpha val="80000"/>
                  </a:schemeClr>
                </a:solidFill>
              </a:rPr>
              <a:t> </a:t>
            </a:r>
            <a:r>
              <a:rPr lang="en-US" b="0" strike="noStrike" spc="-1" dirty="0" err="1">
                <a:solidFill>
                  <a:schemeClr val="dk1">
                    <a:alpha val="80000"/>
                  </a:schemeClr>
                </a:solidFill>
              </a:rPr>
              <a:t>oceny</a:t>
            </a:r>
            <a:r>
              <a:rPr lang="en-US" b="0" strike="noStrike" spc="-1" dirty="0">
                <a:solidFill>
                  <a:schemeClr val="dk1">
                    <a:alpha val="80000"/>
                  </a:schemeClr>
                </a:solidFill>
              </a:rPr>
              <a:t> </a:t>
            </a:r>
            <a:r>
              <a:rPr lang="en-US" b="0" strike="noStrike" spc="-1" dirty="0" err="1">
                <a:solidFill>
                  <a:schemeClr val="dk1">
                    <a:alpha val="80000"/>
                  </a:schemeClr>
                </a:solidFill>
              </a:rPr>
              <a:t>stanu</a:t>
            </a:r>
            <a:r>
              <a:rPr lang="en-US" b="0" strike="noStrike" spc="-1" dirty="0">
                <a:solidFill>
                  <a:schemeClr val="dk1">
                    <a:alpha val="80000"/>
                  </a:schemeClr>
                </a:solidFill>
              </a:rPr>
              <a:t> </a:t>
            </a:r>
            <a:r>
              <a:rPr lang="en-US" b="0" strike="noStrike" spc="-1" dirty="0" err="1">
                <a:solidFill>
                  <a:schemeClr val="dk1">
                    <a:alpha val="80000"/>
                  </a:schemeClr>
                </a:solidFill>
              </a:rPr>
              <a:t>technicznego</a:t>
            </a:r>
            <a:r>
              <a:rPr lang="en-US" b="0" strike="noStrike" spc="-1" dirty="0">
                <a:solidFill>
                  <a:schemeClr val="dk1">
                    <a:alpha val="80000"/>
                  </a:schemeClr>
                </a:solidFill>
              </a:rPr>
              <a:t>, </a:t>
            </a:r>
            <a:r>
              <a:rPr lang="en-US" b="0" strike="noStrike" spc="-1" dirty="0" err="1">
                <a:solidFill>
                  <a:schemeClr val="dk1">
                    <a:alpha val="80000"/>
                  </a:schemeClr>
                </a:solidFill>
              </a:rPr>
              <a:t>parametrów</a:t>
            </a:r>
            <a:r>
              <a:rPr lang="en-US" b="0" strike="noStrike" spc="-1" dirty="0">
                <a:solidFill>
                  <a:schemeClr val="dk1">
                    <a:alpha val="80000"/>
                  </a:schemeClr>
                </a:solidFill>
              </a:rPr>
              <a:t> </a:t>
            </a:r>
            <a:r>
              <a:rPr lang="en-US" b="0" strike="noStrike" spc="-1" dirty="0" err="1">
                <a:solidFill>
                  <a:schemeClr val="dk1">
                    <a:alpha val="80000"/>
                  </a:schemeClr>
                </a:solidFill>
              </a:rPr>
              <a:t>eksploatacyjnych</a:t>
            </a:r>
            <a:r>
              <a:rPr lang="en-US" b="0" strike="noStrike" spc="-1" dirty="0">
                <a:solidFill>
                  <a:schemeClr val="dk1">
                    <a:alpha val="80000"/>
                  </a:schemeClr>
                </a:solidFill>
              </a:rPr>
              <a:t>, </a:t>
            </a:r>
            <a:r>
              <a:rPr lang="en-US" b="0" strike="noStrike" spc="-1" dirty="0" err="1">
                <a:solidFill>
                  <a:schemeClr val="dk1">
                    <a:alpha val="80000"/>
                  </a:schemeClr>
                </a:solidFill>
              </a:rPr>
              <a:t>jakości</a:t>
            </a:r>
            <a:r>
              <a:rPr lang="en-US" b="0" strike="noStrike" spc="-1" dirty="0">
                <a:solidFill>
                  <a:schemeClr val="dk1">
                    <a:alpha val="80000"/>
                  </a:schemeClr>
                </a:solidFill>
              </a:rPr>
              <a:t> </a:t>
            </a:r>
            <a:r>
              <a:rPr lang="en-US" b="0" strike="noStrike" spc="-1" dirty="0" err="1">
                <a:solidFill>
                  <a:schemeClr val="dk1">
                    <a:alpha val="80000"/>
                  </a:schemeClr>
                </a:solidFill>
              </a:rPr>
              <a:t>regulacji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sprawności</a:t>
            </a:r>
            <a:r>
              <a:rPr lang="en-US" b="0" strike="noStrike" spc="-1" dirty="0">
                <a:solidFill>
                  <a:schemeClr val="dk1">
                    <a:alpha val="80000"/>
                  </a:schemeClr>
                </a:solidFill>
              </a:rPr>
              <a:t> </a:t>
            </a:r>
            <a:r>
              <a:rPr lang="en-US" b="0" strike="noStrike" spc="-1" dirty="0" err="1">
                <a:solidFill>
                  <a:schemeClr val="dk1">
                    <a:alpha val="80000"/>
                  </a:schemeClr>
                </a:solidFill>
              </a:rPr>
              <a:t>energetycznej</a:t>
            </a:r>
            <a:r>
              <a:rPr lang="en-US" b="0" strike="noStrike" spc="-1" dirty="0">
                <a:solidFill>
                  <a:schemeClr val="dk1">
                    <a:alpha val="80000"/>
                  </a:schemeClr>
                </a:solidFill>
              </a:rPr>
              <a:t> </a:t>
            </a:r>
            <a:r>
              <a:rPr lang="en-US" b="0" strike="noStrike" spc="-1" dirty="0" err="1">
                <a:solidFill>
                  <a:schemeClr val="dk1">
                    <a:alpha val="80000"/>
                  </a:schemeClr>
                </a:solidFill>
              </a:rPr>
              <a:t>urządzeń</a:t>
            </a:r>
            <a:r>
              <a:rPr lang="en-US" b="0" strike="noStrike" spc="-1" dirty="0">
                <a:solidFill>
                  <a:schemeClr val="dk1">
                    <a:alpha val="80000"/>
                  </a:schemeClr>
                </a:solidFill>
              </a:rPr>
              <a:t>, </a:t>
            </a:r>
            <a:r>
              <a:rPr lang="en-US" b="0" strike="noStrike" spc="-1" dirty="0" err="1">
                <a:solidFill>
                  <a:schemeClr val="dk1">
                    <a:alpha val="80000"/>
                  </a:schemeClr>
                </a:solidFill>
              </a:rPr>
              <a:t>instalacji</a:t>
            </a:r>
            <a:r>
              <a:rPr lang="en-US" b="0" strike="noStrike" spc="-1" dirty="0">
                <a:solidFill>
                  <a:schemeClr val="dk1">
                    <a:alpha val="80000"/>
                  </a:schemeClr>
                </a:solidFill>
              </a:rPr>
              <a:t> </a:t>
            </a:r>
            <a:r>
              <a:rPr lang="en-US" b="0" strike="noStrike" spc="-1" dirty="0" err="1">
                <a:solidFill>
                  <a:schemeClr val="dk1">
                    <a:alpha val="80000"/>
                  </a:schemeClr>
                </a:solidFill>
              </a:rPr>
              <a:t>i</a:t>
            </a:r>
            <a:r>
              <a:rPr lang="en-US" b="0" strike="noStrike" spc="-1" dirty="0">
                <a:solidFill>
                  <a:schemeClr val="dk1">
                    <a:alpha val="80000"/>
                  </a:schemeClr>
                </a:solidFill>
              </a:rPr>
              <a:t> </a:t>
            </a:r>
            <a:r>
              <a:rPr lang="en-US" b="0" strike="noStrike" spc="-1" dirty="0" err="1">
                <a:solidFill>
                  <a:schemeClr val="dk1">
                    <a:alpha val="80000"/>
                  </a:schemeClr>
                </a:solidFill>
              </a:rPr>
              <a:t>sieci</a:t>
            </a:r>
            <a:r>
              <a:rPr lang="en-US" b="0" strike="noStrike" spc="-1" dirty="0">
                <a:solidFill>
                  <a:schemeClr val="dk1">
                    <a:alpha val="80000"/>
                  </a:schemeClr>
                </a:solidFill>
              </a:rPr>
              <a:t>).</a:t>
            </a:r>
            <a:endParaRPr lang="pl-PL" b="0" strike="noStrike" spc="-1" dirty="0">
              <a:solidFill>
                <a:srgbClr val="000000"/>
              </a:solidFill>
            </a:endParaRPr>
          </a:p>
        </p:txBody>
      </p:sp>
    </p:spTree>
    <p:extLst>
      <p:ext uri="{BB962C8B-B14F-4D97-AF65-F5344CB8AC3E}">
        <p14:creationId xmlns:p14="http://schemas.microsoft.com/office/powerpoint/2010/main" val="1752837901"/>
      </p:ext>
    </p:extLst>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1F03DB0E-1159-8F2C-DAA5-A78766D168CA}"/>
              </a:ext>
            </a:extLst>
          </p:cNvPr>
          <p:cNvSpPr>
            <a:spLocks noGrp="1"/>
          </p:cNvSpPr>
          <p:nvPr>
            <p:ph type="sldNum" sz="quarter" idx="12"/>
          </p:nvPr>
        </p:nvSpPr>
        <p:spPr/>
        <p:txBody>
          <a:bodyPr/>
          <a:lstStyle/>
          <a:p>
            <a:fld id="{B13EF961-FCAC-4A9A-A9A0-C51400629BF4}" type="slidenum">
              <a:rPr lang="pl-PL" smtClean="0"/>
              <a:t>402</a:t>
            </a:fld>
            <a:endParaRPr lang="pl-PL"/>
          </a:p>
        </p:txBody>
      </p:sp>
      <p:sp>
        <p:nvSpPr>
          <p:cNvPr id="8" name="Tytuł 3">
            <a:extLst>
              <a:ext uri="{FF2B5EF4-FFF2-40B4-BE49-F238E27FC236}">
                <a16:creationId xmlns:a16="http://schemas.microsoft.com/office/drawing/2014/main" id="{DAB0084F-1005-0284-51BF-BBFDA3CA80E6}"/>
              </a:ext>
            </a:extLst>
          </p:cNvPr>
          <p:cNvSpPr/>
          <p:nvPr/>
        </p:nvSpPr>
        <p:spPr>
          <a:xfrm>
            <a:off x="510988" y="293982"/>
            <a:ext cx="10945906" cy="6270035"/>
          </a:xfrm>
          <a:prstGeom prst="rect">
            <a:avLst/>
          </a:prstGeom>
          <a:noFill/>
          <a:ln w="0">
            <a:noFill/>
          </a:ln>
        </p:spPr>
        <p:style>
          <a:lnRef idx="0">
            <a:scrgbClr r="0" g="0" b="0"/>
          </a:lnRef>
          <a:fillRef idx="0">
            <a:scrgbClr r="0" g="0" b="0"/>
          </a:fillRef>
          <a:effectRef idx="0">
            <a:scrgbClr r="0" g="0" b="0"/>
          </a:effectRef>
          <a:fontRef idx="minor"/>
        </p:style>
        <p:txBody>
          <a:bodyPr anchor="t">
            <a:noAutofit/>
          </a:bodyPr>
          <a:lstStyle/>
          <a:p>
            <a:pPr algn="just" defTabSz="914400">
              <a:lnSpc>
                <a:spcPct val="90000"/>
              </a:lnSpc>
              <a:spcBef>
                <a:spcPts val="1191"/>
              </a:spcBef>
              <a:spcAft>
                <a:spcPts val="992"/>
              </a:spcAft>
            </a:pPr>
            <a:r>
              <a:rPr lang="pl-PL" sz="2400" b="0" strike="noStrike" spc="-1" dirty="0">
                <a:solidFill>
                  <a:schemeClr val="dk1"/>
                </a:solidFill>
              </a:rPr>
              <a:t>Na mocy podstawy prawnej w postaci ROZPORZĄDZENIE MINISTRA KLIMATU I ŚRODOWISKA1) z dnia 1 lipca 2022 r. w sprawie szczegółowych zasad stwierdzania </a:t>
            </a:r>
            <a:r>
              <a:rPr lang="pl-PL" sz="2400" b="1" strike="noStrike" spc="-1" dirty="0">
                <a:solidFill>
                  <a:schemeClr val="dk1"/>
                </a:solidFill>
              </a:rPr>
              <a:t>posiadania kwalifikacji przez osoby zajmujące się eksploatacją urządzeń, instalacji i sieci </a:t>
            </a:r>
            <a:r>
              <a:rPr lang="pl-PL" sz="2400" b="0" strike="noStrike" spc="-1" dirty="0">
                <a:solidFill>
                  <a:schemeClr val="dk1"/>
                </a:solidFill>
              </a:rPr>
              <a:t>(Dz. U. 2022, poz. 1392) w § 4 ust. 1 wskazane jest, iż  </a:t>
            </a:r>
            <a:r>
              <a:rPr lang="pl-PL" sz="2400" b="0" u="sng" strike="noStrike" spc="-1" dirty="0">
                <a:solidFill>
                  <a:schemeClr val="dk1"/>
                </a:solidFill>
                <a:uFillTx/>
              </a:rPr>
              <a:t>eksploatacją</a:t>
            </a:r>
            <a:r>
              <a:rPr lang="pl-PL" sz="2400" b="0" strike="noStrike" spc="-1" dirty="0">
                <a:solidFill>
                  <a:schemeClr val="dk1"/>
                </a:solidFill>
              </a:rPr>
              <a:t> urządzeń, instalacji i sieci mogą zajmować się osoby, które spełniają wymagania kwalifikacyjne dla następujących rodzajów prac i stanowisk pracy: </a:t>
            </a:r>
            <a:endParaRPr lang="pl-PL" sz="2400" b="0" strike="noStrike" spc="-1" dirty="0">
              <a:solidFill>
                <a:srgbClr val="000000"/>
              </a:solidFill>
            </a:endParaRPr>
          </a:p>
        </p:txBody>
      </p:sp>
      <p:sp>
        <p:nvSpPr>
          <p:cNvPr id="3" name="pole tekstowe 2">
            <a:extLst>
              <a:ext uri="{FF2B5EF4-FFF2-40B4-BE49-F238E27FC236}">
                <a16:creationId xmlns:a16="http://schemas.microsoft.com/office/drawing/2014/main" id="{006FC508-3F95-041F-DDF7-15AF7891EFC3}"/>
              </a:ext>
            </a:extLst>
          </p:cNvPr>
          <p:cNvSpPr txBox="1"/>
          <p:nvPr/>
        </p:nvSpPr>
        <p:spPr>
          <a:xfrm>
            <a:off x="510988" y="2607631"/>
            <a:ext cx="6098240" cy="3748719"/>
          </a:xfrm>
          <a:prstGeom prst="rect">
            <a:avLst/>
          </a:prstGeom>
          <a:noFill/>
        </p:spPr>
        <p:txBody>
          <a:bodyPr wrap="square">
            <a:spAutoFit/>
          </a:bodyPr>
          <a:lstStyle/>
          <a:p>
            <a:pPr algn="just" defTabSz="914400">
              <a:lnSpc>
                <a:spcPct val="90000"/>
              </a:lnSpc>
            </a:pPr>
            <a:r>
              <a:rPr lang="pl-PL" sz="2400" b="1" u="sng" strike="noStrike" spc="-1" dirty="0">
                <a:solidFill>
                  <a:schemeClr val="dk1"/>
                </a:solidFill>
                <a:uFillTx/>
              </a:rPr>
              <a:t>EKSPLOATACJI</a:t>
            </a:r>
            <a:r>
              <a:rPr lang="pl-PL" sz="2400" b="1" strike="noStrike" spc="-1" dirty="0">
                <a:solidFill>
                  <a:schemeClr val="dk1"/>
                </a:solidFill>
              </a:rPr>
              <a:t> – </a:t>
            </a:r>
            <a:r>
              <a:rPr lang="pl-PL" sz="2400" b="0" strike="noStrike" spc="-1" dirty="0">
                <a:solidFill>
                  <a:schemeClr val="dk1"/>
                </a:solidFill>
              </a:rPr>
              <a:t>stanowiska osób wykonujących prace w zakresie obsługi, konserwacji, remontów, montażu i demontażu i kontrolno-pomiarowym; </a:t>
            </a:r>
            <a:endParaRPr lang="pl-PL" sz="2400" b="0" strike="noStrike" spc="-1" dirty="0">
              <a:solidFill>
                <a:srgbClr val="000000"/>
              </a:solidFill>
            </a:endParaRPr>
          </a:p>
          <a:p>
            <a:pPr algn="just" defTabSz="914400">
              <a:lnSpc>
                <a:spcPct val="90000"/>
              </a:lnSpc>
            </a:pPr>
            <a:endParaRPr lang="pl-PL" sz="2400" b="0" strike="noStrike" spc="-1" dirty="0">
              <a:solidFill>
                <a:srgbClr val="000000"/>
              </a:solidFill>
            </a:endParaRPr>
          </a:p>
          <a:p>
            <a:pPr algn="just" defTabSz="914400">
              <a:lnSpc>
                <a:spcPct val="90000"/>
              </a:lnSpc>
            </a:pPr>
            <a:r>
              <a:rPr lang="pl-PL" sz="2400" b="1" u="sng" strike="noStrike" spc="-1" dirty="0">
                <a:solidFill>
                  <a:schemeClr val="dk1"/>
                </a:solidFill>
                <a:uFillTx/>
              </a:rPr>
              <a:t>DOZORU</a:t>
            </a:r>
            <a:r>
              <a:rPr lang="pl-PL" sz="2400" b="1" strike="noStrike" spc="-1" dirty="0">
                <a:solidFill>
                  <a:schemeClr val="dk1"/>
                </a:solidFill>
              </a:rPr>
              <a:t> - </a:t>
            </a:r>
            <a:r>
              <a:rPr lang="pl-PL" sz="2400" b="0" strike="noStrike" spc="-1" dirty="0">
                <a:solidFill>
                  <a:schemeClr val="dk1"/>
                </a:solidFill>
              </a:rPr>
              <a:t>do których zalicza się stanowiska osób </a:t>
            </a:r>
            <a:r>
              <a:rPr lang="pl-PL" sz="2400" b="0" u="sng" strike="noStrike" spc="-1" dirty="0">
                <a:solidFill>
                  <a:schemeClr val="dk1"/>
                </a:solidFill>
                <a:uFillTx/>
              </a:rPr>
              <a:t>kierujących czynnościami </a:t>
            </a:r>
            <a:r>
              <a:rPr lang="pl-PL" sz="2400" b="0" strike="noStrike" spc="-1" dirty="0">
                <a:solidFill>
                  <a:schemeClr val="dk1"/>
                </a:solidFill>
              </a:rPr>
              <a:t>osób wykonujących prace w zakresie eksploatacji oraz stanowiska pracowników technicznych sprawujących nadzór nad eksploatacją urządzeń, instalacji i sieci.</a:t>
            </a:r>
            <a:endParaRPr lang="pl-PL" sz="2400" b="0" strike="noStrike" spc="-1" dirty="0">
              <a:solidFill>
                <a:srgbClr val="000000"/>
              </a:solidFill>
            </a:endParaRPr>
          </a:p>
        </p:txBody>
      </p:sp>
      <p:pic>
        <p:nvPicPr>
          <p:cNvPr id="107" name="Obraz 3"/>
          <p:cNvPicPr/>
          <p:nvPr/>
        </p:nvPicPr>
        <p:blipFill>
          <a:blip r:embed="rId2"/>
          <a:stretch/>
        </p:blipFill>
        <p:spPr>
          <a:xfrm>
            <a:off x="6784040" y="2057400"/>
            <a:ext cx="2927114" cy="3640044"/>
          </a:xfrm>
          <a:prstGeom prst="rect">
            <a:avLst/>
          </a:prstGeom>
          <a:ln w="0">
            <a:noFill/>
          </a:ln>
        </p:spPr>
      </p:pic>
      <p:pic>
        <p:nvPicPr>
          <p:cNvPr id="5" name="Obraz 6">
            <a:extLst>
              <a:ext uri="{FF2B5EF4-FFF2-40B4-BE49-F238E27FC236}">
                <a16:creationId xmlns:a16="http://schemas.microsoft.com/office/drawing/2014/main" id="{881E8B61-2D98-4DB4-E7B4-CB13F4A4E181}"/>
              </a:ext>
            </a:extLst>
          </p:cNvPr>
          <p:cNvPicPr/>
          <p:nvPr/>
        </p:nvPicPr>
        <p:blipFill>
          <a:blip r:embed="rId3"/>
          <a:stretch/>
        </p:blipFill>
        <p:spPr>
          <a:xfrm>
            <a:off x="9034046" y="3200399"/>
            <a:ext cx="2927114" cy="3521075"/>
          </a:xfrm>
          <a:prstGeom prst="rect">
            <a:avLst/>
          </a:prstGeom>
          <a:ln w="0">
            <a:noFill/>
          </a:ln>
        </p:spPr>
      </p:pic>
    </p:spTree>
    <p:extLst>
      <p:ext uri="{BB962C8B-B14F-4D97-AF65-F5344CB8AC3E}">
        <p14:creationId xmlns:p14="http://schemas.microsoft.com/office/powerpoint/2010/main" val="2635392528"/>
      </p:ext>
    </p:extLst>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3A11F1A-E6A5-95DB-1D50-738A1DF60AC4}"/>
              </a:ext>
            </a:extLst>
          </p:cNvPr>
          <p:cNvSpPr>
            <a:spLocks noGrp="1"/>
          </p:cNvSpPr>
          <p:nvPr>
            <p:ph type="sldNum" sz="quarter" idx="12"/>
          </p:nvPr>
        </p:nvSpPr>
        <p:spPr/>
        <p:txBody>
          <a:bodyPr/>
          <a:lstStyle/>
          <a:p>
            <a:fld id="{B13EF961-FCAC-4A9A-A9A0-C51400629BF4}" type="slidenum">
              <a:rPr lang="pl-PL" smtClean="0"/>
              <a:t>403</a:t>
            </a:fld>
            <a:endParaRPr lang="pl-PL"/>
          </a:p>
        </p:txBody>
      </p:sp>
      <p:sp>
        <p:nvSpPr>
          <p:cNvPr id="4" name="pole tekstowe 3">
            <a:extLst>
              <a:ext uri="{FF2B5EF4-FFF2-40B4-BE49-F238E27FC236}">
                <a16:creationId xmlns:a16="http://schemas.microsoft.com/office/drawing/2014/main" id="{6A16BD1A-DDCC-8352-BD39-D14F584E5446}"/>
              </a:ext>
            </a:extLst>
          </p:cNvPr>
          <p:cNvSpPr txBox="1"/>
          <p:nvPr/>
        </p:nvSpPr>
        <p:spPr>
          <a:xfrm>
            <a:off x="615462" y="597876"/>
            <a:ext cx="11078307" cy="5575052"/>
          </a:xfrm>
          <a:prstGeom prst="rect">
            <a:avLst/>
          </a:prstGeom>
          <a:noFill/>
        </p:spPr>
        <p:txBody>
          <a:bodyPr wrap="square">
            <a:spAutoFit/>
          </a:bodyPr>
          <a:lstStyle/>
          <a:p>
            <a:pPr algn="just">
              <a:lnSpc>
                <a:spcPct val="150000"/>
              </a:lnSpc>
            </a:pPr>
            <a:r>
              <a:rPr lang="pl-PL" sz="2400" i="0" u="none" strike="noStrike" baseline="0" dirty="0"/>
              <a:t>Osoba posiadająca tylko kwalifikacje kategorii „D” nie może zajmować się eksploatacją urządzeń, instalacji i sieci i w związku z tym wykonywać prace i czynności, dla których wymagane są kwalifikacje potrzebne na stanowisku eksploatacji (kwalifikacje kategorii „E”).”</a:t>
            </a:r>
          </a:p>
          <a:p>
            <a:pPr algn="just">
              <a:lnSpc>
                <a:spcPct val="150000"/>
              </a:lnSpc>
            </a:pPr>
            <a:endParaRPr lang="pl-PL" sz="2400" i="0" u="none" strike="noStrike" baseline="0" dirty="0"/>
          </a:p>
          <a:p>
            <a:pPr algn="just">
              <a:lnSpc>
                <a:spcPct val="150000"/>
              </a:lnSpc>
            </a:pPr>
            <a:r>
              <a:rPr lang="pl-PL" sz="2400" dirty="0"/>
              <a:t>Osoba legitymująca się poświadczeniem kwalifikacji typu E może jedynie wykonywać pomiary i próby. Nie jest ona natomiast uprawniona do oceny wyników pomiarów, do przeprowadzania i oceny oględzin. Ocenę wyników pomiarów oraz oględziny i ich ocenę może wykonywać osoba z uprawnieniami typu D. Osoba z uprawnieniami typu D może też pomagać w wykonywaniu pomiarów.</a:t>
            </a:r>
          </a:p>
        </p:txBody>
      </p:sp>
    </p:spTree>
    <p:extLst>
      <p:ext uri="{BB962C8B-B14F-4D97-AF65-F5344CB8AC3E}">
        <p14:creationId xmlns:p14="http://schemas.microsoft.com/office/powerpoint/2010/main" val="323879291"/>
      </p:ext>
    </p:extLst>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86F33DCF-C723-F084-8513-BAE199CA83B1}"/>
              </a:ext>
            </a:extLst>
          </p:cNvPr>
          <p:cNvSpPr>
            <a:spLocks noGrp="1"/>
          </p:cNvSpPr>
          <p:nvPr>
            <p:ph type="sldNum" sz="quarter" idx="12"/>
          </p:nvPr>
        </p:nvSpPr>
        <p:spPr/>
        <p:txBody>
          <a:bodyPr/>
          <a:lstStyle/>
          <a:p>
            <a:fld id="{B13EF961-FCAC-4A9A-A9A0-C51400629BF4}" type="slidenum">
              <a:rPr lang="pl-PL" smtClean="0"/>
              <a:t>404</a:t>
            </a:fld>
            <a:endParaRPr lang="pl-PL"/>
          </a:p>
        </p:txBody>
      </p:sp>
      <p:sp>
        <p:nvSpPr>
          <p:cNvPr id="4" name="pole tekstowe 3">
            <a:extLst>
              <a:ext uri="{FF2B5EF4-FFF2-40B4-BE49-F238E27FC236}">
                <a16:creationId xmlns:a16="http://schemas.microsoft.com/office/drawing/2014/main" id="{4E2D6F15-3FCA-3A4C-8404-18DCC4E182F7}"/>
              </a:ext>
            </a:extLst>
          </p:cNvPr>
          <p:cNvSpPr txBox="1"/>
          <p:nvPr/>
        </p:nvSpPr>
        <p:spPr>
          <a:xfrm>
            <a:off x="298654" y="364475"/>
            <a:ext cx="11239500" cy="3359061"/>
          </a:xfrm>
          <a:prstGeom prst="rect">
            <a:avLst/>
          </a:prstGeom>
          <a:noFill/>
        </p:spPr>
        <p:txBody>
          <a:bodyPr wrap="square">
            <a:spAutoFit/>
          </a:bodyPr>
          <a:lstStyle/>
          <a:p>
            <a:pPr algn="just">
              <a:lnSpc>
                <a:spcPct val="150000"/>
              </a:lnSpc>
            </a:pPr>
            <a:r>
              <a:rPr lang="pl-PL" sz="2400" b="0" u="sng" strike="noStrike" spc="-1" dirty="0">
                <a:solidFill>
                  <a:schemeClr val="dk1"/>
                </a:solidFill>
              </a:rPr>
              <a:t>Obwieszczenie Ministra Klimatu i Środowiska z dnia 8 czerwca 2021 r. w sprawie ogłoszenia jednolitego tekstu rozporządzenia Ministra Energii w </a:t>
            </a:r>
            <a:r>
              <a:rPr lang="pl-PL" sz="2400" b="1" u="sng" strike="noStrike" spc="-1" dirty="0">
                <a:solidFill>
                  <a:schemeClr val="dk1"/>
                </a:solidFill>
              </a:rPr>
              <a:t>sprawie bezpieczeństwa i higieny pracy przy urządzeniach energetycznych </a:t>
            </a:r>
            <a:r>
              <a:rPr lang="pl-PL" sz="2400" b="0" u="sng" strike="noStrike" spc="-1" dirty="0">
                <a:solidFill>
                  <a:srgbClr val="000000"/>
                </a:solidFill>
              </a:rPr>
              <a:t>  </a:t>
            </a:r>
            <a:r>
              <a:rPr lang="pl-PL" sz="2400" b="0" u="sng" strike="noStrike" spc="-1" dirty="0">
                <a:solidFill>
                  <a:schemeClr val="dk1"/>
                </a:solidFill>
              </a:rPr>
              <a:t>(obowiązuje od 2020-10-26) Dz.U. 2021 poz. 1210</a:t>
            </a:r>
          </a:p>
          <a:p>
            <a:pPr algn="just">
              <a:lnSpc>
                <a:spcPct val="150000"/>
              </a:lnSpc>
            </a:pPr>
            <a:r>
              <a:rPr lang="pl-PL" sz="2400" b="1" strike="noStrike" spc="-1" dirty="0">
                <a:solidFill>
                  <a:schemeClr val="dk1"/>
                </a:solidFill>
              </a:rPr>
              <a:t>§4.1. Prace eksploatacyjne </a:t>
            </a:r>
            <a:r>
              <a:rPr lang="pl-PL" sz="2400" b="0" strike="noStrike" spc="-1" dirty="0">
                <a:solidFill>
                  <a:schemeClr val="dk1"/>
                </a:solidFill>
              </a:rPr>
              <a:t>prowadzi się zgodnie z </a:t>
            </a:r>
            <a:r>
              <a:rPr lang="pl-PL" sz="2400" b="1" strike="noStrike" spc="-1" dirty="0">
                <a:solidFill>
                  <a:schemeClr val="dk1"/>
                </a:solidFill>
              </a:rPr>
              <a:t>instrukcją eksploatacji urządzenia energetycznego </a:t>
            </a:r>
            <a:r>
              <a:rPr lang="pl-PL" sz="2400" b="0" strike="noStrike" spc="-1" dirty="0">
                <a:solidFill>
                  <a:schemeClr val="dk1"/>
                </a:solidFill>
              </a:rPr>
              <a:t>lub grup urządzeń energetycznych, opracowaną przez pracodawcę</a:t>
            </a:r>
            <a:endParaRPr lang="pl-PL" sz="2400" b="1" strike="noStrike" spc="-1" dirty="0">
              <a:solidFill>
                <a:schemeClr val="dk1"/>
              </a:solidFill>
              <a:ea typeface="Times New Roman"/>
            </a:endParaRPr>
          </a:p>
        </p:txBody>
      </p:sp>
      <p:sp>
        <p:nvSpPr>
          <p:cNvPr id="3" name="Rectangle 9">
            <a:extLst>
              <a:ext uri="{FF2B5EF4-FFF2-40B4-BE49-F238E27FC236}">
                <a16:creationId xmlns:a16="http://schemas.microsoft.com/office/drawing/2014/main" id="{CE134D48-BC36-D654-793F-C2BDFF57D439}"/>
              </a:ext>
              <a:ext uri="{C183D7F6-B498-43B3-948B-1728B52AA6E4}">
                <adec:decorative xmlns:adec="http://schemas.microsoft.com/office/drawing/2017/decorative" val="1"/>
              </a:ext>
            </a:extLst>
          </p:cNvPr>
          <p:cNvSpPr/>
          <p:nvPr/>
        </p:nvSpPr>
        <p:spPr>
          <a:xfrm>
            <a:off x="10712" y="3993776"/>
            <a:ext cx="6228208" cy="2864224"/>
          </a:xfrm>
          <a:prstGeom prst="rect">
            <a:avLst/>
          </a:prstGeom>
          <a:gradFill rotWithShape="0">
            <a:gsLst>
              <a:gs pos="0">
                <a:srgbClr val="4472C4"/>
              </a:gs>
              <a:gs pos="100000">
                <a:srgbClr val="ED7D31"/>
              </a:gs>
            </a:gsLst>
            <a:lin ang="27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Calibri"/>
            </a:endParaRPr>
          </a:p>
        </p:txBody>
      </p:sp>
      <p:sp>
        <p:nvSpPr>
          <p:cNvPr id="5" name="PlaceHolder 1">
            <a:extLst>
              <a:ext uri="{FF2B5EF4-FFF2-40B4-BE49-F238E27FC236}">
                <a16:creationId xmlns:a16="http://schemas.microsoft.com/office/drawing/2014/main" id="{E09BF297-F668-8DBE-AFBD-76EBCFC101A4}"/>
              </a:ext>
            </a:extLst>
          </p:cNvPr>
          <p:cNvSpPr txBox="1">
            <a:spLocks/>
          </p:cNvSpPr>
          <p:nvPr/>
        </p:nvSpPr>
        <p:spPr>
          <a:xfrm>
            <a:off x="475746" y="3993776"/>
            <a:ext cx="5763174" cy="2499749"/>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pl-PL" sz="2400" spc="-1" dirty="0">
                <a:solidFill>
                  <a:srgbClr val="FFFFFF"/>
                </a:solidFill>
                <a:latin typeface="+mn-lt"/>
              </a:rPr>
              <a:t>§  23.1 Prace eksploatacyjne przy urządzeniach elektroenergetycznych mogą być wykonywane:</a:t>
            </a:r>
            <a:endParaRPr lang="pl-PL" sz="2400" spc="-1" dirty="0">
              <a:solidFill>
                <a:schemeClr val="dk1"/>
              </a:solidFill>
              <a:latin typeface="+mn-lt"/>
            </a:endParaRPr>
          </a:p>
        </p:txBody>
      </p:sp>
      <p:sp>
        <p:nvSpPr>
          <p:cNvPr id="7" name="PlaceHolder 2">
            <a:extLst>
              <a:ext uri="{FF2B5EF4-FFF2-40B4-BE49-F238E27FC236}">
                <a16:creationId xmlns:a16="http://schemas.microsoft.com/office/drawing/2014/main" id="{01183C9E-F4C4-4AEE-4A3F-425C49A6E606}"/>
              </a:ext>
            </a:extLst>
          </p:cNvPr>
          <p:cNvSpPr txBox="1">
            <a:spLocks/>
          </p:cNvSpPr>
          <p:nvPr/>
        </p:nvSpPr>
        <p:spPr>
          <a:xfrm>
            <a:off x="6423274" y="4188758"/>
            <a:ext cx="5114880" cy="2474259"/>
          </a:xfrm>
          <a:prstGeom prst="rect">
            <a:avLst/>
          </a:prstGeom>
          <a:noFill/>
          <a:ln w="0">
            <a:noFill/>
          </a:ln>
        </p:spPr>
        <p:txBody>
          <a:bodyPr lIns="91440" tIns="45720" rIns="91440" bIns="4572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spcBef>
                <a:spcPts val="1001"/>
              </a:spcBef>
              <a:buFont typeface="Arial" panose="020B0604020202020204" pitchFamily="34" charset="0"/>
              <a:buNone/>
              <a:tabLst>
                <a:tab pos="0" algn="l"/>
              </a:tabLst>
            </a:pPr>
            <a:r>
              <a:rPr lang="pl-PL" sz="2400" spc="-1" dirty="0">
                <a:solidFill>
                  <a:schemeClr val="dk1">
                    <a:alpha val="80000"/>
                  </a:schemeClr>
                </a:solidFill>
              </a:rPr>
              <a:t>1) pod napięciem;</a:t>
            </a:r>
            <a:endParaRPr lang="pl-PL" sz="2400" spc="-1" dirty="0">
              <a:solidFill>
                <a:schemeClr val="dk1"/>
              </a:solidFill>
            </a:endParaRPr>
          </a:p>
          <a:p>
            <a:pPr indent="0">
              <a:spcBef>
                <a:spcPts val="1001"/>
              </a:spcBef>
              <a:buFont typeface="Arial" panose="020B0604020202020204" pitchFamily="34" charset="0"/>
              <a:buNone/>
              <a:tabLst>
                <a:tab pos="0" algn="l"/>
              </a:tabLst>
            </a:pPr>
            <a:r>
              <a:rPr lang="pl-PL" sz="2400" spc="-1" dirty="0">
                <a:solidFill>
                  <a:schemeClr val="dk1">
                    <a:alpha val="80000"/>
                  </a:schemeClr>
                </a:solidFill>
              </a:rPr>
              <a:t>2) w pobliżu napięcia;</a:t>
            </a:r>
            <a:endParaRPr lang="pl-PL" sz="2400" spc="-1" dirty="0">
              <a:solidFill>
                <a:schemeClr val="dk1"/>
              </a:solidFill>
            </a:endParaRPr>
          </a:p>
          <a:p>
            <a:pPr indent="0">
              <a:spcBef>
                <a:spcPts val="1001"/>
              </a:spcBef>
              <a:buFont typeface="Arial" panose="020B0604020202020204" pitchFamily="34" charset="0"/>
              <a:buNone/>
              <a:tabLst>
                <a:tab pos="0" algn="l"/>
              </a:tabLst>
            </a:pPr>
            <a:r>
              <a:rPr lang="pl-PL" sz="2400" spc="-1" dirty="0">
                <a:solidFill>
                  <a:schemeClr val="dk1">
                    <a:alpha val="80000"/>
                  </a:schemeClr>
                </a:solidFill>
              </a:rPr>
              <a:t>3) przy wyłączonym napięciu.</a:t>
            </a:r>
            <a:endParaRPr lang="pl-PL" sz="2400" spc="-1" dirty="0">
              <a:solidFill>
                <a:schemeClr val="dk1"/>
              </a:solidFill>
            </a:endParaRPr>
          </a:p>
          <a:p>
            <a:pPr indent="0">
              <a:spcBef>
                <a:spcPts val="1001"/>
              </a:spcBef>
              <a:buFont typeface="Arial" panose="020B0604020202020204" pitchFamily="34" charset="0"/>
              <a:buNone/>
              <a:tabLst>
                <a:tab pos="0" algn="l"/>
              </a:tabLst>
            </a:pPr>
            <a:endParaRPr lang="pl-PL" sz="2400" spc="-1" dirty="0">
              <a:solidFill>
                <a:schemeClr val="dk1"/>
              </a:solidFill>
            </a:endParaRPr>
          </a:p>
        </p:txBody>
      </p:sp>
    </p:spTree>
    <p:extLst>
      <p:ext uri="{BB962C8B-B14F-4D97-AF65-F5344CB8AC3E}">
        <p14:creationId xmlns:p14="http://schemas.microsoft.com/office/powerpoint/2010/main" val="1175629151"/>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6B4CB84-C902-1EBE-9AFD-433AEC793264}"/>
              </a:ext>
            </a:extLst>
          </p:cNvPr>
          <p:cNvSpPr>
            <a:spLocks noGrp="1"/>
          </p:cNvSpPr>
          <p:nvPr>
            <p:ph type="sldNum" sz="quarter" idx="12"/>
          </p:nvPr>
        </p:nvSpPr>
        <p:spPr/>
        <p:txBody>
          <a:bodyPr/>
          <a:lstStyle/>
          <a:p>
            <a:fld id="{B13EF961-FCAC-4A9A-A9A0-C51400629BF4}" type="slidenum">
              <a:rPr lang="pl-PL" smtClean="0"/>
              <a:t>405</a:t>
            </a:fld>
            <a:endParaRPr lang="pl-PL"/>
          </a:p>
        </p:txBody>
      </p:sp>
      <p:sp>
        <p:nvSpPr>
          <p:cNvPr id="6" name="pole tekstowe 5">
            <a:extLst>
              <a:ext uri="{FF2B5EF4-FFF2-40B4-BE49-F238E27FC236}">
                <a16:creationId xmlns:a16="http://schemas.microsoft.com/office/drawing/2014/main" id="{72F4CC44-C757-8A2A-8F91-7871B54586B9}"/>
              </a:ext>
            </a:extLst>
          </p:cNvPr>
          <p:cNvSpPr txBox="1"/>
          <p:nvPr/>
        </p:nvSpPr>
        <p:spPr>
          <a:xfrm>
            <a:off x="269576" y="136525"/>
            <a:ext cx="11130753" cy="2805063"/>
          </a:xfrm>
          <a:prstGeom prst="rect">
            <a:avLst/>
          </a:prstGeom>
          <a:noFill/>
        </p:spPr>
        <p:txBody>
          <a:bodyPr wrap="square">
            <a:spAutoFit/>
          </a:bodyPr>
          <a:lstStyle/>
          <a:p>
            <a:pPr algn="just">
              <a:lnSpc>
                <a:spcPct val="150000"/>
              </a:lnSpc>
            </a:pPr>
            <a:r>
              <a:rPr lang="pl-PL" sz="2400" b="1" strike="noStrike" spc="-1" dirty="0">
                <a:solidFill>
                  <a:schemeClr val="dk1"/>
                </a:solidFill>
                <a:latin typeface="+mj-lt"/>
                <a:ea typeface="Times New Roman"/>
              </a:rPr>
              <a:t>§ 23.2. </a:t>
            </a:r>
            <a:r>
              <a:rPr lang="pl-PL" sz="2400" strike="noStrike" spc="-1" dirty="0">
                <a:solidFill>
                  <a:schemeClr val="dk1"/>
                </a:solidFill>
                <a:latin typeface="+mj-lt"/>
                <a:ea typeface="Times New Roman"/>
              </a:rPr>
              <a:t>Prace eksploatacyjne, o których mowa w ust.1, wykonuje się z zastosowaniem metod i środków ochronnych </a:t>
            </a:r>
            <a:r>
              <a:rPr lang="pl-PL" sz="2400" u="sng" strike="noStrike" spc="-1" dirty="0">
                <a:solidFill>
                  <a:schemeClr val="dk1"/>
                </a:solidFill>
                <a:latin typeface="+mj-lt"/>
                <a:ea typeface="Times New Roman"/>
              </a:rPr>
              <a:t>zapewniających bezpieczeństwo pracy</a:t>
            </a:r>
            <a:r>
              <a:rPr lang="pl-PL" sz="2400" strike="noStrike" spc="-1" dirty="0">
                <a:solidFill>
                  <a:schemeClr val="dk1"/>
                </a:solidFill>
                <a:latin typeface="+mj-lt"/>
                <a:ea typeface="Times New Roman"/>
              </a:rPr>
              <a:t>.</a:t>
            </a:r>
          </a:p>
          <a:p>
            <a:pPr algn="just">
              <a:lnSpc>
                <a:spcPct val="150000"/>
              </a:lnSpc>
            </a:pPr>
            <a:r>
              <a:rPr lang="pl-PL" sz="2400" b="1" strike="noStrike" spc="-1" dirty="0">
                <a:solidFill>
                  <a:schemeClr val="dk1"/>
                </a:solidFill>
                <a:latin typeface="Calibri Light"/>
                <a:ea typeface="Times New Roman"/>
              </a:rPr>
              <a:t>§23.3 Minimalne odstępy w powietrzu od nieosłoniętych</a:t>
            </a:r>
            <a:r>
              <a:rPr lang="pl-PL" sz="2400" b="0" strike="noStrike" spc="-1" dirty="0">
                <a:solidFill>
                  <a:schemeClr val="dk1"/>
                </a:solidFill>
                <a:latin typeface="Calibri Light"/>
                <a:ea typeface="Times New Roman"/>
              </a:rPr>
              <a:t> urządzeń elektroenergetycznych lub ich części znajdujących się pod napięciem, wyznaczające zewnętrzne granice strefy pracy, mają następujące wartości:</a:t>
            </a:r>
            <a:endParaRPr lang="pl-PL" sz="2400" strike="noStrike" spc="-1" dirty="0">
              <a:solidFill>
                <a:schemeClr val="dk1"/>
              </a:solidFill>
              <a:latin typeface="+mj-lt"/>
              <a:ea typeface="Times New Roman"/>
            </a:endParaRPr>
          </a:p>
        </p:txBody>
      </p:sp>
      <p:pic>
        <p:nvPicPr>
          <p:cNvPr id="15" name="Obraz 7">
            <a:extLst>
              <a:ext uri="{FF2B5EF4-FFF2-40B4-BE49-F238E27FC236}">
                <a16:creationId xmlns:a16="http://schemas.microsoft.com/office/drawing/2014/main" id="{DF10D651-D84B-9C64-8DEB-89DCCC636F59}"/>
              </a:ext>
            </a:extLst>
          </p:cNvPr>
          <p:cNvPicPr/>
          <p:nvPr/>
        </p:nvPicPr>
        <p:blipFill>
          <a:blip r:embed="rId2"/>
          <a:srcRect b="23613"/>
          <a:stretch/>
        </p:blipFill>
        <p:spPr>
          <a:xfrm>
            <a:off x="0" y="2879932"/>
            <a:ext cx="3485880" cy="3920590"/>
          </a:xfrm>
          <a:prstGeom prst="rect">
            <a:avLst/>
          </a:prstGeom>
          <a:ln w="0">
            <a:noFill/>
          </a:ln>
        </p:spPr>
      </p:pic>
      <p:sp>
        <p:nvSpPr>
          <p:cNvPr id="20" name="pole tekstowe 19">
            <a:extLst>
              <a:ext uri="{FF2B5EF4-FFF2-40B4-BE49-F238E27FC236}">
                <a16:creationId xmlns:a16="http://schemas.microsoft.com/office/drawing/2014/main" id="{6622597A-798E-8FC1-D29F-98A8A732094E}"/>
              </a:ext>
            </a:extLst>
          </p:cNvPr>
          <p:cNvSpPr txBox="1"/>
          <p:nvPr/>
        </p:nvSpPr>
        <p:spPr>
          <a:xfrm>
            <a:off x="3485880" y="3171641"/>
            <a:ext cx="1308276" cy="1477328"/>
          </a:xfrm>
          <a:prstGeom prst="rect">
            <a:avLst/>
          </a:prstGeom>
          <a:noFill/>
        </p:spPr>
        <p:txBody>
          <a:bodyPr wrap="square">
            <a:spAutoFit/>
          </a:bodyPr>
          <a:lstStyle/>
          <a:p>
            <a:r>
              <a:rPr lang="pl-PL" dirty="0"/>
              <a:t>Strefy prac pod napięciem i w pobliżu napięcia</a:t>
            </a:r>
          </a:p>
        </p:txBody>
      </p:sp>
      <p:sp>
        <p:nvSpPr>
          <p:cNvPr id="22" name="pole tekstowe 21">
            <a:extLst>
              <a:ext uri="{FF2B5EF4-FFF2-40B4-BE49-F238E27FC236}">
                <a16:creationId xmlns:a16="http://schemas.microsoft.com/office/drawing/2014/main" id="{DE973556-A697-6B91-91BF-4361451AAA8A}"/>
              </a:ext>
            </a:extLst>
          </p:cNvPr>
          <p:cNvSpPr txBox="1"/>
          <p:nvPr/>
        </p:nvSpPr>
        <p:spPr>
          <a:xfrm>
            <a:off x="2228849" y="6538912"/>
            <a:ext cx="9792821" cy="261610"/>
          </a:xfrm>
          <a:prstGeom prst="rect">
            <a:avLst/>
          </a:prstGeom>
          <a:noFill/>
        </p:spPr>
        <p:txBody>
          <a:bodyPr wrap="square">
            <a:spAutoFit/>
          </a:bodyPr>
          <a:lstStyle/>
          <a:p>
            <a:pPr algn="r"/>
            <a:r>
              <a:rPr lang="pl-PL" sz="1050" dirty="0"/>
              <a:t>https://www.mostostal.waw.pl/files/1048997113/4.1.-organizacja-pracy-przy-urzadzeniach-elektroenergetycznych-mostostal.pdf</a:t>
            </a:r>
          </a:p>
        </p:txBody>
      </p:sp>
      <p:pic>
        <p:nvPicPr>
          <p:cNvPr id="3" name="Symbol zastępczy zawartości 3">
            <a:extLst>
              <a:ext uri="{FF2B5EF4-FFF2-40B4-BE49-F238E27FC236}">
                <a16:creationId xmlns:a16="http://schemas.microsoft.com/office/drawing/2014/main" id="{8CE6744F-973B-2A05-65F6-51C4CE76007C}"/>
              </a:ext>
            </a:extLst>
          </p:cNvPr>
          <p:cNvPicPr/>
          <p:nvPr/>
        </p:nvPicPr>
        <p:blipFill>
          <a:blip r:embed="rId3"/>
          <a:stretch/>
        </p:blipFill>
        <p:spPr>
          <a:xfrm>
            <a:off x="6382327" y="2935430"/>
            <a:ext cx="4802909" cy="2907617"/>
          </a:xfrm>
          <a:prstGeom prst="rect">
            <a:avLst/>
          </a:prstGeom>
          <a:ln w="0">
            <a:noFill/>
          </a:ln>
        </p:spPr>
      </p:pic>
    </p:spTree>
    <p:extLst>
      <p:ext uri="{BB962C8B-B14F-4D97-AF65-F5344CB8AC3E}">
        <p14:creationId xmlns:p14="http://schemas.microsoft.com/office/powerpoint/2010/main" val="1652141560"/>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59D0FF9-E792-51E7-E902-952622F25EAA}"/>
              </a:ext>
            </a:extLst>
          </p:cNvPr>
          <p:cNvSpPr>
            <a:spLocks noGrp="1"/>
          </p:cNvSpPr>
          <p:nvPr>
            <p:ph type="sldNum" sz="quarter" idx="12"/>
          </p:nvPr>
        </p:nvSpPr>
        <p:spPr/>
        <p:txBody>
          <a:bodyPr/>
          <a:lstStyle/>
          <a:p>
            <a:fld id="{B13EF961-FCAC-4A9A-A9A0-C51400629BF4}" type="slidenum">
              <a:rPr lang="pl-PL" smtClean="0"/>
              <a:t>406</a:t>
            </a:fld>
            <a:endParaRPr lang="pl-PL"/>
          </a:p>
        </p:txBody>
      </p:sp>
      <p:graphicFrame>
        <p:nvGraphicFramePr>
          <p:cNvPr id="170" name="Symbol zastępczy zawartości 3"/>
          <p:cNvGraphicFramePr/>
          <p:nvPr>
            <p:extLst>
              <p:ext uri="{D42A27DB-BD31-4B8C-83A1-F6EECF244321}">
                <p14:modId xmlns:p14="http://schemas.microsoft.com/office/powerpoint/2010/main" val="60055536"/>
              </p:ext>
            </p:extLst>
          </p:nvPr>
        </p:nvGraphicFramePr>
        <p:xfrm>
          <a:off x="806824" y="1613648"/>
          <a:ext cx="10511586" cy="4436267"/>
        </p:xfrm>
        <a:graphic>
          <a:graphicData uri="http://schemas.openxmlformats.org/drawingml/2006/table">
            <a:tbl>
              <a:tblPr/>
              <a:tblGrid>
                <a:gridCol w="3503862">
                  <a:extLst>
                    <a:ext uri="{9D8B030D-6E8A-4147-A177-3AD203B41FA5}">
                      <a16:colId xmlns:a16="http://schemas.microsoft.com/office/drawing/2014/main" val="20000"/>
                    </a:ext>
                  </a:extLst>
                </a:gridCol>
                <a:gridCol w="3503862">
                  <a:extLst>
                    <a:ext uri="{9D8B030D-6E8A-4147-A177-3AD203B41FA5}">
                      <a16:colId xmlns:a16="http://schemas.microsoft.com/office/drawing/2014/main" val="20001"/>
                    </a:ext>
                  </a:extLst>
                </a:gridCol>
                <a:gridCol w="3503862">
                  <a:extLst>
                    <a:ext uri="{9D8B030D-6E8A-4147-A177-3AD203B41FA5}">
                      <a16:colId xmlns:a16="http://schemas.microsoft.com/office/drawing/2014/main" val="20002"/>
                    </a:ext>
                  </a:extLst>
                </a:gridCol>
              </a:tblGrid>
              <a:tr h="1183236">
                <a:tc>
                  <a:txBody>
                    <a:bodyPr/>
                    <a:lstStyle/>
                    <a:p>
                      <a:pPr marL="144000" algn="ctr" defTabSz="914400">
                        <a:lnSpc>
                          <a:spcPct val="120000"/>
                        </a:lnSpc>
                      </a:pPr>
                      <a:r>
                        <a:rPr lang="pl-PL" sz="1800" b="1" strike="noStrike" spc="-1" dirty="0">
                          <a:solidFill>
                            <a:schemeClr val="lt1"/>
                          </a:solidFill>
                          <a:latin typeface="Calibri"/>
                        </a:rPr>
                        <a:t>Napięcie znamionowe </a:t>
                      </a:r>
                      <a:r>
                        <a:rPr lang="pl-PL" sz="1800" b="1" u="sng" strike="noStrike" spc="-1" dirty="0">
                          <a:solidFill>
                            <a:schemeClr val="lt1"/>
                          </a:solidFill>
                          <a:latin typeface="Calibri"/>
                        </a:rPr>
                        <a:t>urządzenia lub instalacji elektrycznej</a:t>
                      </a:r>
                      <a:endParaRPr lang="pl-PL" sz="1800" b="0" u="sng"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2"/>
                    </a:solidFill>
                  </a:tcPr>
                </a:tc>
                <a:tc gridSpan="2">
                  <a:txBody>
                    <a:bodyPr/>
                    <a:lstStyle/>
                    <a:p>
                      <a:pPr marL="144000" algn="ctr" defTabSz="914400">
                        <a:lnSpc>
                          <a:spcPct val="120000"/>
                        </a:lnSpc>
                      </a:pPr>
                      <a:r>
                        <a:rPr lang="pl-PL" sz="1800" b="1" strike="noStrike" spc="-1" dirty="0">
                          <a:solidFill>
                            <a:schemeClr val="lt1"/>
                          </a:solidFill>
                          <a:latin typeface="Calibri"/>
                        </a:rPr>
                        <a:t>Minimalny odstęp w powietrzu, wyznaczający zewnętrzną granicę strefy</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2"/>
                    </a:solidFill>
                  </a:tcPr>
                </a:tc>
                <a:tc h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0"/>
                  </a:ext>
                </a:extLst>
              </a:tr>
              <a:tr h="457558">
                <a:tc>
                  <a:txBody>
                    <a:bodyPr/>
                    <a:lstStyle/>
                    <a:p>
                      <a:endParaRPr lang="pl-PL" sz="1100" b="1" strike="noStrike" spc="-1">
                        <a:solidFill>
                          <a:schemeClr val="lt1"/>
                        </a:solidFill>
                        <a:latin typeface="Calibri"/>
                      </a:endParaRPr>
                    </a:p>
                  </a:txBody>
                  <a:tcPr marL="9360" marR="9360" anchor="ctr">
                    <a:lnL w="12240">
                      <a:solidFill>
                        <a:srgbClr val="FFFFFF"/>
                      </a:solidFill>
                      <a:prstDash val="solid"/>
                    </a:lnL>
                    <a:lnR w="12240">
                      <a:solidFill>
                        <a:srgbClr val="FFFFFF"/>
                      </a:solidFill>
                      <a:prstDash val="solid"/>
                    </a:lnR>
                    <a:lnT w="38160" cap="flat" cmpd="sng" algn="ctr">
                      <a:solidFill>
                        <a:srgbClr val="FFFFFF"/>
                      </a:solidFill>
                      <a:prstDash val="solid"/>
                      <a:round/>
                      <a:headEnd type="none" w="med" len="med"/>
                      <a:tailEnd type="none" w="med" len="med"/>
                    </a:lnT>
                    <a:lnB w="12240">
                      <a:solidFill>
                        <a:srgbClr val="FFFFFF"/>
                      </a:solidFill>
                      <a:prstDash val="solid"/>
                    </a:lnB>
                    <a:solidFill>
                      <a:schemeClr val="accent2"/>
                    </a:solidFill>
                  </a:tcPr>
                </a:tc>
                <a:tc>
                  <a:txBody>
                    <a:bodyPr/>
                    <a:lstStyle/>
                    <a:p>
                      <a:pPr marL="144000" algn="ctr" defTabSz="914400">
                        <a:lnSpc>
                          <a:spcPct val="120000"/>
                        </a:lnSpc>
                      </a:pPr>
                      <a:r>
                        <a:rPr lang="pl-PL" sz="1800" b="1" strike="noStrike" spc="-1" dirty="0">
                          <a:solidFill>
                            <a:schemeClr val="dk1"/>
                          </a:solidFill>
                          <a:latin typeface="Calibri"/>
                        </a:rPr>
                        <a:t>prac pod napięciem</a:t>
                      </a:r>
                      <a:endParaRPr lang="pl-PL" sz="1800" b="0" strike="noStrike" spc="-1" dirty="0">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38160" cap="flat" cmpd="sng" algn="ctr">
                      <a:solidFill>
                        <a:srgbClr val="FFFFFF"/>
                      </a:solidFill>
                      <a:prstDash val="solid"/>
                      <a:round/>
                      <a:headEnd type="none" w="med" len="med"/>
                      <a:tailEnd type="none" w="med" len="med"/>
                    </a:lnT>
                    <a:lnB w="12240">
                      <a:solidFill>
                        <a:srgbClr val="FFFFFF"/>
                      </a:solidFill>
                      <a:prstDash val="solid"/>
                    </a:lnB>
                    <a:solidFill>
                      <a:schemeClr val="accent1">
                        <a:tint val="40000"/>
                      </a:schemeClr>
                    </a:solidFill>
                  </a:tcPr>
                </a:tc>
                <a:tc>
                  <a:txBody>
                    <a:bodyPr/>
                    <a:lstStyle/>
                    <a:p>
                      <a:pPr marL="144000" algn="ctr" defTabSz="914400">
                        <a:lnSpc>
                          <a:spcPct val="120000"/>
                        </a:lnSpc>
                      </a:pPr>
                      <a:r>
                        <a:rPr lang="pl-PL" sz="1800" b="1" strike="noStrike" spc="-1">
                          <a:solidFill>
                            <a:schemeClr val="dk1"/>
                          </a:solidFill>
                          <a:latin typeface="Calibri"/>
                        </a:rPr>
                        <a:t>prac w pobliżu napięcia</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1"/>
                  </a:ext>
                </a:extLst>
              </a:tr>
              <a:tr h="457558">
                <a:tc>
                  <a:txBody>
                    <a:bodyPr/>
                    <a:lstStyle/>
                    <a:p>
                      <a:pPr marL="144000" algn="ctr" defTabSz="914400">
                        <a:lnSpc>
                          <a:spcPct val="120000"/>
                        </a:lnSpc>
                      </a:pPr>
                      <a:r>
                        <a:rPr lang="pl-PL" sz="1800" b="1" strike="noStrike" spc="-1" dirty="0" err="1">
                          <a:solidFill>
                            <a:schemeClr val="lt1"/>
                          </a:solidFill>
                          <a:latin typeface="Calibri"/>
                        </a:rPr>
                        <a:t>kV</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1800" b="0" strike="noStrike" spc="-1" dirty="0">
                          <a:solidFill>
                            <a:schemeClr val="dk1"/>
                          </a:solidFill>
                          <a:latin typeface="Calibri"/>
                        </a:rPr>
                        <a:t>mm</a:t>
                      </a:r>
                      <a:endParaRPr lang="pl-PL" sz="1800" b="0" strike="noStrike" spc="-1" dirty="0">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marL="144000" algn="ctr" defTabSz="914400">
                        <a:lnSpc>
                          <a:spcPct val="120000"/>
                        </a:lnSpc>
                      </a:pPr>
                      <a:r>
                        <a:rPr lang="pl-PL" sz="1800" b="0" strike="noStrike" spc="-1" dirty="0">
                          <a:solidFill>
                            <a:schemeClr val="dk1"/>
                          </a:solidFill>
                          <a:latin typeface="Calibri"/>
                        </a:rPr>
                        <a:t>mm</a:t>
                      </a:r>
                      <a:endParaRPr lang="pl-PL" sz="1800" b="0" strike="noStrike" spc="-1" dirty="0">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2"/>
                  </a:ext>
                </a:extLst>
              </a:tr>
              <a:tr h="507683">
                <a:tc>
                  <a:txBody>
                    <a:bodyPr/>
                    <a:lstStyle/>
                    <a:p>
                      <a:pPr marL="144000" algn="ctr" defTabSz="914400">
                        <a:lnSpc>
                          <a:spcPct val="120000"/>
                        </a:lnSpc>
                      </a:pPr>
                      <a:r>
                        <a:rPr lang="pl-PL" sz="2000" b="1" strike="noStrike" spc="-1" dirty="0">
                          <a:solidFill>
                            <a:schemeClr val="lt1"/>
                          </a:solidFill>
                          <a:latin typeface="Calibri"/>
                        </a:rPr>
                        <a:t>≤ 1</a:t>
                      </a:r>
                      <a:endParaRPr lang="pl-PL" sz="20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2000" b="1" strike="noStrike" spc="-1">
                          <a:solidFill>
                            <a:schemeClr val="dk1"/>
                          </a:solidFill>
                          <a:latin typeface="Calibri"/>
                        </a:rPr>
                        <a:t>bez dotyku</a:t>
                      </a:r>
                      <a:endParaRPr lang="pl-PL" sz="20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marL="144000" algn="ctr" defTabSz="914400">
                        <a:lnSpc>
                          <a:spcPct val="120000"/>
                        </a:lnSpc>
                      </a:pPr>
                      <a:r>
                        <a:rPr lang="pl-PL" sz="2000" b="1" strike="noStrike" spc="-1">
                          <a:solidFill>
                            <a:schemeClr val="dk1"/>
                          </a:solidFill>
                          <a:latin typeface="Calibri"/>
                        </a:rPr>
                        <a:t>300</a:t>
                      </a:r>
                      <a:endParaRPr lang="pl-PL" sz="20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3"/>
                  </a:ext>
                </a:extLst>
              </a:tr>
              <a:tr h="457558">
                <a:tc>
                  <a:txBody>
                    <a:bodyPr/>
                    <a:lstStyle/>
                    <a:p>
                      <a:pPr marL="144000" algn="ctr" defTabSz="914400">
                        <a:lnSpc>
                          <a:spcPct val="120000"/>
                        </a:lnSpc>
                      </a:pPr>
                      <a:r>
                        <a:rPr lang="pl-PL" sz="1800" b="1" strike="noStrike" spc="-1" dirty="0">
                          <a:solidFill>
                            <a:schemeClr val="lt1"/>
                          </a:solidFill>
                          <a:latin typeface="Calibri"/>
                        </a:rPr>
                        <a:t>3</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1800" b="0" strike="noStrike" spc="-1">
                          <a:solidFill>
                            <a:schemeClr val="dk1"/>
                          </a:solidFill>
                          <a:latin typeface="Calibri"/>
                        </a:rPr>
                        <a:t>60</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marL="144000" algn="ctr" defTabSz="914400">
                        <a:lnSpc>
                          <a:spcPct val="120000"/>
                        </a:lnSpc>
                      </a:pPr>
                      <a:r>
                        <a:rPr lang="pl-PL" sz="1800" b="0" strike="noStrike" spc="-1">
                          <a:solidFill>
                            <a:schemeClr val="dk1"/>
                          </a:solidFill>
                          <a:latin typeface="Calibri"/>
                        </a:rPr>
                        <a:t>1120</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4"/>
                  </a:ext>
                </a:extLst>
              </a:tr>
              <a:tr h="457558">
                <a:tc>
                  <a:txBody>
                    <a:bodyPr/>
                    <a:lstStyle/>
                    <a:p>
                      <a:pPr defTabSz="914400">
                        <a:lnSpc>
                          <a:spcPct val="120000"/>
                        </a:lnSpc>
                      </a:pPr>
                      <a:r>
                        <a:rPr lang="pl-PL" sz="1800" b="1" strike="noStrike" spc="-1" dirty="0">
                          <a:solidFill>
                            <a:schemeClr val="lt1"/>
                          </a:solidFill>
                          <a:latin typeface="Calibri"/>
                        </a:rPr>
                        <a:t> </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1800" b="0" strike="noStrike" spc="-1">
                          <a:solidFill>
                            <a:schemeClr val="dk1"/>
                          </a:solidFill>
                          <a:latin typeface="Calibri"/>
                        </a:rPr>
                        <a:t> </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marL="144000" algn="ctr" defTabSz="914400">
                        <a:lnSpc>
                          <a:spcPct val="120000"/>
                        </a:lnSpc>
                      </a:pPr>
                      <a:r>
                        <a:rPr lang="pl-PL" sz="1800" b="0" strike="noStrike" spc="-1">
                          <a:solidFill>
                            <a:schemeClr val="dk1"/>
                          </a:solidFill>
                          <a:latin typeface="Calibri"/>
                        </a:rPr>
                        <a:t> </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5"/>
                  </a:ext>
                </a:extLst>
              </a:tr>
              <a:tr h="457558">
                <a:tc>
                  <a:txBody>
                    <a:bodyPr/>
                    <a:lstStyle/>
                    <a:p>
                      <a:pPr marL="144000" algn="ctr" defTabSz="914400">
                        <a:lnSpc>
                          <a:spcPct val="120000"/>
                        </a:lnSpc>
                      </a:pPr>
                      <a:r>
                        <a:rPr lang="pl-PL" sz="1800" b="1" strike="noStrike" spc="-1" dirty="0">
                          <a:solidFill>
                            <a:schemeClr val="lt1"/>
                          </a:solidFill>
                          <a:latin typeface="Calibri"/>
                        </a:rPr>
                        <a:t>6</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1800" b="0" strike="noStrike" spc="-1">
                          <a:solidFill>
                            <a:schemeClr val="dk1"/>
                          </a:solidFill>
                          <a:latin typeface="Calibri"/>
                        </a:rPr>
                        <a:t>90</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marL="144000" algn="ctr" defTabSz="914400">
                        <a:lnSpc>
                          <a:spcPct val="120000"/>
                        </a:lnSpc>
                      </a:pPr>
                      <a:r>
                        <a:rPr lang="pl-PL" sz="1800" b="0" strike="noStrike" spc="-1">
                          <a:solidFill>
                            <a:schemeClr val="dk1"/>
                          </a:solidFill>
                          <a:latin typeface="Calibri"/>
                        </a:rPr>
                        <a:t>1120</a:t>
                      </a:r>
                      <a:endParaRPr lang="pl-PL" sz="1800" b="0" strike="noStrike" spc="-1">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6"/>
                  </a:ext>
                </a:extLst>
              </a:tr>
              <a:tr h="457558">
                <a:tc>
                  <a:txBody>
                    <a:bodyPr/>
                    <a:lstStyle/>
                    <a:p>
                      <a:pPr marL="144000" algn="ctr" defTabSz="914400">
                        <a:lnSpc>
                          <a:spcPct val="120000"/>
                        </a:lnSpc>
                      </a:pPr>
                      <a:r>
                        <a:rPr lang="pl-PL" sz="1800" b="1" strike="noStrike" spc="-1" dirty="0">
                          <a:solidFill>
                            <a:schemeClr val="lt1"/>
                          </a:solidFill>
                          <a:latin typeface="Calibri"/>
                        </a:rPr>
                        <a:t>15</a:t>
                      </a:r>
                      <a:endParaRPr lang="pl-PL" sz="1800" b="0" strike="noStrike" spc="-1" dirty="0">
                        <a:solidFill>
                          <a:srgbClr val="FFFFFF"/>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2"/>
                    </a:solidFill>
                  </a:tcPr>
                </a:tc>
                <a:tc>
                  <a:txBody>
                    <a:bodyPr/>
                    <a:lstStyle/>
                    <a:p>
                      <a:pPr marL="144000" algn="ctr" defTabSz="914400">
                        <a:lnSpc>
                          <a:spcPct val="120000"/>
                        </a:lnSpc>
                      </a:pPr>
                      <a:r>
                        <a:rPr lang="pl-PL" sz="1800" b="0" strike="noStrike" spc="-1" dirty="0">
                          <a:solidFill>
                            <a:schemeClr val="dk1"/>
                          </a:solidFill>
                          <a:latin typeface="Calibri"/>
                        </a:rPr>
                        <a:t>160</a:t>
                      </a:r>
                      <a:endParaRPr lang="pl-PL" sz="1800" b="0" strike="noStrike" spc="-1" dirty="0">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marL="144000" algn="ctr" defTabSz="914400">
                        <a:lnSpc>
                          <a:spcPct val="120000"/>
                        </a:lnSpc>
                      </a:pPr>
                      <a:r>
                        <a:rPr lang="pl-PL" sz="1800" b="0" strike="noStrike" spc="-1" dirty="0">
                          <a:solidFill>
                            <a:schemeClr val="dk1"/>
                          </a:solidFill>
                          <a:latin typeface="Calibri"/>
                        </a:rPr>
                        <a:t>1160</a:t>
                      </a:r>
                      <a:endParaRPr lang="pl-PL" sz="1800" b="0" strike="noStrike" spc="-1" dirty="0">
                        <a:solidFill>
                          <a:srgbClr val="000000"/>
                        </a:solidFill>
                        <a:latin typeface="Arial"/>
                      </a:endParaRPr>
                    </a:p>
                  </a:txBody>
                  <a:tcPr marL="9360" marR="936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7"/>
                  </a:ext>
                </a:extLst>
              </a:tr>
            </a:tbl>
          </a:graphicData>
        </a:graphic>
      </p:graphicFrame>
      <p:sp>
        <p:nvSpPr>
          <p:cNvPr id="4" name="pole tekstowe 3">
            <a:extLst>
              <a:ext uri="{FF2B5EF4-FFF2-40B4-BE49-F238E27FC236}">
                <a16:creationId xmlns:a16="http://schemas.microsoft.com/office/drawing/2014/main" id="{3952A691-20F2-4F1A-A365-E7F209326F4F}"/>
              </a:ext>
            </a:extLst>
          </p:cNvPr>
          <p:cNvSpPr txBox="1"/>
          <p:nvPr/>
        </p:nvSpPr>
        <p:spPr>
          <a:xfrm>
            <a:off x="951345" y="438753"/>
            <a:ext cx="6096000" cy="461665"/>
          </a:xfrm>
          <a:prstGeom prst="rect">
            <a:avLst/>
          </a:prstGeom>
          <a:noFill/>
        </p:spPr>
        <p:txBody>
          <a:bodyPr wrap="square">
            <a:spAutoFit/>
          </a:bodyPr>
          <a:lstStyle/>
          <a:p>
            <a:r>
              <a:rPr lang="pl-PL" sz="2400" b="1" strike="noStrike" spc="-1" dirty="0">
                <a:solidFill>
                  <a:schemeClr val="dk1"/>
                </a:solidFill>
                <a:latin typeface="Calibri Light"/>
                <a:ea typeface="Times New Roman"/>
              </a:rPr>
              <a:t>§23.3 Minimalne odstępy w powietrzu </a:t>
            </a:r>
            <a:endParaRPr lang="pl-PL" sz="2400" dirty="0"/>
          </a:p>
        </p:txBody>
      </p:sp>
    </p:spTree>
    <p:extLst>
      <p:ext uri="{BB962C8B-B14F-4D97-AF65-F5344CB8AC3E}">
        <p14:creationId xmlns:p14="http://schemas.microsoft.com/office/powerpoint/2010/main" val="2749794691"/>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4" name="Group 49"/>
          <p:cNvGraphicFramePr/>
          <p:nvPr>
            <p:extLst>
              <p:ext uri="{D42A27DB-BD31-4B8C-83A1-F6EECF244321}">
                <p14:modId xmlns:p14="http://schemas.microsoft.com/office/powerpoint/2010/main" val="3037234819"/>
              </p:ext>
            </p:extLst>
          </p:nvPr>
        </p:nvGraphicFramePr>
        <p:xfrm>
          <a:off x="1806852" y="2096655"/>
          <a:ext cx="8362385" cy="4737640"/>
        </p:xfrm>
        <a:graphic>
          <a:graphicData uri="http://schemas.openxmlformats.org/drawingml/2006/table">
            <a:tbl>
              <a:tblPr/>
              <a:tblGrid>
                <a:gridCol w="2788615">
                  <a:extLst>
                    <a:ext uri="{9D8B030D-6E8A-4147-A177-3AD203B41FA5}">
                      <a16:colId xmlns:a16="http://schemas.microsoft.com/office/drawing/2014/main" val="20000"/>
                    </a:ext>
                  </a:extLst>
                </a:gridCol>
                <a:gridCol w="2785155">
                  <a:extLst>
                    <a:ext uri="{9D8B030D-6E8A-4147-A177-3AD203B41FA5}">
                      <a16:colId xmlns:a16="http://schemas.microsoft.com/office/drawing/2014/main" val="20001"/>
                    </a:ext>
                  </a:extLst>
                </a:gridCol>
                <a:gridCol w="2788615">
                  <a:extLst>
                    <a:ext uri="{9D8B030D-6E8A-4147-A177-3AD203B41FA5}">
                      <a16:colId xmlns:a16="http://schemas.microsoft.com/office/drawing/2014/main" val="20002"/>
                    </a:ext>
                  </a:extLst>
                </a:gridCol>
              </a:tblGrid>
              <a:tr h="449371">
                <a:tc rowSpan="2">
                  <a:txBody>
                    <a:bodyPr/>
                    <a:lstStyle/>
                    <a:p>
                      <a:pPr algn="ctr" defTabSz="914400">
                        <a:lnSpc>
                          <a:spcPct val="100000"/>
                        </a:lnSpc>
                        <a:tabLst>
                          <a:tab pos="0" algn="l"/>
                        </a:tabLst>
                      </a:pPr>
                      <a:r>
                        <a:rPr lang="pl-PL" sz="1400" b="1" strike="noStrike" spc="-1" dirty="0">
                          <a:solidFill>
                            <a:srgbClr val="FFFFFF"/>
                          </a:solidFill>
                          <a:latin typeface="Verdana"/>
                        </a:rPr>
                        <a:t>Napięcie znamionowe urządzenia</a:t>
                      </a:r>
                      <a:endParaRPr lang="pl-PL" sz="1400" b="0" strike="noStrike" spc="-1" dirty="0">
                        <a:solidFill>
                          <a:srgbClr val="FFFFFF"/>
                        </a:solidFill>
                        <a:latin typeface="Arial"/>
                      </a:endParaRPr>
                    </a:p>
                  </a:txBody>
                  <a:tcPr marL="91080" marR="91080" anchor="ct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2"/>
                    </a:solidFill>
                  </a:tcPr>
                </a:tc>
                <a:tc gridSpan="2">
                  <a:txBody>
                    <a:bodyPr/>
                    <a:lstStyle/>
                    <a:p>
                      <a:pPr algn="ctr" defTabSz="914400">
                        <a:lnSpc>
                          <a:spcPct val="100000"/>
                        </a:lnSpc>
                        <a:tabLst>
                          <a:tab pos="0" algn="l"/>
                        </a:tabLst>
                      </a:pPr>
                      <a:r>
                        <a:rPr lang="pl-PL" sz="1400" b="1" strike="noStrike" spc="-1">
                          <a:solidFill>
                            <a:srgbClr val="FFFFFF"/>
                          </a:solidFill>
                          <a:latin typeface="Verdana"/>
                        </a:rPr>
                        <a:t>Strefa</a:t>
                      </a:r>
                      <a:endParaRPr lang="pl-PL" sz="1400" b="0" strike="noStrike" spc="-1">
                        <a:solidFill>
                          <a:srgbClr val="FFFFFF"/>
                        </a:solidFill>
                        <a:latin typeface="Arial"/>
                      </a:endParaRPr>
                    </a:p>
                  </a:txBody>
                  <a:tcPr marL="91080" marR="91080">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2"/>
                    </a:solidFill>
                  </a:tcPr>
                </a:tc>
                <a:tc h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extLst>
                  <a:ext uri="{0D108BD9-81ED-4DB2-BD59-A6C34878D82A}">
                    <a16:rowId xmlns:a16="http://schemas.microsoft.com/office/drawing/2014/main" val="10000"/>
                  </a:ext>
                </a:extLst>
              </a:tr>
              <a:tr h="661149">
                <a:tc vMerge="1">
                  <a:txBody>
                    <a:bodyPr/>
                    <a:lstStyle/>
                    <a:p>
                      <a:endParaRPr lang="pl-PL" sz="1800" b="0" strike="noStrike" spc="-1">
                        <a:solidFill>
                          <a:srgbClr val="000000"/>
                        </a:solidFill>
                        <a:latin typeface="Arial"/>
                      </a:endParaRPr>
                    </a:p>
                  </a:txBody>
                  <a:tcPr marL="90000" marR="90000">
                    <a:lnL>
                      <a:noFill/>
                    </a:lnL>
                    <a:lnR>
                      <a:noFill/>
                    </a:lnR>
                    <a:lnT>
                      <a:noFill/>
                    </a:lnT>
                    <a:lnB>
                      <a:noFill/>
                    </a:lnB>
                    <a:solidFill>
                      <a:srgbClr val="729FCF"/>
                    </a:solidFill>
                  </a:tcPr>
                </a:tc>
                <a:tc>
                  <a:txBody>
                    <a:bodyPr/>
                    <a:lstStyle/>
                    <a:p>
                      <a:pPr algn="ctr" defTabSz="914400">
                        <a:lnSpc>
                          <a:spcPct val="100000"/>
                        </a:lnSpc>
                        <a:tabLst>
                          <a:tab pos="0" algn="l"/>
                        </a:tabLst>
                      </a:pPr>
                      <a:r>
                        <a:rPr lang="pl-PL" sz="1400" b="1" i="1" strike="noStrike" spc="-1">
                          <a:solidFill>
                            <a:srgbClr val="000000"/>
                          </a:solidFill>
                          <a:latin typeface="Verdana"/>
                        </a:rPr>
                        <a:t>prac pod napięciem</a:t>
                      </a:r>
                      <a:endParaRPr lang="pl-PL" sz="1400" b="0" strike="noStrike" spc="-1">
                        <a:solidFill>
                          <a:srgbClr val="000000"/>
                        </a:solidFill>
                        <a:latin typeface="Arial"/>
                      </a:endParaRPr>
                    </a:p>
                    <a:p>
                      <a:pPr algn="ctr" defTabSz="914400">
                        <a:lnSpc>
                          <a:spcPct val="100000"/>
                        </a:lnSpc>
                        <a:tabLst>
                          <a:tab pos="0" algn="l"/>
                        </a:tabLst>
                      </a:pPr>
                      <a:r>
                        <a:rPr lang="pl-PL" sz="1400" b="1" i="1" strike="noStrike" spc="-1">
                          <a:solidFill>
                            <a:srgbClr val="000000"/>
                          </a:solidFill>
                          <a:latin typeface="Verdana"/>
                        </a:rPr>
                        <a:t> </a:t>
                      </a:r>
                      <a:endParaRPr lang="pl-PL" sz="1400" b="0" strike="noStrike" spc="-1">
                        <a:solidFill>
                          <a:srgbClr val="000000"/>
                        </a:solidFill>
                        <a:latin typeface="Arial"/>
                      </a:endParaRPr>
                    </a:p>
                  </a:txBody>
                  <a:tcPr marL="44280" marR="44280" anchor="ctr">
                    <a:lnL w="38160">
                      <a:solidFill>
                        <a:srgbClr val="FFFFFF"/>
                      </a:solidFill>
                      <a:prstDash val="solid"/>
                    </a:lnL>
                    <a:lnR w="12240">
                      <a:solidFill>
                        <a:srgbClr val="FFFFFF"/>
                      </a:solidFill>
                      <a:prstDash val="solid"/>
                    </a:lnR>
                    <a:lnT w="3816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i="1" strike="noStrike" spc="-1">
                          <a:solidFill>
                            <a:srgbClr val="000000"/>
                          </a:solidFill>
                          <a:latin typeface="Verdana"/>
                        </a:rPr>
                        <a:t> prac w pobliżu napięcia</a:t>
                      </a:r>
                      <a:endParaRPr lang="pl-PL" sz="1400" b="0" strike="noStrike" spc="-1">
                        <a:solidFill>
                          <a:srgbClr val="000000"/>
                        </a:solidFill>
                        <a:latin typeface="Arial"/>
                      </a:endParaRPr>
                    </a:p>
                    <a:p>
                      <a:pPr algn="ctr" defTabSz="914400">
                        <a:lnSpc>
                          <a:spcPct val="100000"/>
                        </a:lnSpc>
                        <a:tabLst>
                          <a:tab pos="0" algn="l"/>
                        </a:tabLst>
                      </a:pPr>
                      <a:r>
                        <a:rPr lang="pl-PL" sz="1400" b="1" i="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38160">
                      <a:solidFill>
                        <a:srgbClr val="FFFFFF"/>
                      </a:solidFill>
                      <a:prstDash val="solid"/>
                    </a:lnT>
                    <a:lnB w="12240">
                      <a:solidFill>
                        <a:srgbClr val="FFFFFF"/>
                      </a:solidFill>
                      <a:prstDash val="solid"/>
                    </a:lnB>
                    <a:solidFill>
                      <a:srgbClr val="D0D8E8"/>
                    </a:solidFill>
                  </a:tcPr>
                </a:tc>
                <a:extLst>
                  <a:ext uri="{0D108BD9-81ED-4DB2-BD59-A6C34878D82A}">
                    <a16:rowId xmlns:a16="http://schemas.microsoft.com/office/drawing/2014/main" val="10001"/>
                  </a:ext>
                </a:extLst>
              </a:tr>
              <a:tr h="494413">
                <a:tc>
                  <a:txBody>
                    <a:bodyPr/>
                    <a:lstStyle/>
                    <a:p>
                      <a:pPr algn="ctr" defTabSz="914400">
                        <a:lnSpc>
                          <a:spcPct val="100000"/>
                        </a:lnSpc>
                        <a:tabLst>
                          <a:tab pos="0" algn="l"/>
                        </a:tabLst>
                      </a:pPr>
                      <a:r>
                        <a:rPr lang="pl-PL" sz="1400" b="1" strike="noStrike" spc="-1" dirty="0" err="1">
                          <a:solidFill>
                            <a:srgbClr val="000000"/>
                          </a:solidFill>
                          <a:latin typeface="Verdana"/>
                        </a:rPr>
                        <a:t>kV</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3816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a:solidFill>
                            <a:srgbClr val="000000"/>
                          </a:solidFill>
                          <a:latin typeface="Verdana"/>
                        </a:rPr>
                        <a:t> m</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a:solidFill>
                            <a:srgbClr val="000000"/>
                          </a:solidFill>
                          <a:latin typeface="Verdana"/>
                        </a:rPr>
                        <a:t> m</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extLst>
                  <a:ext uri="{0D108BD9-81ED-4DB2-BD59-A6C34878D82A}">
                    <a16:rowId xmlns:a16="http://schemas.microsoft.com/office/drawing/2014/main" val="10002"/>
                  </a:ext>
                </a:extLst>
              </a:tr>
              <a:tr h="495730">
                <a:tc>
                  <a:txBody>
                    <a:bodyPr/>
                    <a:lstStyle/>
                    <a:p>
                      <a:pPr algn="ctr" defTabSz="914400">
                        <a:lnSpc>
                          <a:spcPct val="100000"/>
                        </a:lnSpc>
                        <a:tabLst>
                          <a:tab pos="0" algn="l"/>
                        </a:tabLst>
                      </a:pPr>
                      <a:r>
                        <a:rPr lang="pl-PL" sz="1400" b="1" strike="noStrike" spc="-1" dirty="0">
                          <a:solidFill>
                            <a:srgbClr val="000000"/>
                          </a:solidFill>
                          <a:latin typeface="Verdana"/>
                        </a:rPr>
                        <a:t>do 1</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dirty="0">
                          <a:solidFill>
                            <a:srgbClr val="000000"/>
                          </a:solidFill>
                          <a:latin typeface="Verdana"/>
                        </a:rPr>
                        <a:t> do 0,3</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dirty="0">
                          <a:solidFill>
                            <a:srgbClr val="000000"/>
                          </a:solidFill>
                          <a:latin typeface="Verdana"/>
                        </a:rPr>
                        <a:t> powyżej 0,3 do 0,7</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extLst>
                  <a:ext uri="{0D108BD9-81ED-4DB2-BD59-A6C34878D82A}">
                    <a16:rowId xmlns:a16="http://schemas.microsoft.com/office/drawing/2014/main" val="10003"/>
                  </a:ext>
                </a:extLst>
              </a:tr>
              <a:tr h="494413">
                <a:tc>
                  <a:txBody>
                    <a:bodyPr/>
                    <a:lstStyle/>
                    <a:p>
                      <a:pPr algn="ctr" defTabSz="914400">
                        <a:lnSpc>
                          <a:spcPct val="100000"/>
                        </a:lnSpc>
                        <a:tabLst>
                          <a:tab pos="0" algn="l"/>
                        </a:tabLst>
                      </a:pPr>
                      <a:r>
                        <a:rPr lang="pl-PL" sz="1400" b="1" strike="noStrike" spc="-1">
                          <a:solidFill>
                            <a:srgbClr val="000000"/>
                          </a:solidFill>
                          <a:latin typeface="Verdana"/>
                        </a:rPr>
                        <a:t>powyżej 1 do 30</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dirty="0">
                          <a:solidFill>
                            <a:srgbClr val="000000"/>
                          </a:solidFill>
                          <a:latin typeface="Verdana"/>
                        </a:rPr>
                        <a:t> do 0,6</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dirty="0">
                          <a:solidFill>
                            <a:srgbClr val="000000"/>
                          </a:solidFill>
                          <a:latin typeface="Verdana"/>
                        </a:rPr>
                        <a:t> powyżej 0,6 do 1,4</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extLst>
                  <a:ext uri="{0D108BD9-81ED-4DB2-BD59-A6C34878D82A}">
                    <a16:rowId xmlns:a16="http://schemas.microsoft.com/office/drawing/2014/main" val="10004"/>
                  </a:ext>
                </a:extLst>
              </a:tr>
              <a:tr h="495730">
                <a:tc>
                  <a:txBody>
                    <a:bodyPr/>
                    <a:lstStyle/>
                    <a:p>
                      <a:pPr algn="ctr" defTabSz="914400">
                        <a:lnSpc>
                          <a:spcPct val="100000"/>
                        </a:lnSpc>
                        <a:tabLst>
                          <a:tab pos="0" algn="l"/>
                        </a:tabLst>
                      </a:pPr>
                      <a:r>
                        <a:rPr lang="pl-PL" sz="1400" b="1" strike="noStrike" spc="-1">
                          <a:solidFill>
                            <a:srgbClr val="000000"/>
                          </a:solidFill>
                          <a:latin typeface="Verdana"/>
                        </a:rPr>
                        <a:t>110</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dirty="0">
                          <a:solidFill>
                            <a:srgbClr val="000000"/>
                          </a:solidFill>
                          <a:latin typeface="Verdana"/>
                        </a:rPr>
                        <a:t> do 1,1</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dirty="0">
                          <a:solidFill>
                            <a:srgbClr val="000000"/>
                          </a:solidFill>
                          <a:latin typeface="Verdana"/>
                        </a:rPr>
                        <a:t> powyżej 1,1 do 2,1</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extLst>
                  <a:ext uri="{0D108BD9-81ED-4DB2-BD59-A6C34878D82A}">
                    <a16:rowId xmlns:a16="http://schemas.microsoft.com/office/drawing/2014/main" val="10005"/>
                  </a:ext>
                </a:extLst>
              </a:tr>
              <a:tr h="495730">
                <a:tc>
                  <a:txBody>
                    <a:bodyPr/>
                    <a:lstStyle/>
                    <a:p>
                      <a:pPr algn="ctr" defTabSz="914400">
                        <a:lnSpc>
                          <a:spcPct val="100000"/>
                        </a:lnSpc>
                        <a:tabLst>
                          <a:tab pos="0" algn="l"/>
                        </a:tabLst>
                      </a:pPr>
                      <a:r>
                        <a:rPr lang="pl-PL" sz="1400" b="1" strike="noStrike" spc="-1">
                          <a:solidFill>
                            <a:srgbClr val="000000"/>
                          </a:solidFill>
                          <a:latin typeface="Verdana"/>
                        </a:rPr>
                        <a:t>220</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a:solidFill>
                            <a:srgbClr val="000000"/>
                          </a:solidFill>
                          <a:latin typeface="Verdana"/>
                        </a:rPr>
                        <a:t> do 2,5</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dirty="0">
                          <a:solidFill>
                            <a:srgbClr val="000000"/>
                          </a:solidFill>
                          <a:latin typeface="Verdana"/>
                        </a:rPr>
                        <a:t> powyżej 2,5 do 4,1</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extLst>
                  <a:ext uri="{0D108BD9-81ED-4DB2-BD59-A6C34878D82A}">
                    <a16:rowId xmlns:a16="http://schemas.microsoft.com/office/drawing/2014/main" val="10006"/>
                  </a:ext>
                </a:extLst>
              </a:tr>
              <a:tr h="494413">
                <a:tc>
                  <a:txBody>
                    <a:bodyPr/>
                    <a:lstStyle/>
                    <a:p>
                      <a:pPr algn="ctr" defTabSz="914400">
                        <a:lnSpc>
                          <a:spcPct val="100000"/>
                        </a:lnSpc>
                        <a:tabLst>
                          <a:tab pos="0" algn="l"/>
                        </a:tabLst>
                      </a:pPr>
                      <a:r>
                        <a:rPr lang="pl-PL" sz="1400" b="1" strike="noStrike" spc="-1">
                          <a:solidFill>
                            <a:srgbClr val="000000"/>
                          </a:solidFill>
                          <a:latin typeface="Verdana"/>
                        </a:rPr>
                        <a:t>400</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a:solidFill>
                            <a:srgbClr val="000000"/>
                          </a:solidFill>
                          <a:latin typeface="Verdana"/>
                        </a:rPr>
                        <a:t> do 3,5</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tc>
                  <a:txBody>
                    <a:bodyPr/>
                    <a:lstStyle/>
                    <a:p>
                      <a:pPr algn="ctr" defTabSz="914400">
                        <a:lnSpc>
                          <a:spcPct val="100000"/>
                        </a:lnSpc>
                        <a:tabLst>
                          <a:tab pos="0" algn="l"/>
                        </a:tabLst>
                      </a:pPr>
                      <a:r>
                        <a:rPr lang="pl-PL" sz="1400" b="1" strike="noStrike" spc="-1">
                          <a:solidFill>
                            <a:srgbClr val="000000"/>
                          </a:solidFill>
                          <a:latin typeface="Verdana"/>
                        </a:rPr>
                        <a:t> powyżej 3,5 do 5,4</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8"/>
                    </a:solidFill>
                  </a:tcPr>
                </a:tc>
                <a:extLst>
                  <a:ext uri="{0D108BD9-81ED-4DB2-BD59-A6C34878D82A}">
                    <a16:rowId xmlns:a16="http://schemas.microsoft.com/office/drawing/2014/main" val="10007"/>
                  </a:ext>
                </a:extLst>
              </a:tr>
              <a:tr h="495730">
                <a:tc>
                  <a:txBody>
                    <a:bodyPr/>
                    <a:lstStyle/>
                    <a:p>
                      <a:pPr algn="ctr" defTabSz="914400">
                        <a:lnSpc>
                          <a:spcPct val="100000"/>
                        </a:lnSpc>
                        <a:tabLst>
                          <a:tab pos="0" algn="l"/>
                        </a:tabLst>
                      </a:pPr>
                      <a:r>
                        <a:rPr lang="pl-PL" sz="1400" b="1" strike="noStrike" spc="-1">
                          <a:solidFill>
                            <a:srgbClr val="000000"/>
                          </a:solidFill>
                          <a:latin typeface="Verdana"/>
                        </a:rPr>
                        <a:t>750</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a:solidFill>
                            <a:srgbClr val="000000"/>
                          </a:solidFill>
                          <a:latin typeface="Verdana"/>
                        </a:rPr>
                        <a:t> do 6,4</a:t>
                      </a:r>
                      <a:endParaRPr lang="pl-PL" sz="1400" b="0" strike="noStrike" spc="-1">
                        <a:solidFill>
                          <a:srgbClr val="000000"/>
                        </a:solidFill>
                        <a:latin typeface="Arial"/>
                      </a:endParaRPr>
                    </a:p>
                    <a:p>
                      <a:pPr algn="ctr" defTabSz="914400">
                        <a:lnSpc>
                          <a:spcPct val="100000"/>
                        </a:lnSpc>
                        <a:tabLst>
                          <a:tab pos="0" algn="l"/>
                        </a:tabLst>
                      </a:pPr>
                      <a:r>
                        <a:rPr lang="pl-PL" sz="1400" b="1" strike="noStrike" spc="-1">
                          <a:solidFill>
                            <a:srgbClr val="000000"/>
                          </a:solidFill>
                          <a:latin typeface="Verdana"/>
                        </a:rPr>
                        <a:t> </a:t>
                      </a:r>
                      <a:endParaRPr lang="pl-PL" sz="1400" b="0" strike="noStrike" spc="-1">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tc>
                  <a:txBody>
                    <a:bodyPr/>
                    <a:lstStyle/>
                    <a:p>
                      <a:pPr algn="ctr" defTabSz="914400">
                        <a:lnSpc>
                          <a:spcPct val="100000"/>
                        </a:lnSpc>
                        <a:tabLst>
                          <a:tab pos="0" algn="l"/>
                        </a:tabLst>
                      </a:pPr>
                      <a:r>
                        <a:rPr lang="pl-PL" sz="1400" b="1" strike="noStrike" spc="-1" dirty="0">
                          <a:solidFill>
                            <a:srgbClr val="000000"/>
                          </a:solidFill>
                          <a:latin typeface="Verdana"/>
                        </a:rPr>
                        <a:t> powyżej 6,4 do 8,4</a:t>
                      </a:r>
                      <a:endParaRPr lang="pl-PL" sz="1400" b="0" strike="noStrike" spc="-1" dirty="0">
                        <a:solidFill>
                          <a:srgbClr val="000000"/>
                        </a:solidFill>
                        <a:latin typeface="Arial"/>
                      </a:endParaRPr>
                    </a:p>
                    <a:p>
                      <a:pPr algn="ctr" defTabSz="914400">
                        <a:lnSpc>
                          <a:spcPct val="100000"/>
                        </a:lnSpc>
                        <a:tabLst>
                          <a:tab pos="0" algn="l"/>
                        </a:tabLst>
                      </a:pPr>
                      <a:r>
                        <a:rPr lang="pl-PL" sz="1400" b="1" strike="noStrike" spc="-1" dirty="0">
                          <a:solidFill>
                            <a:srgbClr val="000000"/>
                          </a:solidFill>
                          <a:latin typeface="Verdana"/>
                        </a:rPr>
                        <a:t> </a:t>
                      </a:r>
                      <a:endParaRPr lang="pl-PL" sz="1400" b="0" strike="noStrike" spc="-1" dirty="0">
                        <a:solidFill>
                          <a:srgbClr val="000000"/>
                        </a:solidFill>
                        <a:latin typeface="Arial"/>
                      </a:endParaRPr>
                    </a:p>
                  </a:txBody>
                  <a:tcPr marL="44280" marR="4428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DF4"/>
                    </a:solidFill>
                  </a:tcPr>
                </a:tc>
                <a:extLst>
                  <a:ext uri="{0D108BD9-81ED-4DB2-BD59-A6C34878D82A}">
                    <a16:rowId xmlns:a16="http://schemas.microsoft.com/office/drawing/2014/main" val="10008"/>
                  </a:ext>
                </a:extLst>
              </a:tr>
            </a:tbl>
          </a:graphicData>
        </a:graphic>
      </p:graphicFrame>
      <p:sp>
        <p:nvSpPr>
          <p:cNvPr id="3" name="pole tekstowe 2">
            <a:extLst>
              <a:ext uri="{FF2B5EF4-FFF2-40B4-BE49-F238E27FC236}">
                <a16:creationId xmlns:a16="http://schemas.microsoft.com/office/drawing/2014/main" id="{3D92499B-D2BB-61ED-ABC1-CEAAA161F69A}"/>
              </a:ext>
            </a:extLst>
          </p:cNvPr>
          <p:cNvSpPr txBox="1"/>
          <p:nvPr/>
        </p:nvSpPr>
        <p:spPr>
          <a:xfrm>
            <a:off x="268867" y="91693"/>
            <a:ext cx="11156292" cy="1938992"/>
          </a:xfrm>
          <a:prstGeom prst="rect">
            <a:avLst/>
          </a:prstGeom>
          <a:noFill/>
        </p:spPr>
        <p:txBody>
          <a:bodyPr wrap="square">
            <a:spAutoFit/>
          </a:bodyPr>
          <a:lstStyle/>
          <a:p>
            <a:pPr algn="just"/>
            <a:r>
              <a:rPr lang="pl-PL" sz="2400" b="1" i="0" dirty="0">
                <a:solidFill>
                  <a:srgbClr val="000000"/>
                </a:solidFill>
                <a:effectLst/>
              </a:rPr>
              <a:t>§23.4. </a:t>
            </a:r>
            <a:r>
              <a:rPr lang="pl-PL" sz="2400" b="0" i="0" dirty="0">
                <a:solidFill>
                  <a:srgbClr val="000000"/>
                </a:solidFill>
                <a:effectLst/>
              </a:rPr>
              <a:t>Stosując minimalne odstępy, określone w ust.3, uwzględnia się odstęp ergonomiczny.</a:t>
            </a:r>
          </a:p>
          <a:p>
            <a:pPr algn="just"/>
            <a:r>
              <a:rPr lang="pl-PL" sz="2400" b="0" i="0" dirty="0">
                <a:solidFill>
                  <a:srgbClr val="000000"/>
                </a:solidFill>
                <a:effectLst/>
              </a:rPr>
              <a:t>Odległości wokół nieosłoniętych urządzeń i instalacji elektroenergetycznych lub ich części znajdujących się pod napięciem, wyznaczające granice strefy prac w pobliżu napięcia i strefy prac pod napięciem zgodnie z normą:</a:t>
            </a:r>
            <a:endParaRPr lang="pl-PL" sz="2400" dirty="0"/>
          </a:p>
        </p:txBody>
      </p:sp>
    </p:spTree>
    <p:extLst>
      <p:ext uri="{BB962C8B-B14F-4D97-AF65-F5344CB8AC3E}">
        <p14:creationId xmlns:p14="http://schemas.microsoft.com/office/powerpoint/2010/main" val="3741407867"/>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2C1216A-ABE5-B51C-D146-7154DE43569A}"/>
              </a:ext>
            </a:extLst>
          </p:cNvPr>
          <p:cNvSpPr>
            <a:spLocks noGrp="1"/>
          </p:cNvSpPr>
          <p:nvPr>
            <p:ph type="sldNum" sz="quarter" idx="12"/>
          </p:nvPr>
        </p:nvSpPr>
        <p:spPr/>
        <p:txBody>
          <a:bodyPr/>
          <a:lstStyle/>
          <a:p>
            <a:fld id="{B13EF961-FCAC-4A9A-A9A0-C51400629BF4}" type="slidenum">
              <a:rPr lang="pl-PL" smtClean="0"/>
              <a:t>408</a:t>
            </a:fld>
            <a:endParaRPr lang="pl-PL"/>
          </a:p>
        </p:txBody>
      </p:sp>
      <p:sp>
        <p:nvSpPr>
          <p:cNvPr id="4" name="pole tekstowe 3">
            <a:extLst>
              <a:ext uri="{FF2B5EF4-FFF2-40B4-BE49-F238E27FC236}">
                <a16:creationId xmlns:a16="http://schemas.microsoft.com/office/drawing/2014/main" id="{5C89654D-889A-AECF-4654-8C3B0AEADADD}"/>
              </a:ext>
            </a:extLst>
          </p:cNvPr>
          <p:cNvSpPr txBox="1"/>
          <p:nvPr/>
        </p:nvSpPr>
        <p:spPr>
          <a:xfrm>
            <a:off x="394174" y="0"/>
            <a:ext cx="11214847" cy="6773906"/>
          </a:xfrm>
          <a:prstGeom prst="rect">
            <a:avLst/>
          </a:prstGeom>
          <a:noFill/>
        </p:spPr>
        <p:txBody>
          <a:bodyPr wrap="square">
            <a:spAutoFit/>
          </a:bodyPr>
          <a:lstStyle/>
          <a:p>
            <a:pPr algn="just">
              <a:lnSpc>
                <a:spcPct val="150000"/>
              </a:lnSpc>
            </a:pPr>
            <a:r>
              <a:rPr lang="pl-PL" sz="2400" b="1" strike="noStrike" spc="-1" dirty="0">
                <a:solidFill>
                  <a:schemeClr val="dk1"/>
                </a:solidFill>
                <a:ea typeface="Times New Roman"/>
              </a:rPr>
              <a:t>§ 23.5 </a:t>
            </a:r>
            <a:r>
              <a:rPr lang="pl-PL" sz="2400" b="0" strike="noStrike" spc="-1" dirty="0">
                <a:solidFill>
                  <a:schemeClr val="dk1"/>
                </a:solidFill>
                <a:ea typeface="Times New Roman"/>
              </a:rPr>
              <a:t>Wykonywanie prac przy urządzeniach elektroenergetycznych, wymagających </a:t>
            </a:r>
            <a:r>
              <a:rPr lang="pl-PL" sz="2400" b="1" strike="noStrike" spc="-1" dirty="0">
                <a:solidFill>
                  <a:schemeClr val="dk1"/>
                </a:solidFill>
                <a:ea typeface="Times New Roman"/>
              </a:rPr>
              <a:t>użycia sprzętu zmechanizowanego</a:t>
            </a:r>
            <a:r>
              <a:rPr lang="pl-PL" sz="2400" b="0" strike="noStrike" spc="-1" dirty="0">
                <a:solidFill>
                  <a:schemeClr val="dk1"/>
                </a:solidFill>
                <a:ea typeface="Times New Roman"/>
              </a:rPr>
              <a:t>, może odbywać się pod warunkiem, że pracodawca określi warunki prowadzenia i nadzoru tych prac, z uwzględnieniem zachowania odpowiedniego poziomu bezpieczeństwa</a:t>
            </a:r>
          </a:p>
          <a:p>
            <a:pPr algn="just">
              <a:lnSpc>
                <a:spcPct val="150000"/>
              </a:lnSpc>
            </a:pPr>
            <a:r>
              <a:rPr lang="pl-PL" sz="2400" dirty="0"/>
              <a:t>W trakcie ustalania lokalizacji </a:t>
            </a:r>
            <a:r>
              <a:rPr lang="pl-PL" sz="2400" b="1" dirty="0"/>
              <a:t>placów składowych </a:t>
            </a:r>
            <a:r>
              <a:rPr lang="pl-PL" sz="2400" dirty="0"/>
              <a:t>należy przestrzegać zakazu składowania materiałów bezpośrednio pod liniami elektroenergetycznymi lub w odległości nie mniejszej niż:</a:t>
            </a:r>
          </a:p>
          <a:p>
            <a:pPr marL="449580" algn="just">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pl-PL" sz="2000" u="sng" kern="100" dirty="0">
                <a:effectLst/>
                <a:latin typeface="Calibri" panose="020F0502020204030204" pitchFamily="34" charset="0"/>
                <a:ea typeface="Calibri" panose="020F0502020204030204" pitchFamily="34" charset="0"/>
                <a:cs typeface="Times New Roman" panose="02020603050405020304" pitchFamily="18" charset="0"/>
              </a:rPr>
              <a:t>3 m</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 dla linii niskiego napięcia nieprzekraczającej 1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49580" algn="just">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5 m – dla linii średniego napięcia od 1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do 15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49580">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10 m – dla linii średniego napięcia od 15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do 30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49580">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15 m – dla linii średniego napięcia od 30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do 110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49580">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 30 m – dla linii wysokiego napięcia pow. 110 </a:t>
            </a:r>
            <a:r>
              <a:rPr lang="pl-PL" sz="2000" kern="100" dirty="0" err="1">
                <a:effectLst/>
                <a:latin typeface="Calibri" panose="020F0502020204030204" pitchFamily="34" charset="0"/>
                <a:ea typeface="Calibri" panose="020F0502020204030204" pitchFamily="34" charset="0"/>
                <a:cs typeface="Times New Roman" panose="02020603050405020304" pitchFamily="18" charset="0"/>
              </a:rPr>
              <a:t>kV</a:t>
            </a: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a:t>
            </a:r>
          </a:p>
          <a:p>
            <a:pPr marL="449580">
              <a:lnSpc>
                <a:spcPct val="107000"/>
              </a:lnSpc>
              <a:spcAft>
                <a:spcPts val="800"/>
              </a:spcAft>
              <a:buNone/>
            </a:pPr>
            <a:r>
              <a:rPr lang="pl-PL" sz="2000" kern="100" dirty="0">
                <a:effectLst/>
                <a:latin typeface="Calibri" panose="020F0502020204030204" pitchFamily="34" charset="0"/>
                <a:ea typeface="Calibri" panose="020F0502020204030204" pitchFamily="34" charset="0"/>
                <a:cs typeface="Times New Roman" panose="02020603050405020304" pitchFamily="18" charset="0"/>
              </a:rPr>
              <a:t>Jeżeli zachodzi konieczność prac pod siecią energetyczną lub bliższej odległości niż wskazane powyżej, zobowiązani jesteśmy z operatorem sieci uzgodnić jej wyłączenie. </a:t>
            </a:r>
          </a:p>
        </p:txBody>
      </p:sp>
    </p:spTree>
    <p:extLst>
      <p:ext uri="{BB962C8B-B14F-4D97-AF65-F5344CB8AC3E}">
        <p14:creationId xmlns:p14="http://schemas.microsoft.com/office/powerpoint/2010/main" val="1274025777"/>
      </p:ext>
    </p:extLst>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6BC49352-94CB-533A-9888-1B39B4129E56}"/>
              </a:ext>
            </a:extLst>
          </p:cNvPr>
          <p:cNvSpPr>
            <a:spLocks noGrp="1"/>
          </p:cNvSpPr>
          <p:nvPr>
            <p:ph type="sldNum" sz="quarter" idx="12"/>
          </p:nvPr>
        </p:nvSpPr>
        <p:spPr/>
        <p:txBody>
          <a:bodyPr/>
          <a:lstStyle/>
          <a:p>
            <a:fld id="{B13EF961-FCAC-4A9A-A9A0-C51400629BF4}" type="slidenum">
              <a:rPr lang="pl-PL" smtClean="0"/>
              <a:t>409</a:t>
            </a:fld>
            <a:endParaRPr lang="pl-PL"/>
          </a:p>
        </p:txBody>
      </p:sp>
      <p:sp>
        <p:nvSpPr>
          <p:cNvPr id="4" name="pole tekstowe 3">
            <a:extLst>
              <a:ext uri="{FF2B5EF4-FFF2-40B4-BE49-F238E27FC236}">
                <a16:creationId xmlns:a16="http://schemas.microsoft.com/office/drawing/2014/main" id="{89BBD5ED-DD1B-EBA7-2791-F6EDA16779BB}"/>
              </a:ext>
            </a:extLst>
          </p:cNvPr>
          <p:cNvSpPr txBox="1"/>
          <p:nvPr/>
        </p:nvSpPr>
        <p:spPr>
          <a:xfrm>
            <a:off x="685800" y="361950"/>
            <a:ext cx="11144250" cy="1655518"/>
          </a:xfrm>
          <a:prstGeom prst="rect">
            <a:avLst/>
          </a:prstGeom>
          <a:noFill/>
        </p:spPr>
        <p:txBody>
          <a:bodyPr wrap="square">
            <a:spAutoFit/>
          </a:bodyPr>
          <a:lstStyle/>
          <a:p>
            <a:pPr algn="just">
              <a:lnSpc>
                <a:spcPct val="107000"/>
              </a:lnSpc>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W trakcie prowadzenia prac, często roboty prowadzi się w zbliżeniu do sieci energetycznej. Często też sieci energetyczne przechodzą przez działki budowlane.  Należy zachować szczególną ostrożność przy takich pracach, bo grożą porażeniem i zagrażają życiu.</a:t>
            </a:r>
            <a:endParaRPr lang="pl-PL"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az 4">
            <a:extLst>
              <a:ext uri="{FF2B5EF4-FFF2-40B4-BE49-F238E27FC236}">
                <a16:creationId xmlns:a16="http://schemas.microsoft.com/office/drawing/2014/main" id="{283C82AF-1A96-8489-C8C2-7547607C962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2486733"/>
            <a:ext cx="5604997" cy="3869617"/>
          </a:xfrm>
          <a:prstGeom prst="rect">
            <a:avLst/>
          </a:prstGeom>
          <a:noFill/>
          <a:ln>
            <a:noFill/>
          </a:ln>
        </p:spPr>
      </p:pic>
      <p:sp>
        <p:nvSpPr>
          <p:cNvPr id="7" name="pole tekstowe 6">
            <a:extLst>
              <a:ext uri="{FF2B5EF4-FFF2-40B4-BE49-F238E27FC236}">
                <a16:creationId xmlns:a16="http://schemas.microsoft.com/office/drawing/2014/main" id="{F78E01BF-F58B-9B3C-76AF-28092618C235}"/>
              </a:ext>
            </a:extLst>
          </p:cNvPr>
          <p:cNvSpPr txBox="1"/>
          <p:nvPr/>
        </p:nvSpPr>
        <p:spPr>
          <a:xfrm>
            <a:off x="6778914" y="5909753"/>
            <a:ext cx="4914900" cy="446597"/>
          </a:xfrm>
          <a:prstGeom prst="rect">
            <a:avLst/>
          </a:prstGeom>
          <a:noFill/>
        </p:spPr>
        <p:txBody>
          <a:bodyPr wrap="square">
            <a:spAutoFit/>
          </a:bodyPr>
          <a:lstStyle/>
          <a:p>
            <a:pPr algn="just">
              <a:lnSpc>
                <a:spcPct val="107000"/>
              </a:lnSpc>
              <a:spcAft>
                <a:spcPts val="800"/>
              </a:spcAft>
            </a:pPr>
            <a:r>
              <a:rPr lang="pl-PL" sz="1100" kern="100" dirty="0">
                <a:effectLst/>
                <a:latin typeface="Calibri" panose="020F0502020204030204" pitchFamily="34" charset="0"/>
                <a:ea typeface="Calibri" panose="020F0502020204030204" pitchFamily="34" charset="0"/>
                <a:cs typeface="Times New Roman" panose="02020603050405020304" pitchFamily="18" charset="0"/>
              </a:rPr>
              <a:t>https://40ton.net/porazenie-pradem-podczas-wyciagania-wywrotki-z-pola-ranny-kierowca-w-szpitalu/</a:t>
            </a:r>
          </a:p>
        </p:txBody>
      </p:sp>
      <p:sp>
        <p:nvSpPr>
          <p:cNvPr id="6" name="pole tekstowe 5">
            <a:extLst>
              <a:ext uri="{FF2B5EF4-FFF2-40B4-BE49-F238E27FC236}">
                <a16:creationId xmlns:a16="http://schemas.microsoft.com/office/drawing/2014/main" id="{376B12FB-B2DB-1028-D7DF-001020919D8E}"/>
              </a:ext>
            </a:extLst>
          </p:cNvPr>
          <p:cNvSpPr txBox="1"/>
          <p:nvPr/>
        </p:nvSpPr>
        <p:spPr>
          <a:xfrm>
            <a:off x="6918037" y="2327570"/>
            <a:ext cx="4636654" cy="865173"/>
          </a:xfrm>
          <a:prstGeom prst="rect">
            <a:avLst/>
          </a:prstGeom>
          <a:noFill/>
        </p:spPr>
        <p:txBody>
          <a:bodyPr wrap="square">
            <a:spAutoFit/>
          </a:bodyPr>
          <a:lstStyle/>
          <a:p>
            <a:pPr algn="just">
              <a:lnSpc>
                <a:spcPct val="107000"/>
              </a:lnSpc>
              <a:spcAft>
                <a:spcPts val="800"/>
              </a:spcAft>
            </a:pPr>
            <a:r>
              <a:rPr lang="pl-PL" sz="2400" kern="100" dirty="0">
                <a:effectLst/>
                <a:latin typeface="Calibri" panose="020F0502020204030204" pitchFamily="34" charset="0"/>
                <a:ea typeface="Calibri" panose="020F0502020204030204" pitchFamily="34" charset="0"/>
                <a:cs typeface="Times New Roman" panose="02020603050405020304" pitchFamily="18" charset="0"/>
              </a:rPr>
              <a:t>Prace na budowie stwarzają wiele zagrożeń porażenia prądem. </a:t>
            </a:r>
          </a:p>
        </p:txBody>
      </p:sp>
    </p:spTree>
    <p:extLst>
      <p:ext uri="{BB962C8B-B14F-4D97-AF65-F5344CB8AC3E}">
        <p14:creationId xmlns:p14="http://schemas.microsoft.com/office/powerpoint/2010/main" val="3433603691"/>
      </p:ext>
    </p:extLst>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EA23816D-9B11-2246-4184-1D189C98F91D}"/>
              </a:ext>
            </a:extLst>
          </p:cNvPr>
          <p:cNvSpPr>
            <a:spLocks noGrp="1"/>
          </p:cNvSpPr>
          <p:nvPr>
            <p:ph type="sldNum" sz="quarter" idx="12"/>
          </p:nvPr>
        </p:nvSpPr>
        <p:spPr/>
        <p:txBody>
          <a:bodyPr/>
          <a:lstStyle/>
          <a:p>
            <a:fld id="{B13EF961-FCAC-4A9A-A9A0-C51400629BF4}" type="slidenum">
              <a:rPr lang="pl-PL" smtClean="0"/>
              <a:t>410</a:t>
            </a:fld>
            <a:endParaRPr lang="pl-PL"/>
          </a:p>
        </p:txBody>
      </p:sp>
      <p:pic>
        <p:nvPicPr>
          <p:cNvPr id="1026" name="Obraz 1">
            <a:extLst>
              <a:ext uri="{FF2B5EF4-FFF2-40B4-BE49-F238E27FC236}">
                <a16:creationId xmlns:a16="http://schemas.microsoft.com/office/drawing/2014/main" id="{6EE810A6-A079-FF71-0CC4-844A87EE1B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176" y="941294"/>
            <a:ext cx="3667443" cy="2487706"/>
          </a:xfrm>
          <a:prstGeom prst="rect">
            <a:avLst/>
          </a:prstGeom>
          <a:noFill/>
          <a:extLst>
            <a:ext uri="{909E8E84-426E-40DD-AFC4-6F175D3DCCD1}">
              <a14:hiddenFill xmlns:a14="http://schemas.microsoft.com/office/drawing/2010/main">
                <a:solidFill>
                  <a:srgbClr val="FFFFFF"/>
                </a:solidFill>
              </a14:hiddenFill>
            </a:ext>
          </a:extLst>
        </p:spPr>
      </p:pic>
      <p:pic>
        <p:nvPicPr>
          <p:cNvPr id="1025" name="Obraz 50" descr="Obraz zawierający tekst, zrzut ekranu, linia, Równolegle&#10;&#10;Opis wygenerowany automatycznie">
            <a:extLst>
              <a:ext uri="{FF2B5EF4-FFF2-40B4-BE49-F238E27FC236}">
                <a16:creationId xmlns:a16="http://schemas.microsoft.com/office/drawing/2014/main" id="{195A5AF6-7A02-9D71-E6B9-64B3F4DB2C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1418" y="1320703"/>
            <a:ext cx="6686975" cy="47226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DA9F0692-E68D-5F10-D582-36282DB358E8}"/>
              </a:ext>
            </a:extLst>
          </p:cNvPr>
          <p:cNvSpPr>
            <a:spLocks noChangeArrowheads="1"/>
          </p:cNvSpPr>
          <p:nvPr/>
        </p:nvSpPr>
        <p:spPr bwMode="auto">
          <a:xfrm>
            <a:off x="876300" y="3238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pl-PL"/>
          </a:p>
        </p:txBody>
      </p:sp>
      <p:sp>
        <p:nvSpPr>
          <p:cNvPr id="6" name="Rectangle 4">
            <a:extLst>
              <a:ext uri="{FF2B5EF4-FFF2-40B4-BE49-F238E27FC236}">
                <a16:creationId xmlns:a16="http://schemas.microsoft.com/office/drawing/2014/main" id="{8EDA03C2-810F-0657-60B4-4B1F6F554F5F}"/>
              </a:ext>
            </a:extLst>
          </p:cNvPr>
          <p:cNvSpPr>
            <a:spLocks noChangeArrowheads="1"/>
          </p:cNvSpPr>
          <p:nvPr/>
        </p:nvSpPr>
        <p:spPr bwMode="auto">
          <a:xfrm>
            <a:off x="8860764" y="6540500"/>
            <a:ext cx="3047629"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pl-PL" altLang="pl-PL"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https://www.porozumie-niedlabezpieczenstwa.pl/</a:t>
            </a:r>
            <a:endParaRPr kumimoji="0" lang="pl-PL" altLang="pl-PL" sz="1800" b="0" i="0" u="none" strike="noStrike" cap="none" normalizeH="0" baseline="0" dirty="0">
              <a:ln>
                <a:noFill/>
              </a:ln>
              <a:solidFill>
                <a:schemeClr val="tx1"/>
              </a:solidFill>
              <a:effectLst/>
              <a:latin typeface="Arial" panose="020B0604020202020204" pitchFamily="34" charset="0"/>
            </a:endParaRPr>
          </a:p>
        </p:txBody>
      </p:sp>
      <p:sp>
        <p:nvSpPr>
          <p:cNvPr id="8" name="pole tekstowe 7">
            <a:extLst>
              <a:ext uri="{FF2B5EF4-FFF2-40B4-BE49-F238E27FC236}">
                <a16:creationId xmlns:a16="http://schemas.microsoft.com/office/drawing/2014/main" id="{7A565E70-D09C-9F12-0FAA-6D70991F09CD}"/>
              </a:ext>
            </a:extLst>
          </p:cNvPr>
          <p:cNvSpPr txBox="1"/>
          <p:nvPr/>
        </p:nvSpPr>
        <p:spPr>
          <a:xfrm>
            <a:off x="247649" y="254203"/>
            <a:ext cx="7743825" cy="400110"/>
          </a:xfrm>
          <a:prstGeom prst="rect">
            <a:avLst/>
          </a:prstGeom>
          <a:noFill/>
        </p:spPr>
        <p:txBody>
          <a:bodyPr wrap="square">
            <a:spAutoFit/>
          </a:bodyPr>
          <a:lstStyle/>
          <a:p>
            <a:r>
              <a:rPr kumimoji="0" lang="pl-PL" altLang="pl-PL" sz="20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Strefa niebezpieczna od napowietrznych linii energetycznych. </a:t>
            </a:r>
            <a:endParaRPr lang="pl-PL" sz="2000" b="1" dirty="0"/>
          </a:p>
        </p:txBody>
      </p:sp>
      <p:pic>
        <p:nvPicPr>
          <p:cNvPr id="7" name="Obraz 6">
            <a:extLst>
              <a:ext uri="{FF2B5EF4-FFF2-40B4-BE49-F238E27FC236}">
                <a16:creationId xmlns:a16="http://schemas.microsoft.com/office/drawing/2014/main" id="{5F0C8C3A-4C93-2CDA-6CFF-6E33AA147311}"/>
              </a:ext>
            </a:extLst>
          </p:cNvPr>
          <p:cNvPicPr>
            <a:picLocks noChangeAspect="1"/>
          </p:cNvPicPr>
          <p:nvPr/>
        </p:nvPicPr>
        <p:blipFill>
          <a:blip r:embed="rId4"/>
          <a:stretch>
            <a:fillRect/>
          </a:stretch>
        </p:blipFill>
        <p:spPr>
          <a:xfrm>
            <a:off x="247649" y="3724835"/>
            <a:ext cx="2358226" cy="2979556"/>
          </a:xfrm>
          <a:prstGeom prst="rect">
            <a:avLst/>
          </a:prstGeom>
        </p:spPr>
      </p:pic>
      <p:pic>
        <p:nvPicPr>
          <p:cNvPr id="10" name="Obraz 9">
            <a:extLst>
              <a:ext uri="{FF2B5EF4-FFF2-40B4-BE49-F238E27FC236}">
                <a16:creationId xmlns:a16="http://schemas.microsoft.com/office/drawing/2014/main" id="{0D372E3E-2872-B84B-436C-B67B9F8705D8}"/>
              </a:ext>
            </a:extLst>
          </p:cNvPr>
          <p:cNvPicPr>
            <a:picLocks noChangeAspect="1"/>
          </p:cNvPicPr>
          <p:nvPr/>
        </p:nvPicPr>
        <p:blipFill>
          <a:blip r:embed="rId5"/>
          <a:stretch>
            <a:fillRect/>
          </a:stretch>
        </p:blipFill>
        <p:spPr>
          <a:xfrm>
            <a:off x="2730957" y="4731523"/>
            <a:ext cx="1612443" cy="1939782"/>
          </a:xfrm>
          <a:prstGeom prst="rect">
            <a:avLst/>
          </a:prstGeom>
        </p:spPr>
      </p:pic>
      <p:sp>
        <p:nvSpPr>
          <p:cNvPr id="12" name="pole tekstowe 11">
            <a:extLst>
              <a:ext uri="{FF2B5EF4-FFF2-40B4-BE49-F238E27FC236}">
                <a16:creationId xmlns:a16="http://schemas.microsoft.com/office/drawing/2014/main" id="{8434FBC3-B748-CED9-F4E8-5C608744CD0C}"/>
              </a:ext>
            </a:extLst>
          </p:cNvPr>
          <p:cNvSpPr txBox="1"/>
          <p:nvPr/>
        </p:nvSpPr>
        <p:spPr>
          <a:xfrm>
            <a:off x="381696" y="3498647"/>
            <a:ext cx="5319857" cy="646331"/>
          </a:xfrm>
          <a:prstGeom prst="rect">
            <a:avLst/>
          </a:prstGeom>
          <a:noFill/>
        </p:spPr>
        <p:txBody>
          <a:bodyPr wrap="square">
            <a:spAutoFit/>
          </a:bodyPr>
          <a:lstStyle/>
          <a:p>
            <a:r>
              <a:rPr lang="pl-PL" dirty="0"/>
              <a:t>Zasada określania stref niebezpiecznych od napowietrznych linii energetycznych</a:t>
            </a:r>
          </a:p>
        </p:txBody>
      </p:sp>
    </p:spTree>
    <p:extLst>
      <p:ext uri="{BB962C8B-B14F-4D97-AF65-F5344CB8AC3E}">
        <p14:creationId xmlns:p14="http://schemas.microsoft.com/office/powerpoint/2010/main" val="1017444385"/>
      </p:ext>
    </p:extLst>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PlaceHolder 1"/>
          <p:cNvSpPr>
            <a:spLocks noGrp="1"/>
          </p:cNvSpPr>
          <p:nvPr>
            <p:ph type="title"/>
          </p:nvPr>
        </p:nvSpPr>
        <p:spPr>
          <a:xfrm>
            <a:off x="838080" y="89640"/>
            <a:ext cx="10515240" cy="1088529"/>
          </a:xfrm>
          <a:prstGeom prst="rect">
            <a:avLst/>
          </a:prstGeom>
          <a:noFill/>
          <a:ln w="0">
            <a:noFill/>
          </a:ln>
        </p:spPr>
        <p:txBody>
          <a:bodyPr lIns="91440" tIns="45720" rIns="91440" bIns="45720" anchor="ctr">
            <a:normAutofit/>
          </a:bodyPr>
          <a:lstStyle/>
          <a:p>
            <a:pPr indent="0" defTabSz="914400">
              <a:lnSpc>
                <a:spcPct val="90000"/>
              </a:lnSpc>
              <a:buNone/>
            </a:pPr>
            <a:r>
              <a:rPr lang="pl-PL" sz="4000" b="1" strike="noStrike" spc="-1" dirty="0">
                <a:solidFill>
                  <a:schemeClr val="accent1"/>
                </a:solidFill>
                <a:latin typeface="Calibri Light"/>
              </a:rPr>
              <a:t>INSTRUKCJA ORGANIZACJI BEZPIECZNEJ PRACY</a:t>
            </a:r>
            <a:endParaRPr lang="pl-PL" sz="4000" b="0" strike="noStrike" spc="-1" dirty="0">
              <a:solidFill>
                <a:schemeClr val="dk1"/>
              </a:solidFill>
              <a:latin typeface="Calibri"/>
            </a:endParaRPr>
          </a:p>
        </p:txBody>
      </p:sp>
      <p:sp>
        <p:nvSpPr>
          <p:cNvPr id="205" name="PlaceHolder 2"/>
          <p:cNvSpPr>
            <a:spLocks noGrp="1"/>
          </p:cNvSpPr>
          <p:nvPr>
            <p:ph/>
          </p:nvPr>
        </p:nvSpPr>
        <p:spPr>
          <a:xfrm>
            <a:off x="838080" y="1414800"/>
            <a:ext cx="10941840" cy="5442840"/>
          </a:xfrm>
          <a:prstGeom prst="rect">
            <a:avLst/>
          </a:prstGeom>
          <a:noFill/>
          <a:ln w="0">
            <a:noFill/>
          </a:ln>
        </p:spPr>
        <p:txBody>
          <a:bodyPr lIns="91440" tIns="45720" rIns="91440" bIns="45720" anchor="t">
            <a:normAutofit/>
          </a:bodyPr>
          <a:lstStyle/>
          <a:p>
            <a:pPr indent="0" algn="ctr" defTabSz="914400">
              <a:lnSpc>
                <a:spcPct val="90000"/>
              </a:lnSpc>
              <a:spcBef>
                <a:spcPts val="1001"/>
              </a:spcBef>
              <a:buNone/>
              <a:tabLst>
                <a:tab pos="0" algn="l"/>
              </a:tabLst>
            </a:pPr>
            <a:r>
              <a:rPr lang="pl-PL" sz="2400" b="0" strike="noStrike" spc="-1" dirty="0">
                <a:solidFill>
                  <a:schemeClr val="dk1"/>
                </a:solidFill>
                <a:latin typeface="+mn-lt"/>
              </a:rPr>
              <a:t>§  33.</a:t>
            </a:r>
          </a:p>
          <a:p>
            <a:pPr indent="0" defTabSz="914400">
              <a:lnSpc>
                <a:spcPct val="90000"/>
              </a:lnSpc>
              <a:spcBef>
                <a:spcPts val="1001"/>
              </a:spcBef>
              <a:buNone/>
              <a:tabLst>
                <a:tab pos="0" algn="l"/>
              </a:tabLst>
            </a:pPr>
            <a:r>
              <a:rPr lang="pl-PL" sz="2400" b="0" strike="noStrike" spc="-1" dirty="0">
                <a:solidFill>
                  <a:schemeClr val="dk1"/>
                </a:solidFill>
                <a:latin typeface="+mn-lt"/>
              </a:rPr>
              <a:t>Prace przy urządzeniach energetycznych prowadzi się zgodnie z </a:t>
            </a:r>
            <a:r>
              <a:rPr lang="pl-PL" sz="2400" b="1" strike="noStrike" spc="-1" dirty="0">
                <a:solidFill>
                  <a:schemeClr val="dk1"/>
                </a:solidFill>
                <a:latin typeface="+mn-lt"/>
              </a:rPr>
              <a:t>instrukcją organizacji bezpiecznej pracy</a:t>
            </a:r>
            <a:r>
              <a:rPr lang="pl-PL" sz="2400" b="0" strike="noStrike" spc="-1" dirty="0">
                <a:solidFill>
                  <a:schemeClr val="dk1"/>
                </a:solidFill>
                <a:latin typeface="+mn-lt"/>
              </a:rPr>
              <a:t>, opracowaną przez pracodawcę, zawierającą w szczególności:</a:t>
            </a:r>
          </a:p>
          <a:p>
            <a:pPr indent="0" defTabSz="914400">
              <a:lnSpc>
                <a:spcPct val="90000"/>
              </a:lnSpc>
              <a:spcBef>
                <a:spcPts val="1001"/>
              </a:spcBef>
              <a:buNone/>
              <a:tabLst>
                <a:tab pos="0" algn="l"/>
              </a:tabLst>
            </a:pPr>
            <a:r>
              <a:rPr lang="pl-PL" sz="2400" b="0" strike="noStrike" spc="-1" dirty="0">
                <a:solidFill>
                  <a:schemeClr val="dk1"/>
                </a:solidFill>
                <a:latin typeface="+mn-lt"/>
              </a:rPr>
              <a:t>1) wskazanie pracodawcy lub pracodawców wraz z zakresem ich odpowiedzialności;</a:t>
            </a:r>
          </a:p>
          <a:p>
            <a:pPr indent="0" defTabSz="914400">
              <a:lnSpc>
                <a:spcPct val="90000"/>
              </a:lnSpc>
              <a:spcBef>
                <a:spcPts val="1001"/>
              </a:spcBef>
              <a:buNone/>
              <a:tabLst>
                <a:tab pos="0" algn="l"/>
              </a:tabLst>
            </a:pPr>
            <a:r>
              <a:rPr lang="pl-PL" sz="2400" b="0" strike="noStrike" spc="-1" dirty="0">
                <a:solidFill>
                  <a:schemeClr val="dk1"/>
                </a:solidFill>
                <a:latin typeface="+mn-lt"/>
              </a:rPr>
              <a:t>2) określenie funkcji:</a:t>
            </a:r>
          </a:p>
          <a:p>
            <a:pPr marL="457200" indent="0" defTabSz="914400">
              <a:lnSpc>
                <a:spcPct val="90000"/>
              </a:lnSpc>
              <a:spcBef>
                <a:spcPts val="499"/>
              </a:spcBef>
              <a:buNone/>
              <a:tabLst>
                <a:tab pos="0" algn="l"/>
              </a:tabLst>
            </a:pPr>
            <a:r>
              <a:rPr lang="pl-PL" sz="2400" b="0" strike="noStrike" spc="-1" dirty="0">
                <a:solidFill>
                  <a:schemeClr val="dk1"/>
                </a:solidFill>
                <a:latin typeface="+mn-lt"/>
              </a:rPr>
              <a:t>a) </a:t>
            </a:r>
            <a:r>
              <a:rPr lang="pl-PL" sz="2400" b="1" strike="noStrike" spc="-1" dirty="0">
                <a:solidFill>
                  <a:schemeClr val="dk1"/>
                </a:solidFill>
                <a:latin typeface="+mn-lt"/>
              </a:rPr>
              <a:t>poleceniodawcy</a:t>
            </a:r>
            <a:r>
              <a:rPr lang="pl-PL" sz="2400" b="0" strike="noStrike" spc="-1" dirty="0">
                <a:solidFill>
                  <a:schemeClr val="dk1"/>
                </a:solidFill>
                <a:latin typeface="+mn-lt"/>
              </a:rPr>
              <a:t> wraz z wymaganym zakresem jego kwalifikacji oraz zakresem upoważnienia do wydawania poleceń pisemnych,</a:t>
            </a:r>
          </a:p>
          <a:p>
            <a:pPr marL="457200" indent="0" defTabSz="914400">
              <a:lnSpc>
                <a:spcPct val="90000"/>
              </a:lnSpc>
              <a:spcBef>
                <a:spcPts val="499"/>
              </a:spcBef>
              <a:buNone/>
              <a:tabLst>
                <a:tab pos="0" algn="l"/>
              </a:tabLst>
            </a:pPr>
            <a:r>
              <a:rPr lang="pl-PL" sz="2400" b="0" strike="noStrike" spc="-1" dirty="0">
                <a:solidFill>
                  <a:schemeClr val="dk1"/>
                </a:solidFill>
                <a:latin typeface="+mn-lt"/>
              </a:rPr>
              <a:t>b) </a:t>
            </a:r>
            <a:r>
              <a:rPr lang="pl-PL" sz="2400" b="1" strike="noStrike" spc="-1" dirty="0">
                <a:solidFill>
                  <a:schemeClr val="dk1"/>
                </a:solidFill>
                <a:latin typeface="+mn-lt"/>
              </a:rPr>
              <a:t>koordynującego</a:t>
            </a:r>
            <a:r>
              <a:rPr lang="pl-PL" sz="2400" b="0" strike="noStrike" spc="-1" dirty="0">
                <a:solidFill>
                  <a:schemeClr val="dk1"/>
                </a:solidFill>
                <a:latin typeface="+mn-lt"/>
              </a:rPr>
              <a:t> wraz z wymaganym zakresem jego kwalifikacji i obowiązków,</a:t>
            </a:r>
          </a:p>
          <a:p>
            <a:pPr marL="457200" indent="0" defTabSz="914400">
              <a:lnSpc>
                <a:spcPct val="90000"/>
              </a:lnSpc>
              <a:spcBef>
                <a:spcPts val="499"/>
              </a:spcBef>
              <a:buNone/>
              <a:tabLst>
                <a:tab pos="0" algn="l"/>
              </a:tabLst>
            </a:pPr>
            <a:r>
              <a:rPr lang="pl-PL" sz="2400" b="0" strike="noStrike" spc="-1" dirty="0">
                <a:solidFill>
                  <a:schemeClr val="dk1"/>
                </a:solidFill>
                <a:latin typeface="+mn-lt"/>
              </a:rPr>
              <a:t>c) </a:t>
            </a:r>
            <a:r>
              <a:rPr lang="pl-PL" sz="2400" b="1" strike="noStrike" spc="-1" dirty="0">
                <a:solidFill>
                  <a:schemeClr val="dk1"/>
                </a:solidFill>
                <a:latin typeface="+mn-lt"/>
              </a:rPr>
              <a:t>dopuszczająceg</a:t>
            </a:r>
            <a:r>
              <a:rPr lang="pl-PL" sz="2400" b="0" strike="noStrike" spc="-1" dirty="0">
                <a:solidFill>
                  <a:schemeClr val="dk1"/>
                </a:solidFill>
                <a:latin typeface="+mn-lt"/>
              </a:rPr>
              <a:t>o wraz z wymaganym zakresem jego kwalifikacji i obowiązków,</a:t>
            </a:r>
          </a:p>
          <a:p>
            <a:pPr marL="457200" indent="0" defTabSz="914400">
              <a:lnSpc>
                <a:spcPct val="90000"/>
              </a:lnSpc>
              <a:spcBef>
                <a:spcPts val="499"/>
              </a:spcBef>
              <a:buNone/>
              <a:tabLst>
                <a:tab pos="0" algn="l"/>
              </a:tabLst>
            </a:pPr>
            <a:r>
              <a:rPr lang="pl-PL" sz="2400" b="0" strike="noStrike" spc="-1" dirty="0">
                <a:solidFill>
                  <a:schemeClr val="dk1"/>
                </a:solidFill>
                <a:latin typeface="+mn-lt"/>
              </a:rPr>
              <a:t>d) </a:t>
            </a:r>
            <a:r>
              <a:rPr lang="pl-PL" sz="2400" b="1" strike="noStrike" spc="-1" dirty="0">
                <a:solidFill>
                  <a:schemeClr val="dk1"/>
                </a:solidFill>
                <a:latin typeface="+mn-lt"/>
              </a:rPr>
              <a:t>kierującego zespołem </a:t>
            </a:r>
            <a:r>
              <a:rPr lang="pl-PL" sz="2400" b="0" strike="noStrike" spc="-1" dirty="0">
                <a:solidFill>
                  <a:schemeClr val="dk1"/>
                </a:solidFill>
                <a:latin typeface="+mn-lt"/>
              </a:rPr>
              <a:t>wraz z wymaganym zakresem jego kwalifikacji i obowiązków;</a:t>
            </a:r>
          </a:p>
          <a:p>
            <a:pPr indent="0" defTabSz="914400">
              <a:lnSpc>
                <a:spcPct val="90000"/>
              </a:lnSpc>
              <a:spcBef>
                <a:spcPts val="1001"/>
              </a:spcBef>
              <a:buNone/>
              <a:tabLst>
                <a:tab pos="0" algn="l"/>
              </a:tabLst>
            </a:pPr>
            <a:endParaRPr lang="pl-PL" sz="2400" b="0" strike="noStrike" spc="-1" dirty="0">
              <a:solidFill>
                <a:schemeClr val="dk1"/>
              </a:solidFill>
              <a:latin typeface="+mn-lt"/>
            </a:endParaRP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CFFB2758-EFD0-2F49-7700-CC16B0A65D79}"/>
              </a:ext>
            </a:extLst>
          </p:cNvPr>
          <p:cNvSpPr>
            <a:spLocks noGrp="1"/>
          </p:cNvSpPr>
          <p:nvPr>
            <p:ph type="sldNum" sz="quarter" idx="12"/>
          </p:nvPr>
        </p:nvSpPr>
        <p:spPr/>
        <p:txBody>
          <a:bodyPr/>
          <a:lstStyle/>
          <a:p>
            <a:fld id="{B13EF961-FCAC-4A9A-A9A0-C51400629BF4}" type="slidenum">
              <a:rPr lang="pl-PL" smtClean="0"/>
              <a:t>412</a:t>
            </a:fld>
            <a:endParaRPr lang="pl-PL"/>
          </a:p>
        </p:txBody>
      </p:sp>
      <p:sp>
        <p:nvSpPr>
          <p:cNvPr id="6" name="pole tekstowe 5">
            <a:extLst>
              <a:ext uri="{FF2B5EF4-FFF2-40B4-BE49-F238E27FC236}">
                <a16:creationId xmlns:a16="http://schemas.microsoft.com/office/drawing/2014/main" id="{56B6BDAF-A7D5-7A99-F655-32F02B140306}"/>
              </a:ext>
            </a:extLst>
          </p:cNvPr>
          <p:cNvSpPr txBox="1"/>
          <p:nvPr/>
        </p:nvSpPr>
        <p:spPr>
          <a:xfrm>
            <a:off x="386602" y="364677"/>
            <a:ext cx="10967197" cy="2265364"/>
          </a:xfrm>
          <a:prstGeom prst="rect">
            <a:avLst/>
          </a:prstGeom>
          <a:noFill/>
        </p:spPr>
        <p:txBody>
          <a:bodyPr wrap="square">
            <a:spAutoFit/>
          </a:bodyPr>
          <a:lstStyle/>
          <a:p>
            <a:pPr algn="just">
              <a:lnSpc>
                <a:spcPct val="150000"/>
              </a:lnSpc>
            </a:pPr>
            <a:r>
              <a:rPr lang="pl-PL" sz="2400" b="1" strike="noStrike" spc="-1" dirty="0">
                <a:solidFill>
                  <a:schemeClr val="dk1"/>
                </a:solidFill>
                <a:ea typeface="Times New Roman"/>
              </a:rPr>
              <a:t>PODSTAWOWE ZASADY UŻYTKOWANIA SPRZĘTU OCHRONNEGO I NARZĘDZI PRACY</a:t>
            </a:r>
          </a:p>
          <a:p>
            <a:pPr algn="just">
              <a:lnSpc>
                <a:spcPct val="150000"/>
              </a:lnSpc>
            </a:pPr>
            <a:r>
              <a:rPr lang="pl-PL" sz="1800" strike="noStrike" spc="-1" dirty="0">
                <a:solidFill>
                  <a:schemeClr val="dk1"/>
                </a:solidFill>
                <a:ea typeface="Times New Roman"/>
              </a:rPr>
              <a:t>Używanie </a:t>
            </a:r>
            <a:r>
              <a:rPr lang="pl-PL" sz="1800" b="1" strike="noStrike" spc="-1" dirty="0">
                <a:solidFill>
                  <a:schemeClr val="dk1"/>
                </a:solidFill>
                <a:ea typeface="Times New Roman"/>
              </a:rPr>
              <a:t>narzędzi lub sprzętu ochronnego </a:t>
            </a:r>
            <a:r>
              <a:rPr lang="pl-PL" sz="1800" strike="noStrike" spc="-1" dirty="0">
                <a:solidFill>
                  <a:schemeClr val="dk1"/>
                </a:solidFill>
                <a:ea typeface="Times New Roman"/>
              </a:rPr>
              <a:t>w złym stanie technicznym jest zabronione. Nie wolno dokonywać żadnych przeróbek sprzętu będącego na wyposażeniu obiektów energetycznych.</a:t>
            </a:r>
          </a:p>
          <a:p>
            <a:pPr algn="just">
              <a:lnSpc>
                <a:spcPct val="150000"/>
              </a:lnSpc>
            </a:pPr>
            <a:endParaRPr lang="pl-PL" sz="1800" strike="noStrike" spc="-1" dirty="0">
              <a:solidFill>
                <a:schemeClr val="dk1"/>
              </a:solidFill>
              <a:ea typeface="Times New Roman"/>
            </a:endParaRPr>
          </a:p>
          <a:p>
            <a:pPr algn="just">
              <a:lnSpc>
                <a:spcPct val="150000"/>
              </a:lnSpc>
            </a:pPr>
            <a:r>
              <a:rPr lang="pl-PL" sz="1800" strike="noStrike" spc="-1" dirty="0">
                <a:solidFill>
                  <a:schemeClr val="dk1"/>
                </a:solidFill>
                <a:ea typeface="Times New Roman"/>
              </a:rPr>
              <a:t>Podział sprzętu Izolacyjnego:</a:t>
            </a:r>
          </a:p>
        </p:txBody>
      </p:sp>
      <p:pic>
        <p:nvPicPr>
          <p:cNvPr id="10" name="Obraz 9">
            <a:extLst>
              <a:ext uri="{FF2B5EF4-FFF2-40B4-BE49-F238E27FC236}">
                <a16:creationId xmlns:a16="http://schemas.microsoft.com/office/drawing/2014/main" id="{84D7C0D2-7F78-6D7D-C7F1-7ECFCB29EB7F}"/>
              </a:ext>
            </a:extLst>
          </p:cNvPr>
          <p:cNvPicPr>
            <a:picLocks noChangeAspect="1"/>
          </p:cNvPicPr>
          <p:nvPr/>
        </p:nvPicPr>
        <p:blipFill>
          <a:blip r:embed="rId2"/>
          <a:stretch>
            <a:fillRect/>
          </a:stretch>
        </p:blipFill>
        <p:spPr>
          <a:xfrm>
            <a:off x="2218889" y="2622536"/>
            <a:ext cx="7754222" cy="3870787"/>
          </a:xfrm>
          <a:prstGeom prst="rect">
            <a:avLst/>
          </a:prstGeom>
        </p:spPr>
      </p:pic>
    </p:spTree>
    <p:extLst>
      <p:ext uri="{BB962C8B-B14F-4D97-AF65-F5344CB8AC3E}">
        <p14:creationId xmlns:p14="http://schemas.microsoft.com/office/powerpoint/2010/main" val="3352522495"/>
      </p:ext>
    </p:extLst>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00676780-C997-AC59-9590-B28EAEC0F6E6}"/>
              </a:ext>
            </a:extLst>
          </p:cNvPr>
          <p:cNvSpPr>
            <a:spLocks noGrp="1"/>
          </p:cNvSpPr>
          <p:nvPr>
            <p:ph type="sldNum" sz="quarter" idx="12"/>
          </p:nvPr>
        </p:nvSpPr>
        <p:spPr/>
        <p:txBody>
          <a:bodyPr/>
          <a:lstStyle/>
          <a:p>
            <a:fld id="{B13EF961-FCAC-4A9A-A9A0-C51400629BF4}" type="slidenum">
              <a:rPr lang="pl-PL" smtClean="0"/>
              <a:t>413</a:t>
            </a:fld>
            <a:endParaRPr lang="pl-PL"/>
          </a:p>
        </p:txBody>
      </p:sp>
      <p:sp>
        <p:nvSpPr>
          <p:cNvPr id="4" name="pole tekstowe 3">
            <a:extLst>
              <a:ext uri="{FF2B5EF4-FFF2-40B4-BE49-F238E27FC236}">
                <a16:creationId xmlns:a16="http://schemas.microsoft.com/office/drawing/2014/main" id="{083B4262-4F79-66DE-D15A-8650E34CA6C4}"/>
              </a:ext>
            </a:extLst>
          </p:cNvPr>
          <p:cNvSpPr txBox="1"/>
          <p:nvPr/>
        </p:nvSpPr>
        <p:spPr>
          <a:xfrm>
            <a:off x="433754" y="252115"/>
            <a:ext cx="11324491" cy="6215035"/>
          </a:xfrm>
          <a:prstGeom prst="rect">
            <a:avLst/>
          </a:prstGeom>
          <a:noFill/>
        </p:spPr>
        <p:txBody>
          <a:bodyPr wrap="square">
            <a:spAutoFit/>
          </a:bodyPr>
          <a:lstStyle/>
          <a:p>
            <a:pPr indent="0" algn="ctr" defTabSz="914400">
              <a:lnSpc>
                <a:spcPct val="90000"/>
              </a:lnSpc>
              <a:spcBef>
                <a:spcPts val="1001"/>
              </a:spcBef>
              <a:buNone/>
              <a:tabLst>
                <a:tab pos="0" algn="l"/>
              </a:tabLst>
            </a:pPr>
            <a:r>
              <a:rPr lang="pl-PL" sz="2400" b="1" u="sng" strike="noStrike" spc="-1" dirty="0">
                <a:solidFill>
                  <a:schemeClr val="dk1"/>
                </a:solidFill>
                <a:uFillTx/>
                <a:latin typeface="Calibri"/>
              </a:rPr>
              <a:t>Osobami odpowiedzialnymi za organizację oraz bezpieczne wykonanie pracy są: </a:t>
            </a:r>
            <a:endParaRPr lang="pl-PL" sz="2400" b="0" strike="noStrike" spc="-1" dirty="0">
              <a:solidFill>
                <a:schemeClr val="dk1"/>
              </a:solidFill>
              <a:latin typeface="Calibri"/>
            </a:endParaRPr>
          </a:p>
          <a:p>
            <a:pPr indent="0" algn="ctr" defTabSz="914400">
              <a:lnSpc>
                <a:spcPct val="90000"/>
              </a:lnSpc>
              <a:spcBef>
                <a:spcPts val="1001"/>
              </a:spcBef>
              <a:buNone/>
              <a:tabLst>
                <a:tab pos="0" algn="l"/>
              </a:tabLst>
            </a:pPr>
            <a:endParaRPr lang="pl-PL" sz="2400" b="0" strike="noStrike" spc="-1" dirty="0">
              <a:solidFill>
                <a:schemeClr val="dk1"/>
              </a:solidFill>
              <a:latin typeface="Calibri"/>
            </a:endParaRP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Poleceniodawca </a:t>
            </a:r>
            <a:r>
              <a:rPr lang="pl-PL" sz="2000" b="0" strike="noStrike" spc="-1" dirty="0">
                <a:solidFill>
                  <a:schemeClr val="dk1"/>
                </a:solidFill>
                <a:latin typeface="Calibri"/>
              </a:rPr>
              <a:t>- jest to pracownik, upoważniony pisemnie przez prowadzącego eksploatację urządzeń i instalacji energetycznych, do wydawania poleceń na wykonanie pracy, posiadający ważne świadectwo kwalifikacyjne </a:t>
            </a:r>
            <a:r>
              <a:rPr lang="pl-PL" sz="2000" b="0" strike="noStrike" spc="-1" dirty="0">
                <a:solidFill>
                  <a:schemeClr val="accent1"/>
                </a:solidFill>
                <a:latin typeface="Calibri"/>
              </a:rPr>
              <a:t>na stanowisku dozoru</a:t>
            </a:r>
            <a:r>
              <a:rPr lang="pl-PL" sz="2000" b="0" strike="noStrike" spc="-1" dirty="0">
                <a:solidFill>
                  <a:schemeClr val="dk1"/>
                </a:solidFill>
                <a:latin typeface="Calibri"/>
              </a:rPr>
              <a:t>,</a:t>
            </a: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Kierujący zespołem </a:t>
            </a:r>
            <a:r>
              <a:rPr lang="pl-PL" sz="2000" b="0" strike="noStrike" spc="-1" dirty="0">
                <a:solidFill>
                  <a:schemeClr val="dk1"/>
                </a:solidFill>
                <a:latin typeface="Calibri"/>
              </a:rPr>
              <a:t>- jest to wyznaczony przez poleceniodawcę pracownik posiadający ważne świadectwo kwalifikacyjne </a:t>
            </a:r>
            <a:r>
              <a:rPr lang="pl-PL" sz="2000" b="0" strike="noStrike" spc="-1" dirty="0">
                <a:solidFill>
                  <a:schemeClr val="accent1"/>
                </a:solidFill>
                <a:latin typeface="Calibri"/>
              </a:rPr>
              <a:t>na stanowisku eksploatacji</a:t>
            </a:r>
            <a:r>
              <a:rPr lang="pl-PL" sz="2000" b="0" strike="noStrike" spc="-1" dirty="0">
                <a:solidFill>
                  <a:schemeClr val="dk1"/>
                </a:solidFill>
                <a:latin typeface="Calibri"/>
              </a:rPr>
              <a:t>, kierujący zespołem pracowników,</a:t>
            </a: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Nadzorujący </a:t>
            </a:r>
            <a:r>
              <a:rPr lang="pl-PL" sz="2000" b="0" strike="noStrike" spc="-1" dirty="0">
                <a:solidFill>
                  <a:schemeClr val="dk1"/>
                </a:solidFill>
                <a:latin typeface="Calibri"/>
              </a:rPr>
              <a:t>- jest to wyznaczony przez poleceniodawcę pracownik posiadający ważne świadectwo kwalifikacyjne </a:t>
            </a:r>
            <a:r>
              <a:rPr lang="pl-PL" sz="2000" b="0" strike="noStrike" spc="-1" dirty="0">
                <a:solidFill>
                  <a:schemeClr val="accent1"/>
                </a:solidFill>
                <a:latin typeface="Calibri"/>
              </a:rPr>
              <a:t>na stanowisku dozoru lub eksploatacji</a:t>
            </a:r>
            <a:r>
              <a:rPr lang="pl-PL" sz="2000" b="0" strike="noStrike" spc="-1" dirty="0">
                <a:solidFill>
                  <a:schemeClr val="dk1"/>
                </a:solidFill>
                <a:latin typeface="Calibri"/>
              </a:rPr>
              <a:t>, wykonujący wyłącznie czynności nadzoru, </a:t>
            </a: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Kierownik robót </a:t>
            </a:r>
            <a:r>
              <a:rPr lang="pl-PL" sz="2000" b="0" strike="noStrike" spc="-1" dirty="0">
                <a:solidFill>
                  <a:schemeClr val="dk1"/>
                </a:solidFill>
                <a:latin typeface="Calibri"/>
              </a:rPr>
              <a:t>- jest to wyznaczony przez poleceniodawcę pracownik posiadający ważne świadectwo kwalifikacyjne </a:t>
            </a:r>
            <a:r>
              <a:rPr lang="pl-PL" sz="2000" b="0" strike="noStrike" spc="-1" dirty="0">
                <a:solidFill>
                  <a:schemeClr val="accent1"/>
                </a:solidFill>
                <a:latin typeface="Calibri"/>
              </a:rPr>
              <a:t>na stanowisku dozoru</a:t>
            </a:r>
            <a:r>
              <a:rPr lang="pl-PL" sz="2000" b="0" strike="noStrike" spc="-1" dirty="0">
                <a:solidFill>
                  <a:schemeClr val="dk1"/>
                </a:solidFill>
                <a:latin typeface="Calibri"/>
              </a:rPr>
              <a:t>, </a:t>
            </a: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Koordynujący </a:t>
            </a:r>
            <a:r>
              <a:rPr lang="pl-PL" sz="2000" b="0" strike="noStrike" spc="-1" dirty="0">
                <a:solidFill>
                  <a:schemeClr val="dk1"/>
                </a:solidFill>
                <a:latin typeface="Calibri"/>
              </a:rPr>
              <a:t>- jest to wyznaczony przez poleceniodawcę pracownik komórki organizacyjnej sprawującej dozór nad eksploatacją urządzeń i instalacji energetycznych, przy których będzie wykonywana praca, posiadający ważne świadectwo kwalifikacyjne </a:t>
            </a:r>
            <a:r>
              <a:rPr lang="pl-PL" sz="2000" b="0" strike="noStrike" spc="-1" dirty="0">
                <a:solidFill>
                  <a:schemeClr val="accent1"/>
                </a:solidFill>
                <a:latin typeface="Calibri"/>
              </a:rPr>
              <a:t>na stanowisku dozoru</a:t>
            </a:r>
            <a:r>
              <a:rPr lang="pl-PL" sz="2000" b="0" strike="noStrike" spc="-1" dirty="0">
                <a:solidFill>
                  <a:schemeClr val="dk1"/>
                </a:solidFill>
                <a:latin typeface="Calibri"/>
              </a:rPr>
              <a:t>. </a:t>
            </a: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Dopuszczający </a:t>
            </a:r>
            <a:r>
              <a:rPr lang="pl-PL" sz="2000" b="0" strike="noStrike" spc="-1" dirty="0">
                <a:solidFill>
                  <a:schemeClr val="dk1"/>
                </a:solidFill>
                <a:latin typeface="Calibri"/>
              </a:rPr>
              <a:t>- jest to pracownik wyznaczony imiennie lub stanowiskiem przez poleceniodawcę, posiadający ważne świadectwo kwalifikacyjne </a:t>
            </a:r>
            <a:r>
              <a:rPr lang="pl-PL" sz="2000" b="0" strike="noStrike" spc="-1" dirty="0">
                <a:solidFill>
                  <a:schemeClr val="accent1"/>
                </a:solidFill>
                <a:latin typeface="Calibri"/>
              </a:rPr>
              <a:t>dla osób dozoru lub eksploatacji </a:t>
            </a:r>
            <a:endParaRPr lang="pl-PL" sz="2000" b="0" strike="noStrike" spc="-1" dirty="0">
              <a:solidFill>
                <a:schemeClr val="dk1"/>
              </a:solidFill>
              <a:latin typeface="Calibri"/>
            </a:endParaRPr>
          </a:p>
          <a:p>
            <a:pPr marL="228600" indent="-228600" defTabSz="914400">
              <a:lnSpc>
                <a:spcPct val="90000"/>
              </a:lnSpc>
              <a:spcBef>
                <a:spcPts val="1001"/>
              </a:spcBef>
              <a:buClr>
                <a:srgbClr val="000000"/>
              </a:buClr>
              <a:buFont typeface="Arial"/>
              <a:buChar char="•"/>
              <a:tabLst>
                <a:tab pos="0" algn="l"/>
              </a:tabLst>
            </a:pPr>
            <a:r>
              <a:rPr lang="pl-PL" sz="2000" b="1" i="1" strike="noStrike" spc="-1" dirty="0">
                <a:solidFill>
                  <a:schemeClr val="dk1"/>
                </a:solidFill>
                <a:latin typeface="Calibri"/>
              </a:rPr>
              <a:t>Zespół pracowników wykonujących prace </a:t>
            </a:r>
            <a:r>
              <a:rPr lang="pl-PL" sz="2000" b="0" strike="noStrike" spc="-1" dirty="0">
                <a:solidFill>
                  <a:schemeClr val="dk1"/>
                </a:solidFill>
                <a:latin typeface="Calibri"/>
              </a:rPr>
              <a:t>- zespół pracowników składający się z co najmniej dwóch osób (z których jedna jest wyznaczona jako kierująca zespołem) </a:t>
            </a:r>
            <a:endParaRPr lang="pl-PL" sz="2000" dirty="0"/>
          </a:p>
        </p:txBody>
      </p:sp>
    </p:spTree>
    <p:extLst>
      <p:ext uri="{BB962C8B-B14F-4D97-AF65-F5344CB8AC3E}">
        <p14:creationId xmlns:p14="http://schemas.microsoft.com/office/powerpoint/2010/main" val="3211224351"/>
      </p:ext>
    </p:extLst>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 name="Symbol zastępczy zawartości 6"/>
          <p:cNvPicPr/>
          <p:nvPr/>
        </p:nvPicPr>
        <p:blipFill>
          <a:blip r:embed="rId2"/>
          <a:stretch/>
        </p:blipFill>
        <p:spPr>
          <a:xfrm>
            <a:off x="1008360" y="365040"/>
            <a:ext cx="10175040" cy="4905000"/>
          </a:xfrm>
          <a:prstGeom prst="rect">
            <a:avLst/>
          </a:prstGeom>
          <a:ln w="0">
            <a:noFill/>
          </a:ln>
        </p:spPr>
      </p:pic>
      <p:pic>
        <p:nvPicPr>
          <p:cNvPr id="212" name="Obraz 8"/>
          <p:cNvPicPr/>
          <p:nvPr/>
        </p:nvPicPr>
        <p:blipFill>
          <a:blip r:embed="rId3"/>
          <a:stretch/>
        </p:blipFill>
        <p:spPr>
          <a:xfrm>
            <a:off x="4038480" y="5270400"/>
            <a:ext cx="6777360" cy="1381680"/>
          </a:xfrm>
          <a:prstGeom prst="rect">
            <a:avLst/>
          </a:prstGeom>
          <a:ln w="0">
            <a:noFill/>
          </a:ln>
        </p:spPr>
      </p:pic>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21FCA484-07E3-6A13-AFF9-B9465A5B6F2E}"/>
              </a:ext>
            </a:extLst>
          </p:cNvPr>
          <p:cNvSpPr>
            <a:spLocks noGrp="1"/>
          </p:cNvSpPr>
          <p:nvPr>
            <p:ph type="sldNum" sz="quarter" idx="12"/>
          </p:nvPr>
        </p:nvSpPr>
        <p:spPr/>
        <p:txBody>
          <a:bodyPr/>
          <a:lstStyle/>
          <a:p>
            <a:fld id="{B13EF961-FCAC-4A9A-A9A0-C51400629BF4}" type="slidenum">
              <a:rPr lang="pl-PL" smtClean="0"/>
              <a:t>415</a:t>
            </a:fld>
            <a:endParaRPr lang="pl-PL"/>
          </a:p>
        </p:txBody>
      </p:sp>
      <p:sp>
        <p:nvSpPr>
          <p:cNvPr id="6" name="pole tekstowe 5">
            <a:extLst>
              <a:ext uri="{FF2B5EF4-FFF2-40B4-BE49-F238E27FC236}">
                <a16:creationId xmlns:a16="http://schemas.microsoft.com/office/drawing/2014/main" id="{8517077C-F2A2-0C8D-F2A5-6F39CF51C80E}"/>
              </a:ext>
            </a:extLst>
          </p:cNvPr>
          <p:cNvSpPr txBox="1"/>
          <p:nvPr/>
        </p:nvSpPr>
        <p:spPr>
          <a:xfrm>
            <a:off x="658368" y="530352"/>
            <a:ext cx="11064240" cy="5262979"/>
          </a:xfrm>
          <a:prstGeom prst="rect">
            <a:avLst/>
          </a:prstGeom>
          <a:noFill/>
        </p:spPr>
        <p:txBody>
          <a:bodyPr wrap="square">
            <a:spAutoFit/>
          </a:bodyPr>
          <a:lstStyle/>
          <a:p>
            <a:pPr algn="l">
              <a:buNone/>
            </a:pPr>
            <a:r>
              <a:rPr lang="pl-PL" sz="2400" b="0" i="0" dirty="0">
                <a:solidFill>
                  <a:srgbClr val="000000"/>
                </a:solidFill>
                <a:effectLst/>
                <a:latin typeface="+mj-lt"/>
              </a:rPr>
              <a:t>W celu eliminacji zagrożeń i ograniczenia skutków wypadków stosuje się techniczne i organizacyjne środki zapobiegawcze.</a:t>
            </a:r>
          </a:p>
          <a:p>
            <a:pPr algn="l">
              <a:buNone/>
            </a:pPr>
            <a:r>
              <a:rPr lang="pl-PL" sz="2400" b="1" i="0" dirty="0">
                <a:solidFill>
                  <a:srgbClr val="000000"/>
                </a:solidFill>
                <a:effectLst/>
                <a:latin typeface="+mj-lt"/>
              </a:rPr>
              <a:t>Techniczne środki zapobiegawcze</a:t>
            </a:r>
            <a:r>
              <a:rPr lang="pl-PL" sz="2400" b="0" i="0" dirty="0">
                <a:solidFill>
                  <a:srgbClr val="000000"/>
                </a:solidFill>
                <a:effectLst/>
                <a:latin typeface="+mj-lt"/>
              </a:rPr>
              <a:t> można podzielić na:</a:t>
            </a:r>
          </a:p>
          <a:p>
            <a:pPr marL="742950" lvl="1" indent="-285750" algn="l">
              <a:buFont typeface="Arial" panose="020B0604020202020204" pitchFamily="34" charset="0"/>
              <a:buChar char="•"/>
            </a:pPr>
            <a:r>
              <a:rPr lang="pl-PL" sz="2400" b="0" i="0" dirty="0">
                <a:solidFill>
                  <a:srgbClr val="000000"/>
                </a:solidFill>
                <a:effectLst/>
                <a:latin typeface="+mj-lt"/>
              </a:rPr>
              <a:t>zespoły środków dotyczących budowy urządzeń elektrycznych i obwodów zasilających te urządzenia,</a:t>
            </a:r>
          </a:p>
          <a:p>
            <a:pPr marL="742950" lvl="1" indent="-285750" algn="l">
              <a:buFont typeface="Arial" panose="020B0604020202020204" pitchFamily="34" charset="0"/>
              <a:buChar char="•"/>
            </a:pPr>
            <a:r>
              <a:rPr lang="pl-PL" sz="2400" b="1" i="0" dirty="0">
                <a:solidFill>
                  <a:srgbClr val="000000"/>
                </a:solidFill>
                <a:effectLst/>
                <a:latin typeface="+mj-lt"/>
              </a:rPr>
              <a:t>sprzęt ochronny</a:t>
            </a:r>
            <a:r>
              <a:rPr lang="pl-PL" sz="2400" b="0" i="0" dirty="0">
                <a:solidFill>
                  <a:srgbClr val="000000"/>
                </a:solidFill>
                <a:effectLst/>
                <a:latin typeface="+mj-lt"/>
              </a:rPr>
              <a:t> izolacyjny i narzędzia izolowane, użytkowane zwykle przez elektryków obsługujących urządzenia elektryczne.</a:t>
            </a:r>
          </a:p>
          <a:p>
            <a:pPr marL="742950" lvl="1" indent="-285750" algn="l">
              <a:buFont typeface="Arial" panose="020B0604020202020204" pitchFamily="34" charset="0"/>
              <a:buChar char="•"/>
            </a:pPr>
            <a:endParaRPr lang="pl-PL" sz="2400" dirty="0">
              <a:solidFill>
                <a:srgbClr val="000000"/>
              </a:solidFill>
              <a:latin typeface="+mj-lt"/>
            </a:endParaRPr>
          </a:p>
          <a:p>
            <a:pPr algn="l">
              <a:buNone/>
            </a:pPr>
            <a:r>
              <a:rPr lang="pl-PL" sz="2400" b="1" i="0" u="sng" dirty="0">
                <a:effectLst/>
                <a:latin typeface="+mj-lt"/>
              </a:rPr>
              <a:t>Sprzęt ochronny</a:t>
            </a:r>
          </a:p>
          <a:p>
            <a:pPr algn="l">
              <a:buNone/>
            </a:pPr>
            <a:endParaRPr lang="pl-PL" sz="2400" b="0" i="0" dirty="0">
              <a:effectLst/>
              <a:latin typeface="+mj-lt"/>
            </a:endParaRPr>
          </a:p>
          <a:p>
            <a:pPr algn="l"/>
            <a:r>
              <a:rPr lang="pl-PL" sz="2400" b="0" i="0" dirty="0">
                <a:effectLst/>
                <a:latin typeface="+mj-lt"/>
              </a:rPr>
              <a:t>Są to środki ochrony indywidualnej, które mają chronić człowieka przed: porażeniem elektrycznym, szkodliwym działaniem łuku elektrycznego, obrażeniami mechanicznymi, a także ostrzegać o istniejącym napięciu na częściach przewodzących czynnych.</a:t>
            </a:r>
          </a:p>
          <a:p>
            <a:pPr marL="742950" lvl="1" indent="-285750" algn="l">
              <a:buFont typeface="Arial" panose="020B0604020202020204" pitchFamily="34" charset="0"/>
              <a:buChar char="•"/>
            </a:pPr>
            <a:endParaRPr lang="pl-PL" sz="2400" b="0" i="0" dirty="0">
              <a:solidFill>
                <a:srgbClr val="000000"/>
              </a:solidFill>
              <a:effectLst/>
              <a:latin typeface="+mj-lt"/>
            </a:endParaRPr>
          </a:p>
        </p:txBody>
      </p:sp>
    </p:spTree>
    <p:extLst>
      <p:ext uri="{BB962C8B-B14F-4D97-AF65-F5344CB8AC3E}">
        <p14:creationId xmlns:p14="http://schemas.microsoft.com/office/powerpoint/2010/main" val="1790064175"/>
      </p:ext>
    </p:extLst>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6EC92DA6-1974-7FEC-4E64-85AB72422223}"/>
              </a:ext>
            </a:extLst>
          </p:cNvPr>
          <p:cNvSpPr>
            <a:spLocks noGrp="1"/>
          </p:cNvSpPr>
          <p:nvPr>
            <p:ph type="sldNum" sz="quarter" idx="12"/>
          </p:nvPr>
        </p:nvSpPr>
        <p:spPr/>
        <p:txBody>
          <a:bodyPr/>
          <a:lstStyle/>
          <a:p>
            <a:fld id="{B13EF961-FCAC-4A9A-A9A0-C51400629BF4}" type="slidenum">
              <a:rPr lang="pl-PL" smtClean="0"/>
              <a:t>416</a:t>
            </a:fld>
            <a:endParaRPr lang="pl-PL"/>
          </a:p>
        </p:txBody>
      </p:sp>
      <p:sp>
        <p:nvSpPr>
          <p:cNvPr id="9" name="pole tekstowe 8">
            <a:extLst>
              <a:ext uri="{FF2B5EF4-FFF2-40B4-BE49-F238E27FC236}">
                <a16:creationId xmlns:a16="http://schemas.microsoft.com/office/drawing/2014/main" id="{80D0F0E9-0A88-6A68-F5D2-8B5AC84A7DE1}"/>
              </a:ext>
            </a:extLst>
          </p:cNvPr>
          <p:cNvSpPr txBox="1"/>
          <p:nvPr/>
        </p:nvSpPr>
        <p:spPr>
          <a:xfrm>
            <a:off x="291123" y="2505670"/>
            <a:ext cx="3047999" cy="1754326"/>
          </a:xfrm>
          <a:prstGeom prst="rect">
            <a:avLst/>
          </a:prstGeom>
          <a:noFill/>
        </p:spPr>
        <p:txBody>
          <a:bodyPr wrap="square">
            <a:spAutoFit/>
          </a:bodyPr>
          <a:lstStyle/>
          <a:p>
            <a:r>
              <a:rPr lang="pl-PL" dirty="0"/>
              <a:t>Uziemiacz przenośny dla linii izolowanych U-LI10</a:t>
            </a:r>
          </a:p>
          <a:p>
            <a:r>
              <a:rPr lang="pl-PL" dirty="0"/>
              <a:t>Uziemiacz specjalny do pól rozdzielczych U-PR Uziemiacz przenośny wielkoprądowy U1-WP​</a:t>
            </a:r>
          </a:p>
        </p:txBody>
      </p:sp>
      <p:pic>
        <p:nvPicPr>
          <p:cNvPr id="13" name="Obraz 12">
            <a:extLst>
              <a:ext uri="{FF2B5EF4-FFF2-40B4-BE49-F238E27FC236}">
                <a16:creationId xmlns:a16="http://schemas.microsoft.com/office/drawing/2014/main" id="{7EF9A13F-50CA-D9ED-95E1-A53FA8F32DEE}"/>
              </a:ext>
            </a:extLst>
          </p:cNvPr>
          <p:cNvPicPr>
            <a:picLocks noChangeAspect="1"/>
          </p:cNvPicPr>
          <p:nvPr/>
        </p:nvPicPr>
        <p:blipFill>
          <a:blip r:embed="rId2"/>
          <a:stretch>
            <a:fillRect/>
          </a:stretch>
        </p:blipFill>
        <p:spPr>
          <a:xfrm>
            <a:off x="34018" y="4363511"/>
            <a:ext cx="1908085" cy="2175401"/>
          </a:xfrm>
          <a:prstGeom prst="rect">
            <a:avLst/>
          </a:prstGeom>
        </p:spPr>
      </p:pic>
      <p:sp>
        <p:nvSpPr>
          <p:cNvPr id="15" name="pole tekstowe 14">
            <a:extLst>
              <a:ext uri="{FF2B5EF4-FFF2-40B4-BE49-F238E27FC236}">
                <a16:creationId xmlns:a16="http://schemas.microsoft.com/office/drawing/2014/main" id="{659E1DDC-5497-B1A2-C008-5B90B90175A5}"/>
              </a:ext>
            </a:extLst>
          </p:cNvPr>
          <p:cNvSpPr txBox="1"/>
          <p:nvPr/>
        </p:nvSpPr>
        <p:spPr>
          <a:xfrm>
            <a:off x="1815289" y="4259996"/>
            <a:ext cx="3576320" cy="2585323"/>
          </a:xfrm>
          <a:prstGeom prst="rect">
            <a:avLst/>
          </a:prstGeom>
          <a:noFill/>
        </p:spPr>
        <p:txBody>
          <a:bodyPr wrap="square">
            <a:spAutoFit/>
          </a:bodyPr>
          <a:lstStyle/>
          <a:p>
            <a:r>
              <a:rPr lang="pl-PL" b="0" i="0" dirty="0">
                <a:effectLst/>
              </a:rPr>
              <a:t>Haki ewakuacyjne przeznaczone są do odciągania człowieka lub jego kończyn od urządzenia będącego pod napięciem, co stwarza możliwość podjęcia natychmiastowej akcji reanimacyjnej bez konieczności oczekiwania na odłączenie urządzenia spod napięcia.</a:t>
            </a:r>
            <a:endParaRPr lang="pl-PL" dirty="0"/>
          </a:p>
        </p:txBody>
      </p:sp>
      <p:pic>
        <p:nvPicPr>
          <p:cNvPr id="17" name="Obraz 16">
            <a:extLst>
              <a:ext uri="{FF2B5EF4-FFF2-40B4-BE49-F238E27FC236}">
                <a16:creationId xmlns:a16="http://schemas.microsoft.com/office/drawing/2014/main" id="{E537B248-0988-9E58-0212-D57185AF3713}"/>
              </a:ext>
            </a:extLst>
          </p:cNvPr>
          <p:cNvPicPr>
            <a:picLocks noChangeAspect="1"/>
          </p:cNvPicPr>
          <p:nvPr/>
        </p:nvPicPr>
        <p:blipFill>
          <a:blip r:embed="rId3"/>
          <a:stretch>
            <a:fillRect/>
          </a:stretch>
        </p:blipFill>
        <p:spPr>
          <a:xfrm>
            <a:off x="5521287" y="3669579"/>
            <a:ext cx="2117747" cy="1734616"/>
          </a:xfrm>
          <a:prstGeom prst="rect">
            <a:avLst/>
          </a:prstGeom>
        </p:spPr>
      </p:pic>
      <p:sp>
        <p:nvSpPr>
          <p:cNvPr id="19" name="pole tekstowe 18">
            <a:extLst>
              <a:ext uri="{FF2B5EF4-FFF2-40B4-BE49-F238E27FC236}">
                <a16:creationId xmlns:a16="http://schemas.microsoft.com/office/drawing/2014/main" id="{F3E4BC2A-AA65-FB4C-64A4-E0DC737F2A81}"/>
              </a:ext>
            </a:extLst>
          </p:cNvPr>
          <p:cNvSpPr txBox="1"/>
          <p:nvPr/>
        </p:nvSpPr>
        <p:spPr>
          <a:xfrm>
            <a:off x="5482018" y="5233061"/>
            <a:ext cx="2410258" cy="1200329"/>
          </a:xfrm>
          <a:prstGeom prst="rect">
            <a:avLst/>
          </a:prstGeom>
          <a:noFill/>
        </p:spPr>
        <p:txBody>
          <a:bodyPr wrap="square">
            <a:spAutoFit/>
          </a:bodyPr>
          <a:lstStyle/>
          <a:p>
            <a:r>
              <a:rPr lang="pl-PL" dirty="0"/>
              <a:t>Hełm UVEX </a:t>
            </a:r>
            <a:r>
              <a:rPr lang="pl-PL" dirty="0" err="1"/>
              <a:t>Airwing</a:t>
            </a:r>
            <a:r>
              <a:rPr lang="pl-PL" dirty="0"/>
              <a:t> E z chroniącą przed łukiem elektrycznym przyłbicą – osłoną twarzy</a:t>
            </a:r>
          </a:p>
        </p:txBody>
      </p:sp>
      <p:pic>
        <p:nvPicPr>
          <p:cNvPr id="21" name="Obraz 20">
            <a:extLst>
              <a:ext uri="{FF2B5EF4-FFF2-40B4-BE49-F238E27FC236}">
                <a16:creationId xmlns:a16="http://schemas.microsoft.com/office/drawing/2014/main" id="{126E8E83-E2C3-410F-6502-9AA309DB1903}"/>
              </a:ext>
            </a:extLst>
          </p:cNvPr>
          <p:cNvPicPr>
            <a:picLocks noChangeAspect="1"/>
          </p:cNvPicPr>
          <p:nvPr/>
        </p:nvPicPr>
        <p:blipFill>
          <a:blip r:embed="rId4"/>
          <a:stretch>
            <a:fillRect/>
          </a:stretch>
        </p:blipFill>
        <p:spPr>
          <a:xfrm>
            <a:off x="8340456" y="3645850"/>
            <a:ext cx="1480743" cy="1269925"/>
          </a:xfrm>
          <a:prstGeom prst="rect">
            <a:avLst/>
          </a:prstGeom>
        </p:spPr>
      </p:pic>
      <p:pic>
        <p:nvPicPr>
          <p:cNvPr id="23" name="Obraz 22">
            <a:extLst>
              <a:ext uri="{FF2B5EF4-FFF2-40B4-BE49-F238E27FC236}">
                <a16:creationId xmlns:a16="http://schemas.microsoft.com/office/drawing/2014/main" id="{44BB9A59-45C4-8766-CC0A-80E78DEE3229}"/>
              </a:ext>
            </a:extLst>
          </p:cNvPr>
          <p:cNvPicPr>
            <a:picLocks noChangeAspect="1"/>
          </p:cNvPicPr>
          <p:nvPr/>
        </p:nvPicPr>
        <p:blipFill>
          <a:blip r:embed="rId5"/>
          <a:stretch>
            <a:fillRect/>
          </a:stretch>
        </p:blipFill>
        <p:spPr>
          <a:xfrm>
            <a:off x="10085699" y="3494352"/>
            <a:ext cx="1749793" cy="1572919"/>
          </a:xfrm>
          <a:prstGeom prst="rect">
            <a:avLst/>
          </a:prstGeom>
        </p:spPr>
      </p:pic>
      <p:sp>
        <p:nvSpPr>
          <p:cNvPr id="27" name="pole tekstowe 26">
            <a:extLst>
              <a:ext uri="{FF2B5EF4-FFF2-40B4-BE49-F238E27FC236}">
                <a16:creationId xmlns:a16="http://schemas.microsoft.com/office/drawing/2014/main" id="{1820E8E6-8D72-3F55-8F94-F1C9EFDDD192}"/>
              </a:ext>
            </a:extLst>
          </p:cNvPr>
          <p:cNvSpPr txBox="1"/>
          <p:nvPr/>
        </p:nvSpPr>
        <p:spPr>
          <a:xfrm>
            <a:off x="8485902" y="5180523"/>
            <a:ext cx="3672080" cy="646331"/>
          </a:xfrm>
          <a:prstGeom prst="rect">
            <a:avLst/>
          </a:prstGeom>
          <a:noFill/>
        </p:spPr>
        <p:txBody>
          <a:bodyPr wrap="square">
            <a:spAutoFit/>
          </a:bodyPr>
          <a:lstStyle/>
          <a:p>
            <a:r>
              <a:rPr lang="pl-PL" dirty="0"/>
              <a:t>Rękawice i półbuty gumowe elektroizolacyjne klasy 2</a:t>
            </a:r>
          </a:p>
        </p:txBody>
      </p:sp>
      <p:sp>
        <p:nvSpPr>
          <p:cNvPr id="29" name="pole tekstowe 28">
            <a:extLst>
              <a:ext uri="{FF2B5EF4-FFF2-40B4-BE49-F238E27FC236}">
                <a16:creationId xmlns:a16="http://schemas.microsoft.com/office/drawing/2014/main" id="{B17635B9-DEC8-B3C2-8EDD-9D944EE64DAE}"/>
              </a:ext>
            </a:extLst>
          </p:cNvPr>
          <p:cNvSpPr txBox="1"/>
          <p:nvPr/>
        </p:nvSpPr>
        <p:spPr>
          <a:xfrm>
            <a:off x="7892276" y="6482907"/>
            <a:ext cx="6136640" cy="261610"/>
          </a:xfrm>
          <a:prstGeom prst="rect">
            <a:avLst/>
          </a:prstGeom>
          <a:noFill/>
        </p:spPr>
        <p:txBody>
          <a:bodyPr wrap="square">
            <a:spAutoFit/>
          </a:bodyPr>
          <a:lstStyle/>
          <a:p>
            <a:r>
              <a:rPr lang="pl-PL" sz="1100" dirty="0"/>
              <a:t>https://www.aktywizacja.com.pl/elektroizolacja/</a:t>
            </a:r>
          </a:p>
        </p:txBody>
      </p:sp>
      <p:pic>
        <p:nvPicPr>
          <p:cNvPr id="31" name="Obraz 30">
            <a:extLst>
              <a:ext uri="{FF2B5EF4-FFF2-40B4-BE49-F238E27FC236}">
                <a16:creationId xmlns:a16="http://schemas.microsoft.com/office/drawing/2014/main" id="{2A1E7447-9A32-C8B0-A5A4-49F4FE733D71}"/>
              </a:ext>
            </a:extLst>
          </p:cNvPr>
          <p:cNvPicPr>
            <a:picLocks noChangeAspect="1"/>
          </p:cNvPicPr>
          <p:nvPr/>
        </p:nvPicPr>
        <p:blipFill>
          <a:blip r:embed="rId6"/>
          <a:stretch>
            <a:fillRect/>
          </a:stretch>
        </p:blipFill>
        <p:spPr>
          <a:xfrm>
            <a:off x="3192435" y="105190"/>
            <a:ext cx="8181686" cy="3323810"/>
          </a:xfrm>
          <a:prstGeom prst="rect">
            <a:avLst/>
          </a:prstGeom>
        </p:spPr>
      </p:pic>
      <p:pic>
        <p:nvPicPr>
          <p:cNvPr id="6" name="Obraz 5">
            <a:extLst>
              <a:ext uri="{FF2B5EF4-FFF2-40B4-BE49-F238E27FC236}">
                <a16:creationId xmlns:a16="http://schemas.microsoft.com/office/drawing/2014/main" id="{E0F2DD58-3DDC-5181-8FE5-B47C34E21F84}"/>
              </a:ext>
            </a:extLst>
          </p:cNvPr>
          <p:cNvPicPr>
            <a:picLocks noChangeAspect="1"/>
          </p:cNvPicPr>
          <p:nvPr/>
        </p:nvPicPr>
        <p:blipFill>
          <a:blip r:embed="rId7"/>
          <a:stretch>
            <a:fillRect/>
          </a:stretch>
        </p:blipFill>
        <p:spPr>
          <a:xfrm>
            <a:off x="428715" y="208814"/>
            <a:ext cx="2910408" cy="2571331"/>
          </a:xfrm>
          <a:prstGeom prst="rect">
            <a:avLst/>
          </a:prstGeom>
        </p:spPr>
      </p:pic>
    </p:spTree>
    <p:extLst>
      <p:ext uri="{BB962C8B-B14F-4D97-AF65-F5344CB8AC3E}">
        <p14:creationId xmlns:p14="http://schemas.microsoft.com/office/powerpoint/2010/main" val="4262012569"/>
      </p:ext>
    </p:extLst>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2C93A828-0EF9-C837-8D0A-4BD2D87EF856}"/>
              </a:ext>
            </a:extLst>
          </p:cNvPr>
          <p:cNvSpPr>
            <a:spLocks noGrp="1"/>
          </p:cNvSpPr>
          <p:nvPr>
            <p:ph type="sldNum" sz="quarter" idx="12"/>
          </p:nvPr>
        </p:nvSpPr>
        <p:spPr/>
        <p:txBody>
          <a:bodyPr/>
          <a:lstStyle/>
          <a:p>
            <a:fld id="{B13EF961-FCAC-4A9A-A9A0-C51400629BF4}" type="slidenum">
              <a:rPr lang="pl-PL" smtClean="0"/>
              <a:t>417</a:t>
            </a:fld>
            <a:endParaRPr lang="pl-PL"/>
          </a:p>
        </p:txBody>
      </p:sp>
      <p:sp>
        <p:nvSpPr>
          <p:cNvPr id="4" name="pole tekstowe 3">
            <a:extLst>
              <a:ext uri="{FF2B5EF4-FFF2-40B4-BE49-F238E27FC236}">
                <a16:creationId xmlns:a16="http://schemas.microsoft.com/office/drawing/2014/main" id="{1F1D3513-4CAC-8800-090A-FE2124D7C681}"/>
              </a:ext>
            </a:extLst>
          </p:cNvPr>
          <p:cNvSpPr txBox="1"/>
          <p:nvPr/>
        </p:nvSpPr>
        <p:spPr>
          <a:xfrm>
            <a:off x="438912" y="365760"/>
            <a:ext cx="11247120" cy="5575052"/>
          </a:xfrm>
          <a:prstGeom prst="rect">
            <a:avLst/>
          </a:prstGeom>
          <a:noFill/>
        </p:spPr>
        <p:txBody>
          <a:bodyPr wrap="square">
            <a:spAutoFit/>
          </a:bodyPr>
          <a:lstStyle/>
          <a:p>
            <a:pPr>
              <a:lnSpc>
                <a:spcPct val="150000"/>
              </a:lnSpc>
            </a:pPr>
            <a:r>
              <a:rPr lang="pl-PL" sz="2400" dirty="0"/>
              <a:t>Ogólna zasada stosowania </a:t>
            </a:r>
            <a:r>
              <a:rPr lang="pl-PL" sz="2400" b="1" dirty="0"/>
              <a:t>środków ochrony indywidualnej</a:t>
            </a:r>
          </a:p>
          <a:p>
            <a:pPr>
              <a:lnSpc>
                <a:spcPct val="150000"/>
              </a:lnSpc>
            </a:pPr>
            <a:endParaRPr lang="pl-PL" sz="2400" dirty="0"/>
          </a:p>
          <a:p>
            <a:pPr>
              <a:lnSpc>
                <a:spcPct val="150000"/>
              </a:lnSpc>
            </a:pPr>
            <a:r>
              <a:rPr lang="pl-PL" sz="2400" dirty="0"/>
              <a:t>Według ogólnych przepisów bezpieczeństwa i higieny pracy pracodawca jest obowiązany:</a:t>
            </a:r>
          </a:p>
          <a:p>
            <a:pPr>
              <a:lnSpc>
                <a:spcPct val="150000"/>
              </a:lnSpc>
            </a:pPr>
            <a:endParaRPr lang="pl-PL" sz="2400" dirty="0"/>
          </a:p>
          <a:p>
            <a:pPr marL="342900" indent="-342900">
              <a:lnSpc>
                <a:spcPct val="150000"/>
              </a:lnSpc>
              <a:buFont typeface="Arial" panose="020B0604020202020204" pitchFamily="34" charset="0"/>
              <a:buChar char="•"/>
            </a:pPr>
            <a:r>
              <a:rPr lang="pl-PL" sz="2400" dirty="0"/>
              <a:t>zapewnić organizację pracy i stanowisk pracy w sposób zabezpieczający pracowników przed zagrożeniami wypadkowymi oraz oddziaływaniem czynników szkodliwych dla zdrowia i uciążliwości,</a:t>
            </a:r>
          </a:p>
          <a:p>
            <a:pPr marL="342900" indent="-342900" algn="just">
              <a:lnSpc>
                <a:spcPct val="150000"/>
              </a:lnSpc>
              <a:buFont typeface="Arial" panose="020B0604020202020204" pitchFamily="34" charset="0"/>
              <a:buChar char="•"/>
            </a:pPr>
            <a:r>
              <a:rPr lang="pl-PL" sz="2400" dirty="0"/>
              <a:t>zapewnić likwidację zagrożeń dla zdrowia i życia pracowników głównie przez stosowanie technologii, urządzeń, materiałów i substancji nie powodujących takich zagrożeń</a:t>
            </a:r>
          </a:p>
        </p:txBody>
      </p:sp>
    </p:spTree>
    <p:extLst>
      <p:ext uri="{BB962C8B-B14F-4D97-AF65-F5344CB8AC3E}">
        <p14:creationId xmlns:p14="http://schemas.microsoft.com/office/powerpoint/2010/main" val="3895147552"/>
      </p:ext>
    </p:extLst>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B5D53FCD-7A66-68BC-F1CF-5C16F7202C2B}"/>
              </a:ext>
            </a:extLst>
          </p:cNvPr>
          <p:cNvSpPr>
            <a:spLocks noGrp="1"/>
          </p:cNvSpPr>
          <p:nvPr>
            <p:ph type="sldNum" sz="quarter" idx="12"/>
          </p:nvPr>
        </p:nvSpPr>
        <p:spPr/>
        <p:txBody>
          <a:bodyPr/>
          <a:lstStyle/>
          <a:p>
            <a:fld id="{B13EF961-FCAC-4A9A-A9A0-C51400629BF4}" type="slidenum">
              <a:rPr lang="pl-PL" smtClean="0"/>
              <a:t>418</a:t>
            </a:fld>
            <a:endParaRPr lang="pl-PL"/>
          </a:p>
        </p:txBody>
      </p:sp>
      <p:sp>
        <p:nvSpPr>
          <p:cNvPr id="4" name="pole tekstowe 3">
            <a:extLst>
              <a:ext uri="{FF2B5EF4-FFF2-40B4-BE49-F238E27FC236}">
                <a16:creationId xmlns:a16="http://schemas.microsoft.com/office/drawing/2014/main" id="{2E7BB76F-ABEF-E9BE-DBB5-3C2B5EFCEFA8}"/>
              </a:ext>
            </a:extLst>
          </p:cNvPr>
          <p:cNvSpPr txBox="1"/>
          <p:nvPr/>
        </p:nvSpPr>
        <p:spPr>
          <a:xfrm>
            <a:off x="530352" y="274320"/>
            <a:ext cx="11338560" cy="6498382"/>
          </a:xfrm>
          <a:prstGeom prst="rect">
            <a:avLst/>
          </a:prstGeom>
          <a:noFill/>
        </p:spPr>
        <p:txBody>
          <a:bodyPr wrap="square">
            <a:spAutoFit/>
          </a:bodyPr>
          <a:lstStyle/>
          <a:p>
            <a:pPr>
              <a:buNone/>
            </a:pPr>
            <a:r>
              <a:rPr lang="pl-PL" sz="2400" b="1" dirty="0"/>
              <a:t>PODSTAWOWE ZASADY UŻYTKOWANIA SPRZĘTU OCHRONNEGO I NARZĘDZI PRACY</a:t>
            </a:r>
          </a:p>
          <a:p>
            <a:pPr marL="342900" indent="-342900">
              <a:lnSpc>
                <a:spcPct val="150000"/>
              </a:lnSpc>
              <a:buFont typeface="Arial" panose="020B0604020202020204" pitchFamily="34" charset="0"/>
              <a:buChar char="•"/>
            </a:pPr>
            <a:r>
              <a:rPr lang="pl-PL" sz="2400" dirty="0"/>
              <a:t>Sprzęt i narzędzia należy stosować zgodnie z ich przeznaczeniem i dokumentacją producenta.</a:t>
            </a:r>
          </a:p>
          <a:p>
            <a:pPr marL="342900" indent="-342900">
              <a:lnSpc>
                <a:spcPct val="150000"/>
              </a:lnSpc>
              <a:buFont typeface="Arial" panose="020B0604020202020204" pitchFamily="34" charset="0"/>
              <a:buChar char="•"/>
            </a:pPr>
            <a:r>
              <a:rPr lang="pl-PL" sz="2400" dirty="0"/>
              <a:t>Przeprowadzać okresowe próby sprzętu elektroizolacyjnego zgodnie z dokumentacją producenta lub, jeśli nie określono:</a:t>
            </a:r>
          </a:p>
          <a:p>
            <a:pPr marL="800100" lvl="1" indent="-342900">
              <a:lnSpc>
                <a:spcPct val="150000"/>
              </a:lnSpc>
              <a:buFont typeface="Courier New" panose="02070309020205020404" pitchFamily="49" charset="0"/>
              <a:buChar char="o"/>
            </a:pPr>
            <a:r>
              <a:rPr lang="pl-PL" sz="2400" dirty="0"/>
              <a:t>Co 6 miesięcy: buty, kalosze, rękawice elektroizolacyjne</a:t>
            </a:r>
          </a:p>
          <a:p>
            <a:pPr marL="800100" lvl="1" indent="-342900">
              <a:lnSpc>
                <a:spcPct val="150000"/>
              </a:lnSpc>
              <a:buFont typeface="Courier New" panose="02070309020205020404" pitchFamily="49" charset="0"/>
              <a:buChar char="o"/>
            </a:pPr>
            <a:r>
              <a:rPr lang="pl-PL" sz="2400" dirty="0"/>
              <a:t>Co 12 miesięcy: drążki izolacyjne, chwytaki, </a:t>
            </a:r>
            <a:r>
              <a:rPr lang="pl-PL" sz="2400" dirty="0" err="1"/>
              <a:t>uzgadniacze</a:t>
            </a:r>
            <a:r>
              <a:rPr lang="pl-PL" sz="2400" dirty="0"/>
              <a:t> faz, wskaźniki napięcia,</a:t>
            </a:r>
          </a:p>
          <a:p>
            <a:pPr marL="342900" indent="-342900">
              <a:lnSpc>
                <a:spcPct val="150000"/>
              </a:lnSpc>
              <a:buFont typeface="Arial" panose="020B0604020202020204" pitchFamily="34" charset="0"/>
              <a:buChar char="•"/>
            </a:pPr>
            <a:r>
              <a:rPr lang="pl-PL" sz="2400" dirty="0"/>
              <a:t>Każdorazowo sprawdzanie stanu technicznego przed użyciem należy:</a:t>
            </a:r>
            <a:br>
              <a:rPr lang="pl-PL" sz="2400" dirty="0"/>
            </a:br>
            <a:r>
              <a:rPr lang="pl-PL" sz="2400" dirty="0"/>
              <a:t>a) sprawdzić termin ważności próby i napięcie znamionowe,</a:t>
            </a:r>
            <a:br>
              <a:rPr lang="pl-PL" sz="2400" dirty="0"/>
            </a:br>
            <a:r>
              <a:rPr lang="pl-PL" sz="2400" dirty="0"/>
              <a:t>b) obejrzeć sprzęt – zwłaszcza izolację – pod kątem uszkodzeń, zanieczyszczeń i wilgoci,</a:t>
            </a:r>
            <a:br>
              <a:rPr lang="pl-PL" sz="2400" dirty="0"/>
            </a:br>
            <a:r>
              <a:rPr lang="pl-PL" sz="2400" dirty="0"/>
              <a:t>c) sprawdzić działanie wskaźników napięcia i </a:t>
            </a:r>
            <a:r>
              <a:rPr lang="pl-PL" sz="2400" dirty="0" err="1"/>
              <a:t>uzgadniaczy</a:t>
            </a:r>
            <a:r>
              <a:rPr lang="pl-PL" sz="2400" dirty="0"/>
              <a:t> faz,</a:t>
            </a:r>
            <a:br>
              <a:rPr lang="pl-PL" sz="2400" dirty="0"/>
            </a:br>
            <a:r>
              <a:rPr lang="pl-PL" sz="2400" dirty="0"/>
              <a:t>d) w uziemiaczach/zwieraczach – sprawdzić linki i elementy mechaniczne.</a:t>
            </a:r>
          </a:p>
        </p:txBody>
      </p:sp>
    </p:spTree>
    <p:extLst>
      <p:ext uri="{BB962C8B-B14F-4D97-AF65-F5344CB8AC3E}">
        <p14:creationId xmlns:p14="http://schemas.microsoft.com/office/powerpoint/2010/main" val="3582449722"/>
      </p:ext>
    </p:extLst>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895F4A0-EC8B-8BB0-5833-37E3F1C55E09}"/>
              </a:ext>
            </a:extLst>
          </p:cNvPr>
          <p:cNvSpPr>
            <a:spLocks noGrp="1"/>
          </p:cNvSpPr>
          <p:nvPr>
            <p:ph type="sldNum" sz="quarter" idx="12"/>
          </p:nvPr>
        </p:nvSpPr>
        <p:spPr/>
        <p:txBody>
          <a:bodyPr/>
          <a:lstStyle/>
          <a:p>
            <a:fld id="{B13EF961-FCAC-4A9A-A9A0-C51400629BF4}" type="slidenum">
              <a:rPr lang="pl-PL" smtClean="0"/>
              <a:t>419</a:t>
            </a:fld>
            <a:endParaRPr lang="pl-PL"/>
          </a:p>
        </p:txBody>
      </p:sp>
      <p:sp>
        <p:nvSpPr>
          <p:cNvPr id="6" name="pole tekstowe 5">
            <a:extLst>
              <a:ext uri="{FF2B5EF4-FFF2-40B4-BE49-F238E27FC236}">
                <a16:creationId xmlns:a16="http://schemas.microsoft.com/office/drawing/2014/main" id="{B8921EA8-9B52-C1AC-4297-7500196FD081}"/>
              </a:ext>
            </a:extLst>
          </p:cNvPr>
          <p:cNvSpPr txBox="1"/>
          <p:nvPr/>
        </p:nvSpPr>
        <p:spPr>
          <a:xfrm>
            <a:off x="334108" y="564319"/>
            <a:ext cx="11717684" cy="3046988"/>
          </a:xfrm>
          <a:prstGeom prst="rect">
            <a:avLst/>
          </a:prstGeom>
          <a:noFill/>
        </p:spPr>
        <p:txBody>
          <a:bodyPr wrap="square">
            <a:spAutoFit/>
          </a:bodyPr>
          <a:lstStyle/>
          <a:p>
            <a:pPr algn="just">
              <a:buNone/>
            </a:pPr>
            <a:r>
              <a:rPr lang="pl-PL" sz="2400" b="1" dirty="0"/>
              <a:t>PODSTAWOWE ZASADY UŻYTKOWANIA SPRZĘTU OCHRONNEGO I NARZĘDZI PRACY</a:t>
            </a:r>
          </a:p>
          <a:p>
            <a:pPr algn="just">
              <a:buNone/>
            </a:pPr>
            <a:endParaRPr lang="pl-PL" sz="2400" b="1" dirty="0"/>
          </a:p>
          <a:p>
            <a:pPr marL="342900" indent="-342900" algn="just">
              <a:buFont typeface="Arial" panose="020B0604020202020204" pitchFamily="34" charset="0"/>
              <a:buChar char="•"/>
            </a:pPr>
            <a:r>
              <a:rPr lang="pl-PL" sz="2400" dirty="0"/>
              <a:t>Używanie narzędzi lub sprzętu ochronnego w złym stanie technicznym jest zabronione.</a:t>
            </a:r>
          </a:p>
          <a:p>
            <a:pPr marL="342900" indent="-342900" algn="just">
              <a:buFont typeface="Arial" panose="020B0604020202020204" pitchFamily="34" charset="0"/>
              <a:buChar char="•"/>
            </a:pPr>
            <a:r>
              <a:rPr lang="pl-PL" sz="2400" dirty="0"/>
              <a:t>Nie wolno dokonywać żadnych przeróbek sprzętu będącego na wyposażeniu obiektów energetycznych.</a:t>
            </a:r>
          </a:p>
          <a:p>
            <a:pPr marL="342900" indent="-342900" algn="just">
              <a:buFont typeface="Arial" panose="020B0604020202020204" pitchFamily="34" charset="0"/>
              <a:buChar char="•"/>
            </a:pPr>
            <a:endParaRPr lang="pl-PL" sz="2400" b="1" dirty="0"/>
          </a:p>
          <a:p>
            <a:pPr algn="just">
              <a:buNone/>
            </a:pPr>
            <a:r>
              <a:rPr lang="pl-PL" sz="2400" u="sng" dirty="0"/>
              <a:t>Podział sprzętu </a:t>
            </a:r>
          </a:p>
          <a:p>
            <a:pPr algn="just">
              <a:buNone/>
            </a:pPr>
            <a:r>
              <a:rPr lang="pl-PL" sz="2400" u="sng" dirty="0"/>
              <a:t>izolacyjnego</a:t>
            </a:r>
            <a:endParaRPr lang="pl-PL" sz="2400" b="1" u="sng" dirty="0"/>
          </a:p>
        </p:txBody>
      </p:sp>
      <p:pic>
        <p:nvPicPr>
          <p:cNvPr id="8" name="Obraz 7">
            <a:extLst>
              <a:ext uri="{FF2B5EF4-FFF2-40B4-BE49-F238E27FC236}">
                <a16:creationId xmlns:a16="http://schemas.microsoft.com/office/drawing/2014/main" id="{C92B20C3-B172-B217-B25A-22F5ED3640E3}"/>
              </a:ext>
            </a:extLst>
          </p:cNvPr>
          <p:cNvPicPr>
            <a:picLocks noChangeAspect="1"/>
          </p:cNvPicPr>
          <p:nvPr/>
        </p:nvPicPr>
        <p:blipFill>
          <a:blip r:embed="rId2"/>
          <a:stretch>
            <a:fillRect/>
          </a:stretch>
        </p:blipFill>
        <p:spPr>
          <a:xfrm>
            <a:off x="3042777" y="2490299"/>
            <a:ext cx="8110455" cy="4048613"/>
          </a:xfrm>
          <a:prstGeom prst="rect">
            <a:avLst/>
          </a:prstGeom>
        </p:spPr>
      </p:pic>
    </p:spTree>
    <p:extLst>
      <p:ext uri="{BB962C8B-B14F-4D97-AF65-F5344CB8AC3E}">
        <p14:creationId xmlns:p14="http://schemas.microsoft.com/office/powerpoint/2010/main" val="1652957463"/>
      </p:ext>
    </p:extLst>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DC30D603-639A-6E96-F202-7769DB3630D5}"/>
              </a:ext>
            </a:extLst>
          </p:cNvPr>
          <p:cNvSpPr>
            <a:spLocks noGrp="1"/>
          </p:cNvSpPr>
          <p:nvPr>
            <p:ph type="sldNum" sz="quarter" idx="12"/>
          </p:nvPr>
        </p:nvSpPr>
        <p:spPr/>
        <p:txBody>
          <a:bodyPr/>
          <a:lstStyle/>
          <a:p>
            <a:fld id="{B13EF961-FCAC-4A9A-A9A0-C51400629BF4}" type="slidenum">
              <a:rPr lang="pl-PL" smtClean="0"/>
              <a:t>420</a:t>
            </a:fld>
            <a:endParaRPr lang="pl-PL"/>
          </a:p>
        </p:txBody>
      </p:sp>
      <p:sp>
        <p:nvSpPr>
          <p:cNvPr id="4" name="pole tekstowe 3">
            <a:extLst>
              <a:ext uri="{FF2B5EF4-FFF2-40B4-BE49-F238E27FC236}">
                <a16:creationId xmlns:a16="http://schemas.microsoft.com/office/drawing/2014/main" id="{02A2305E-36AF-6E21-727C-41B5A25F9B1B}"/>
              </a:ext>
            </a:extLst>
          </p:cNvPr>
          <p:cNvSpPr txBox="1"/>
          <p:nvPr/>
        </p:nvSpPr>
        <p:spPr>
          <a:xfrm>
            <a:off x="256032" y="136525"/>
            <a:ext cx="11558016" cy="6370975"/>
          </a:xfrm>
          <a:prstGeom prst="rect">
            <a:avLst/>
          </a:prstGeom>
          <a:noFill/>
        </p:spPr>
        <p:txBody>
          <a:bodyPr wrap="square">
            <a:spAutoFit/>
          </a:bodyPr>
          <a:lstStyle/>
          <a:p>
            <a:pPr algn="just"/>
            <a:r>
              <a:rPr lang="pl-PL" sz="2400" b="1" dirty="0"/>
              <a:t>Sprzęt izolacyjny </a:t>
            </a:r>
            <a:r>
              <a:rPr lang="pl-PL" sz="2400" dirty="0"/>
              <a:t>służy do odizolowania pracownika od części urządzeń elektroenergetycznych, które mogą się znaleźć pod napięciem:</a:t>
            </a:r>
          </a:p>
          <a:p>
            <a:pPr algn="just"/>
            <a:endParaRPr lang="pl-PL" sz="2400" dirty="0"/>
          </a:p>
          <a:p>
            <a:pPr marL="342900" indent="-342900" algn="just">
              <a:buFont typeface="Arial" panose="020B0604020202020204" pitchFamily="34" charset="0"/>
              <a:buChar char="•"/>
            </a:pPr>
            <a:r>
              <a:rPr lang="pl-PL" sz="2400" b="1" dirty="0"/>
              <a:t>Drążki izolacyjne </a:t>
            </a:r>
            <a:r>
              <a:rPr lang="pl-PL" sz="2400" dirty="0"/>
              <a:t>– służące do zamocowania wskaźników napięcia lub wyposażone w elementy robocze, czyli odpowiednie zaczepy manewrowe do obsługi odłączników lub zakładania uziemiaczy przenośnych.</a:t>
            </a:r>
          </a:p>
          <a:p>
            <a:pPr marL="342900" indent="-342900" algn="just">
              <a:buFont typeface="Arial" panose="020B0604020202020204" pitchFamily="34" charset="0"/>
              <a:buChar char="•"/>
            </a:pPr>
            <a:r>
              <a:rPr lang="pl-PL" sz="2400" b="1" dirty="0"/>
              <a:t>Kleszcze i uchwyty izolacyjne </a:t>
            </a:r>
            <a:r>
              <a:rPr lang="pl-PL" sz="2400" dirty="0"/>
              <a:t>– przeznaczone do zakładania i wyjmowania wkładek bezpiecznikowych.</a:t>
            </a:r>
          </a:p>
          <a:p>
            <a:pPr marL="342900" indent="-342900" algn="just">
              <a:buFont typeface="Arial" panose="020B0604020202020204" pitchFamily="34" charset="0"/>
              <a:buChar char="•"/>
            </a:pPr>
            <a:r>
              <a:rPr lang="pl-PL" sz="2400" b="1" dirty="0"/>
              <a:t>Rękawice elektroizolacyjne </a:t>
            </a:r>
            <a:r>
              <a:rPr lang="pl-PL" sz="2400" dirty="0"/>
              <a:t>– stanowiące zasadniczy sprzęt izolacyjny przy urządzeniach o napięciu do 1 </a:t>
            </a:r>
            <a:r>
              <a:rPr lang="pl-PL" sz="2400" dirty="0" err="1"/>
              <a:t>kV</a:t>
            </a:r>
            <a:r>
              <a:rPr lang="pl-PL" sz="2400" dirty="0"/>
              <a:t> i sprzęt dodatkowy przy urządzeniach o napięciu powyżej 1 </a:t>
            </a:r>
            <a:r>
              <a:rPr lang="pl-PL" sz="2400" dirty="0" err="1"/>
              <a:t>kV</a:t>
            </a:r>
            <a:r>
              <a:rPr lang="pl-PL" sz="2400" dirty="0"/>
              <a:t>.</a:t>
            </a:r>
          </a:p>
          <a:p>
            <a:pPr marL="342900" indent="-342900" algn="just">
              <a:buFont typeface="Arial" panose="020B0604020202020204" pitchFamily="34" charset="0"/>
              <a:buChar char="•"/>
            </a:pPr>
            <a:r>
              <a:rPr lang="pl-PL" sz="2400" b="1" dirty="0"/>
              <a:t>Kalosze elektroizolacyjne </a:t>
            </a:r>
            <a:r>
              <a:rPr lang="pl-PL" sz="2400" dirty="0"/>
              <a:t>– używane jako dodatkowy sprzęt ochronny, przy urządzeniach o napięciu nie przekraczającym 1 </a:t>
            </a:r>
            <a:r>
              <a:rPr lang="pl-PL" sz="2400" dirty="0" err="1"/>
              <a:t>kV</a:t>
            </a:r>
            <a:r>
              <a:rPr lang="pl-PL" sz="2400" dirty="0"/>
              <a:t>,</a:t>
            </a:r>
          </a:p>
          <a:p>
            <a:pPr marL="342900" indent="-342900" algn="just">
              <a:buFont typeface="Arial" panose="020B0604020202020204" pitchFamily="34" charset="0"/>
              <a:buChar char="•"/>
            </a:pPr>
            <a:r>
              <a:rPr lang="pl-PL" sz="2400" b="1" dirty="0"/>
              <a:t>Półbuty elektroizolacyjne </a:t>
            </a:r>
            <a:r>
              <a:rPr lang="pl-PL" sz="2400" dirty="0"/>
              <a:t>– dodatkowy sprzęt ochronny, przy urządzeniach o napięciu powyżej 1 </a:t>
            </a:r>
            <a:r>
              <a:rPr lang="pl-PL" sz="2400" dirty="0" err="1"/>
              <a:t>kV</a:t>
            </a:r>
            <a:r>
              <a:rPr lang="pl-PL" sz="2400" dirty="0"/>
              <a:t>.</a:t>
            </a:r>
          </a:p>
          <a:p>
            <a:pPr marL="342900" indent="-342900" algn="just">
              <a:buFont typeface="Arial" panose="020B0604020202020204" pitchFamily="34" charset="0"/>
              <a:buChar char="•"/>
            </a:pPr>
            <a:r>
              <a:rPr lang="pl-PL" sz="2400" b="1" dirty="0"/>
              <a:t>Pomosty izolacyjne </a:t>
            </a:r>
            <a:r>
              <a:rPr lang="pl-PL" sz="2400" dirty="0"/>
              <a:t>– sprzęt ochronny przy obsłudze  urządzeń elektroenergetycznych o napięciu powyżej 1 </a:t>
            </a:r>
            <a:r>
              <a:rPr lang="pl-PL" sz="2400" dirty="0" err="1"/>
              <a:t>kV</a:t>
            </a:r>
            <a:r>
              <a:rPr lang="pl-PL" sz="2400" dirty="0"/>
              <a:t>.</a:t>
            </a:r>
          </a:p>
          <a:p>
            <a:pPr marL="342900" indent="-342900" algn="just">
              <a:buFont typeface="Arial" panose="020B0604020202020204" pitchFamily="34" charset="0"/>
              <a:buChar char="•"/>
            </a:pPr>
            <a:r>
              <a:rPr lang="pl-PL" sz="2400" b="1" dirty="0"/>
              <a:t>Dywaniki i chodniki gumowe </a:t>
            </a:r>
            <a:r>
              <a:rPr lang="pl-PL" sz="2400" dirty="0"/>
              <a:t>- dodatkowy sprzęt ochronny przy obsłudze.</a:t>
            </a:r>
          </a:p>
        </p:txBody>
      </p:sp>
    </p:spTree>
    <p:extLst>
      <p:ext uri="{BB962C8B-B14F-4D97-AF65-F5344CB8AC3E}">
        <p14:creationId xmlns:p14="http://schemas.microsoft.com/office/powerpoint/2010/main" val="2567061147"/>
      </p:ext>
    </p:extLst>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7B183006-4CC8-63B4-C13E-8E3DD84AF7FF}"/>
              </a:ext>
            </a:extLst>
          </p:cNvPr>
          <p:cNvSpPr>
            <a:spLocks noGrp="1"/>
          </p:cNvSpPr>
          <p:nvPr>
            <p:ph type="sldNum" sz="quarter" idx="12"/>
          </p:nvPr>
        </p:nvSpPr>
        <p:spPr/>
        <p:txBody>
          <a:bodyPr/>
          <a:lstStyle/>
          <a:p>
            <a:fld id="{B13EF961-FCAC-4A9A-A9A0-C51400629BF4}" type="slidenum">
              <a:rPr lang="pl-PL" smtClean="0"/>
              <a:t>421</a:t>
            </a:fld>
            <a:endParaRPr lang="pl-PL"/>
          </a:p>
        </p:txBody>
      </p:sp>
      <p:sp>
        <p:nvSpPr>
          <p:cNvPr id="4" name="pole tekstowe 3">
            <a:extLst>
              <a:ext uri="{FF2B5EF4-FFF2-40B4-BE49-F238E27FC236}">
                <a16:creationId xmlns:a16="http://schemas.microsoft.com/office/drawing/2014/main" id="{E09123D4-AB67-4191-074C-84DF2B24CD61}"/>
              </a:ext>
            </a:extLst>
          </p:cNvPr>
          <p:cNvSpPr txBox="1"/>
          <p:nvPr/>
        </p:nvSpPr>
        <p:spPr>
          <a:xfrm>
            <a:off x="345440" y="144195"/>
            <a:ext cx="3129280" cy="1200329"/>
          </a:xfrm>
          <a:prstGeom prst="rect">
            <a:avLst/>
          </a:prstGeom>
          <a:noFill/>
        </p:spPr>
        <p:txBody>
          <a:bodyPr wrap="square">
            <a:spAutoFit/>
          </a:bodyPr>
          <a:lstStyle/>
          <a:p>
            <a:r>
              <a:rPr lang="pl-PL" b="1" dirty="0"/>
              <a:t>WYKAZ CZASOOKRESÓW BADAŃ OKRESOWYCH WYBRANEGO SPRZĘTU OCHRONNEGO </a:t>
            </a:r>
          </a:p>
        </p:txBody>
      </p:sp>
      <p:pic>
        <p:nvPicPr>
          <p:cNvPr id="6" name="Obraz 5">
            <a:extLst>
              <a:ext uri="{FF2B5EF4-FFF2-40B4-BE49-F238E27FC236}">
                <a16:creationId xmlns:a16="http://schemas.microsoft.com/office/drawing/2014/main" id="{50259862-5C14-B07C-4393-67CDEAD21C5C}"/>
              </a:ext>
            </a:extLst>
          </p:cNvPr>
          <p:cNvPicPr>
            <a:picLocks noChangeAspect="1"/>
          </p:cNvPicPr>
          <p:nvPr/>
        </p:nvPicPr>
        <p:blipFill>
          <a:blip r:embed="rId3"/>
          <a:stretch>
            <a:fillRect/>
          </a:stretch>
        </p:blipFill>
        <p:spPr>
          <a:xfrm>
            <a:off x="3788532" y="144195"/>
            <a:ext cx="8058028" cy="6577280"/>
          </a:xfrm>
          <a:prstGeom prst="rect">
            <a:avLst/>
          </a:prstGeom>
        </p:spPr>
      </p:pic>
      <p:sp>
        <p:nvSpPr>
          <p:cNvPr id="8" name="pole tekstowe 7">
            <a:extLst>
              <a:ext uri="{FF2B5EF4-FFF2-40B4-BE49-F238E27FC236}">
                <a16:creationId xmlns:a16="http://schemas.microsoft.com/office/drawing/2014/main" id="{5B8CDF79-E794-5011-55CD-273100BB809F}"/>
              </a:ext>
            </a:extLst>
          </p:cNvPr>
          <p:cNvSpPr txBox="1"/>
          <p:nvPr/>
        </p:nvSpPr>
        <p:spPr>
          <a:xfrm>
            <a:off x="0" y="4361656"/>
            <a:ext cx="3896314" cy="2308324"/>
          </a:xfrm>
          <a:prstGeom prst="rect">
            <a:avLst/>
          </a:prstGeom>
          <a:noFill/>
        </p:spPr>
        <p:txBody>
          <a:bodyPr wrap="square">
            <a:spAutoFit/>
          </a:bodyPr>
          <a:lstStyle/>
          <a:p>
            <a:pPr marL="285750" indent="-285750">
              <a:buFont typeface="Arial" panose="020B0604020202020204" pitchFamily="34" charset="0"/>
              <a:buChar char="•"/>
            </a:pPr>
            <a:r>
              <a:rPr lang="pl-PL" sz="1600" dirty="0"/>
              <a:t>- w nawiasie podane są czasookresy kolejnych badań po 5 – </a:t>
            </a:r>
            <a:r>
              <a:rPr lang="pl-PL" sz="1600" dirty="0" err="1"/>
              <a:t>cio</a:t>
            </a:r>
            <a:r>
              <a:rPr lang="pl-PL" sz="1600" dirty="0"/>
              <a:t> letnim okresie użytkowania. </a:t>
            </a:r>
          </a:p>
          <a:p>
            <a:pPr marL="285750" indent="-285750">
              <a:buFont typeface="Arial" panose="020B0604020202020204" pitchFamily="34" charset="0"/>
              <a:buChar char="•"/>
            </a:pPr>
            <a:r>
              <a:rPr lang="pl-PL" sz="1600" dirty="0"/>
              <a:t>** - w nawiasie podane są czasookresy kolejnych badań po 2-letnim okresie użytkowania. </a:t>
            </a:r>
          </a:p>
          <a:p>
            <a:pPr marL="285750" indent="-285750">
              <a:buFont typeface="Arial" panose="020B0604020202020204" pitchFamily="34" charset="0"/>
              <a:buChar char="•"/>
            </a:pPr>
            <a:r>
              <a:rPr lang="pl-PL" sz="1600" dirty="0"/>
              <a:t>*** - w nawiasie podane są czasookresy kolejnych badań po 3-letnim okresie użytkowania. </a:t>
            </a:r>
          </a:p>
        </p:txBody>
      </p:sp>
      <p:sp>
        <p:nvSpPr>
          <p:cNvPr id="10" name="pole tekstowe 9">
            <a:extLst>
              <a:ext uri="{FF2B5EF4-FFF2-40B4-BE49-F238E27FC236}">
                <a16:creationId xmlns:a16="http://schemas.microsoft.com/office/drawing/2014/main" id="{DB79275C-EF38-D215-BE7E-9C0245A506DC}"/>
              </a:ext>
            </a:extLst>
          </p:cNvPr>
          <p:cNvSpPr txBox="1"/>
          <p:nvPr/>
        </p:nvSpPr>
        <p:spPr>
          <a:xfrm>
            <a:off x="1579834" y="6496060"/>
            <a:ext cx="6116320" cy="261610"/>
          </a:xfrm>
          <a:prstGeom prst="rect">
            <a:avLst/>
          </a:prstGeom>
          <a:noFill/>
        </p:spPr>
        <p:txBody>
          <a:bodyPr wrap="square">
            <a:spAutoFit/>
          </a:bodyPr>
          <a:lstStyle/>
          <a:p>
            <a:r>
              <a:rPr lang="pl-PL" sz="1100" dirty="0"/>
              <a:t>https://www.aktywizacja.com.pl/</a:t>
            </a:r>
          </a:p>
        </p:txBody>
      </p:sp>
    </p:spTree>
    <p:extLst>
      <p:ext uri="{BB962C8B-B14F-4D97-AF65-F5344CB8AC3E}">
        <p14:creationId xmlns:p14="http://schemas.microsoft.com/office/powerpoint/2010/main" val="622472232"/>
      </p:ext>
    </p:extLst>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039F94F-4B38-B446-33AA-29E37CB55E03}"/>
              </a:ext>
            </a:extLst>
          </p:cNvPr>
          <p:cNvSpPr>
            <a:spLocks noGrp="1"/>
          </p:cNvSpPr>
          <p:nvPr>
            <p:ph type="sldNum" sz="quarter" idx="12"/>
          </p:nvPr>
        </p:nvSpPr>
        <p:spPr/>
        <p:txBody>
          <a:bodyPr/>
          <a:lstStyle/>
          <a:p>
            <a:fld id="{B13EF961-FCAC-4A9A-A9A0-C51400629BF4}" type="slidenum">
              <a:rPr lang="pl-PL" smtClean="0"/>
              <a:t>422</a:t>
            </a:fld>
            <a:endParaRPr lang="pl-PL"/>
          </a:p>
        </p:txBody>
      </p:sp>
      <p:sp>
        <p:nvSpPr>
          <p:cNvPr id="3" name="PlaceHolder 1">
            <a:extLst>
              <a:ext uri="{FF2B5EF4-FFF2-40B4-BE49-F238E27FC236}">
                <a16:creationId xmlns:a16="http://schemas.microsoft.com/office/drawing/2014/main" id="{1435DCAF-1D6E-4FF3-C588-26BEAC8CCAB6}"/>
              </a:ext>
            </a:extLst>
          </p:cNvPr>
          <p:cNvSpPr txBox="1">
            <a:spLocks/>
          </p:cNvSpPr>
          <p:nvPr/>
        </p:nvSpPr>
        <p:spPr>
          <a:xfrm>
            <a:off x="838080" y="365040"/>
            <a:ext cx="10515240" cy="5654160"/>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tabLst>
                <a:tab pos="0" algn="l"/>
              </a:tabLst>
            </a:pPr>
            <a:r>
              <a:rPr lang="pl-PL" sz="2400" b="1" spc="-1" dirty="0">
                <a:solidFill>
                  <a:schemeClr val="dk1"/>
                </a:solidFill>
                <a:latin typeface="Calibri Light"/>
              </a:rPr>
              <a:t>Prace przy urządzeniach energetycznych i elektrycznych, w tym cieplno-mechanicznych, należą do prac </a:t>
            </a:r>
            <a:r>
              <a:rPr lang="pl-PL" sz="2400" b="1" u="sng" spc="-1" dirty="0">
                <a:solidFill>
                  <a:schemeClr val="dk1"/>
                </a:solidFill>
                <a:latin typeface="Calibri Light"/>
              </a:rPr>
              <a:t>szczególnie niebezpiecznych</a:t>
            </a:r>
            <a:r>
              <a:rPr lang="pl-PL" sz="2400" b="1" spc="-1" dirty="0">
                <a:solidFill>
                  <a:schemeClr val="dk1"/>
                </a:solidFill>
                <a:latin typeface="Calibri Light"/>
              </a:rPr>
              <a:t>. </a:t>
            </a:r>
            <a:endParaRPr lang="pl-PL" sz="2400" b="1" spc="-1" dirty="0">
              <a:solidFill>
                <a:schemeClr val="dk1"/>
              </a:solidFill>
              <a:latin typeface="Calibri"/>
            </a:endParaRPr>
          </a:p>
          <a:p>
            <a:pPr>
              <a:lnSpc>
                <a:spcPct val="150000"/>
              </a:lnSpc>
              <a:tabLst>
                <a:tab pos="0" algn="l"/>
              </a:tabLst>
            </a:pPr>
            <a:endParaRPr lang="pl-PL" sz="2400" spc="-1" dirty="0">
              <a:solidFill>
                <a:schemeClr val="dk1"/>
              </a:solidFill>
              <a:latin typeface="Calibri"/>
            </a:endParaRPr>
          </a:p>
          <a:p>
            <a:pPr>
              <a:lnSpc>
                <a:spcPct val="150000"/>
              </a:lnSpc>
              <a:tabLst>
                <a:tab pos="0" algn="l"/>
              </a:tabLst>
            </a:pPr>
            <a:r>
              <a:rPr lang="pl-PL" sz="2400" spc="-1" dirty="0">
                <a:solidFill>
                  <a:schemeClr val="dk1"/>
                </a:solidFill>
                <a:latin typeface="Calibri Light"/>
              </a:rPr>
              <a:t>Do wykonywania wspomnianych prac będą uprawnieni pracownicy spełniający następujące wymagania: </a:t>
            </a:r>
            <a:endParaRPr lang="pl-PL" sz="2400" spc="-1" dirty="0">
              <a:solidFill>
                <a:schemeClr val="dk1"/>
              </a:solidFill>
              <a:latin typeface="Calibri"/>
            </a:endParaRPr>
          </a:p>
          <a:p>
            <a:pPr marL="571680" indent="-571680">
              <a:lnSpc>
                <a:spcPct val="150000"/>
              </a:lnSpc>
              <a:buClr>
                <a:srgbClr val="000000"/>
              </a:buClr>
              <a:buFont typeface="Arial"/>
              <a:buChar char="•"/>
              <a:tabLst>
                <a:tab pos="0" algn="l"/>
              </a:tabLst>
            </a:pPr>
            <a:r>
              <a:rPr lang="pl-PL" sz="2400" spc="-1" dirty="0">
                <a:solidFill>
                  <a:schemeClr val="dk1"/>
                </a:solidFill>
                <a:latin typeface="Calibri Light"/>
              </a:rPr>
              <a:t>muszą być pełnoletni, </a:t>
            </a:r>
            <a:endParaRPr lang="pl-PL" sz="2400" spc="-1" dirty="0">
              <a:solidFill>
                <a:schemeClr val="dk1"/>
              </a:solidFill>
              <a:latin typeface="Calibri"/>
            </a:endParaRPr>
          </a:p>
          <a:p>
            <a:pPr marL="571680" indent="-571680">
              <a:lnSpc>
                <a:spcPct val="150000"/>
              </a:lnSpc>
              <a:buClr>
                <a:srgbClr val="000000"/>
              </a:buClr>
              <a:buFont typeface="Arial"/>
              <a:buChar char="•"/>
              <a:tabLst>
                <a:tab pos="0" algn="l"/>
              </a:tabLst>
            </a:pPr>
            <a:r>
              <a:rPr lang="pl-PL" sz="2400" spc="-1" dirty="0">
                <a:solidFill>
                  <a:schemeClr val="dk1"/>
                </a:solidFill>
                <a:latin typeface="Calibri Light"/>
              </a:rPr>
              <a:t>nie mają przeciwwskazań lekarskich do wykonywania tego typu prac, </a:t>
            </a:r>
            <a:endParaRPr lang="pl-PL" sz="2400" spc="-1" dirty="0">
              <a:solidFill>
                <a:schemeClr val="dk1"/>
              </a:solidFill>
              <a:latin typeface="Calibri"/>
            </a:endParaRPr>
          </a:p>
          <a:p>
            <a:pPr marL="571680" indent="-571680">
              <a:lnSpc>
                <a:spcPct val="150000"/>
              </a:lnSpc>
              <a:buClr>
                <a:srgbClr val="000000"/>
              </a:buClr>
              <a:buFont typeface="Arial"/>
              <a:buChar char="•"/>
              <a:tabLst>
                <a:tab pos="0" algn="l"/>
              </a:tabLst>
            </a:pPr>
            <a:r>
              <a:rPr lang="pl-PL" sz="2400" spc="-1" dirty="0">
                <a:solidFill>
                  <a:schemeClr val="dk1"/>
                </a:solidFill>
                <a:latin typeface="Calibri Light"/>
              </a:rPr>
              <a:t>posiadają właściwe kwalifikacje, </a:t>
            </a:r>
            <a:endParaRPr lang="pl-PL" sz="2400" spc="-1" dirty="0">
              <a:solidFill>
                <a:schemeClr val="dk1"/>
              </a:solidFill>
              <a:latin typeface="Calibri"/>
            </a:endParaRPr>
          </a:p>
          <a:p>
            <a:pPr marL="571680" indent="-571680">
              <a:lnSpc>
                <a:spcPct val="150000"/>
              </a:lnSpc>
              <a:buClr>
                <a:srgbClr val="000000"/>
              </a:buClr>
              <a:buFont typeface="Arial"/>
              <a:buChar char="•"/>
              <a:tabLst>
                <a:tab pos="0" algn="l"/>
              </a:tabLst>
            </a:pPr>
            <a:r>
              <a:rPr lang="pl-PL" sz="2400" spc="-1" dirty="0">
                <a:solidFill>
                  <a:schemeClr val="dk1"/>
                </a:solidFill>
                <a:latin typeface="Calibri Light"/>
              </a:rPr>
              <a:t>są dodatkowo przeszkoleni w zakresie bhp przy tego typu pracach. </a:t>
            </a:r>
            <a:endParaRPr lang="pl-PL" sz="2400" spc="-1" dirty="0">
              <a:solidFill>
                <a:schemeClr val="dk1"/>
              </a:solidFill>
              <a:latin typeface="Calibri"/>
            </a:endParaRPr>
          </a:p>
        </p:txBody>
      </p:sp>
    </p:spTree>
    <p:extLst>
      <p:ext uri="{BB962C8B-B14F-4D97-AF65-F5344CB8AC3E}">
        <p14:creationId xmlns:p14="http://schemas.microsoft.com/office/powerpoint/2010/main" val="2811177394"/>
      </p:ext>
    </p:extLst>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53088FBC-CAE3-4F4A-4359-70A218517DC0}"/>
              </a:ext>
            </a:extLst>
          </p:cNvPr>
          <p:cNvSpPr>
            <a:spLocks noGrp="1"/>
          </p:cNvSpPr>
          <p:nvPr>
            <p:ph type="sldNum" sz="quarter" idx="12"/>
          </p:nvPr>
        </p:nvSpPr>
        <p:spPr/>
        <p:txBody>
          <a:bodyPr/>
          <a:lstStyle/>
          <a:p>
            <a:fld id="{B13EF961-FCAC-4A9A-A9A0-C51400629BF4}" type="slidenum">
              <a:rPr lang="pl-PL" smtClean="0"/>
              <a:t>423</a:t>
            </a:fld>
            <a:endParaRPr lang="pl-PL" dirty="0"/>
          </a:p>
        </p:txBody>
      </p:sp>
      <p:sp>
        <p:nvSpPr>
          <p:cNvPr id="4" name="pole tekstowe 3">
            <a:extLst>
              <a:ext uri="{FF2B5EF4-FFF2-40B4-BE49-F238E27FC236}">
                <a16:creationId xmlns:a16="http://schemas.microsoft.com/office/drawing/2014/main" id="{C0F67EF9-FE91-F743-C26A-DC1D561FAA4B}"/>
              </a:ext>
            </a:extLst>
          </p:cNvPr>
          <p:cNvSpPr txBox="1"/>
          <p:nvPr/>
        </p:nvSpPr>
        <p:spPr>
          <a:xfrm>
            <a:off x="292608" y="136526"/>
            <a:ext cx="11484864" cy="5816977"/>
          </a:xfrm>
          <a:prstGeom prst="rect">
            <a:avLst/>
          </a:prstGeom>
          <a:noFill/>
        </p:spPr>
        <p:txBody>
          <a:bodyPr wrap="square">
            <a:spAutoFit/>
          </a:bodyPr>
          <a:lstStyle/>
          <a:p>
            <a:pPr algn="just">
              <a:lnSpc>
                <a:spcPct val="150000"/>
              </a:lnSpc>
            </a:pPr>
            <a:r>
              <a:rPr lang="pl-PL" sz="2400" b="1" i="0" dirty="0">
                <a:solidFill>
                  <a:srgbClr val="000000"/>
                </a:solidFill>
                <a:effectLst/>
              </a:rPr>
              <a:t>Przemysłowe hełmy ochronne </a:t>
            </a:r>
          </a:p>
          <a:p>
            <a:pPr algn="just">
              <a:lnSpc>
                <a:spcPct val="150000"/>
              </a:lnSpc>
            </a:pPr>
            <a:r>
              <a:rPr lang="pl-PL" sz="2400" b="0" i="0" dirty="0">
                <a:solidFill>
                  <a:srgbClr val="000000"/>
                </a:solidFill>
                <a:effectLst/>
              </a:rPr>
              <a:t>spełniające wymagania normy </a:t>
            </a:r>
            <a:r>
              <a:rPr lang="pl-PL" sz="2400" b="0" i="0" u="sng" dirty="0">
                <a:solidFill>
                  <a:srgbClr val="000000"/>
                </a:solidFill>
                <a:effectLst/>
              </a:rPr>
              <a:t>PN-EN 397:2012 Przemysłowe hełmy ochronne </a:t>
            </a:r>
            <a:r>
              <a:rPr lang="pl-PL" sz="2400" b="0" i="0" dirty="0">
                <a:solidFill>
                  <a:srgbClr val="000000"/>
                </a:solidFill>
                <a:effectLst/>
              </a:rPr>
              <a:t>pozwalają na skuteczną ochronę przed takimi zagrożeniami a ponadto w zależności od konstrukcji mogą dodatkowo chronić przed odpryskami stopionego metalu, porażeniem prądem elektrycznym, wysoką temperaturą. </a:t>
            </a:r>
          </a:p>
          <a:p>
            <a:pPr algn="just">
              <a:lnSpc>
                <a:spcPct val="150000"/>
              </a:lnSpc>
            </a:pPr>
            <a:endParaRPr lang="pl-PL" sz="2400" b="0" i="0" dirty="0">
              <a:solidFill>
                <a:srgbClr val="000000"/>
              </a:solidFill>
              <a:effectLst/>
            </a:endParaRPr>
          </a:p>
          <a:p>
            <a:pPr algn="just">
              <a:lnSpc>
                <a:spcPct val="150000"/>
              </a:lnSpc>
            </a:pPr>
            <a:r>
              <a:rPr lang="pl-PL" sz="2400" b="0" i="0" dirty="0">
                <a:solidFill>
                  <a:srgbClr val="000000"/>
                </a:solidFill>
                <a:effectLst/>
              </a:rPr>
              <a:t>Jeżeli praca na stanowisku pracy wiąże się z ryzykiem kontaktu z elementami pozostającymi pod napięciem należy stosować hełmy posiadające odpowiednie własności elektroizolacyjne - oznaczenie na hełmie 440Vac.</a:t>
            </a:r>
          </a:p>
          <a:p>
            <a:pPr algn="just"/>
            <a:br>
              <a:rPr lang="pl-PL" sz="2400" dirty="0"/>
            </a:br>
            <a:endParaRPr lang="pl-PL" sz="2400" dirty="0"/>
          </a:p>
        </p:txBody>
      </p:sp>
    </p:spTree>
    <p:extLst>
      <p:ext uri="{BB962C8B-B14F-4D97-AF65-F5344CB8AC3E}">
        <p14:creationId xmlns:p14="http://schemas.microsoft.com/office/powerpoint/2010/main" val="2621097028"/>
      </p:ext>
    </p:extLst>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504B1A5-D075-B3EC-16DE-1D9FC5C67253}"/>
              </a:ext>
            </a:extLst>
          </p:cNvPr>
          <p:cNvSpPr>
            <a:spLocks noGrp="1"/>
          </p:cNvSpPr>
          <p:nvPr>
            <p:ph type="sldNum" sz="quarter" idx="12"/>
          </p:nvPr>
        </p:nvSpPr>
        <p:spPr/>
        <p:txBody>
          <a:bodyPr/>
          <a:lstStyle/>
          <a:p>
            <a:fld id="{B13EF961-FCAC-4A9A-A9A0-C51400629BF4}" type="slidenum">
              <a:rPr lang="pl-PL" smtClean="0"/>
              <a:t>424</a:t>
            </a:fld>
            <a:endParaRPr lang="pl-PL"/>
          </a:p>
        </p:txBody>
      </p:sp>
      <p:pic>
        <p:nvPicPr>
          <p:cNvPr id="4" name="Obraz 3">
            <a:extLst>
              <a:ext uri="{FF2B5EF4-FFF2-40B4-BE49-F238E27FC236}">
                <a16:creationId xmlns:a16="http://schemas.microsoft.com/office/drawing/2014/main" id="{169860D6-482D-3FFC-70D0-73A648311943}"/>
              </a:ext>
            </a:extLst>
          </p:cNvPr>
          <p:cNvPicPr>
            <a:picLocks noChangeAspect="1"/>
          </p:cNvPicPr>
          <p:nvPr/>
        </p:nvPicPr>
        <p:blipFill>
          <a:blip r:embed="rId2"/>
          <a:stretch>
            <a:fillRect/>
          </a:stretch>
        </p:blipFill>
        <p:spPr>
          <a:xfrm>
            <a:off x="4049885" y="804538"/>
            <a:ext cx="3124636" cy="2372056"/>
          </a:xfrm>
          <a:prstGeom prst="rect">
            <a:avLst/>
          </a:prstGeom>
        </p:spPr>
      </p:pic>
      <p:sp>
        <p:nvSpPr>
          <p:cNvPr id="6" name="pole tekstowe 5">
            <a:extLst>
              <a:ext uri="{FF2B5EF4-FFF2-40B4-BE49-F238E27FC236}">
                <a16:creationId xmlns:a16="http://schemas.microsoft.com/office/drawing/2014/main" id="{38ADD0CD-2AED-E9E5-481C-F05A5717B10F}"/>
              </a:ext>
            </a:extLst>
          </p:cNvPr>
          <p:cNvSpPr txBox="1"/>
          <p:nvPr/>
        </p:nvSpPr>
        <p:spPr>
          <a:xfrm>
            <a:off x="549519" y="342873"/>
            <a:ext cx="6093068" cy="461665"/>
          </a:xfrm>
          <a:prstGeom prst="rect">
            <a:avLst/>
          </a:prstGeom>
          <a:noFill/>
        </p:spPr>
        <p:txBody>
          <a:bodyPr wrap="square">
            <a:spAutoFit/>
          </a:bodyPr>
          <a:lstStyle/>
          <a:p>
            <a:r>
              <a:rPr lang="pl-PL" sz="2400" b="1" i="0" dirty="0">
                <a:effectLst/>
                <a:latin typeface="+mj-lt"/>
              </a:rPr>
              <a:t>Przemysłowe hełmy ochronne</a:t>
            </a:r>
            <a:endParaRPr lang="pl-PL" sz="2400" b="1" dirty="0">
              <a:latin typeface="+mj-lt"/>
            </a:endParaRPr>
          </a:p>
        </p:txBody>
      </p:sp>
      <p:sp>
        <p:nvSpPr>
          <p:cNvPr id="8" name="pole tekstowe 7">
            <a:extLst>
              <a:ext uri="{FF2B5EF4-FFF2-40B4-BE49-F238E27FC236}">
                <a16:creationId xmlns:a16="http://schemas.microsoft.com/office/drawing/2014/main" id="{44BFF249-9107-D2A2-B3E0-68A131D43E81}"/>
              </a:ext>
            </a:extLst>
          </p:cNvPr>
          <p:cNvSpPr txBox="1"/>
          <p:nvPr/>
        </p:nvSpPr>
        <p:spPr>
          <a:xfrm>
            <a:off x="422031" y="3429000"/>
            <a:ext cx="11201397" cy="2031325"/>
          </a:xfrm>
          <a:prstGeom prst="rect">
            <a:avLst/>
          </a:prstGeom>
          <a:noFill/>
        </p:spPr>
        <p:txBody>
          <a:bodyPr wrap="square">
            <a:spAutoFit/>
          </a:bodyPr>
          <a:lstStyle/>
          <a:p>
            <a:pPr lvl="6"/>
            <a:r>
              <a:rPr lang="pl-PL" b="0" i="0" u="sng" dirty="0">
                <a:effectLst/>
                <a:latin typeface="Verdana" panose="020B0604030504040204" pitchFamily="34" charset="0"/>
              </a:rPr>
              <a:t>Konstrukcja typowego przemysłowego hełmu ochronnego  </a:t>
            </a:r>
            <a:br>
              <a:rPr lang="pl-PL" dirty="0"/>
            </a:br>
            <a:r>
              <a:rPr lang="pl-PL" b="0" i="0" dirty="0">
                <a:effectLst/>
                <a:latin typeface="Verdana" panose="020B0604030504040204" pitchFamily="34" charset="0"/>
              </a:rPr>
              <a:t>1 - skorupa, </a:t>
            </a:r>
          </a:p>
          <a:p>
            <a:pPr lvl="6"/>
            <a:r>
              <a:rPr lang="pl-PL" b="0" i="0" dirty="0">
                <a:effectLst/>
                <a:latin typeface="Verdana" panose="020B0604030504040204" pitchFamily="34" charset="0"/>
              </a:rPr>
              <a:t>2 - więźba, </a:t>
            </a:r>
          </a:p>
          <a:p>
            <a:pPr lvl="6"/>
            <a:r>
              <a:rPr lang="pl-PL" b="0" i="0" dirty="0">
                <a:effectLst/>
                <a:latin typeface="Verdana" panose="020B0604030504040204" pitchFamily="34" charset="0"/>
              </a:rPr>
              <a:t>3 - pas główny, </a:t>
            </a:r>
          </a:p>
          <a:p>
            <a:pPr lvl="6"/>
            <a:r>
              <a:rPr lang="pl-PL" b="0" i="0" dirty="0">
                <a:effectLst/>
                <a:latin typeface="Verdana" panose="020B0604030504040204" pitchFamily="34" charset="0"/>
              </a:rPr>
              <a:t>4 - potnik,   </a:t>
            </a:r>
          </a:p>
          <a:p>
            <a:pPr lvl="6"/>
            <a:r>
              <a:rPr lang="pl-PL" b="0" i="0" dirty="0">
                <a:effectLst/>
                <a:latin typeface="Verdana" panose="020B0604030504040204" pitchFamily="34" charset="0"/>
              </a:rPr>
              <a:t>5 - zaczep paska podbródkowego, </a:t>
            </a:r>
          </a:p>
          <a:p>
            <a:pPr lvl="6"/>
            <a:r>
              <a:rPr lang="pl-PL" b="0" i="0" dirty="0">
                <a:effectLst/>
                <a:latin typeface="Verdana" panose="020B0604030504040204" pitchFamily="34" charset="0"/>
              </a:rPr>
              <a:t>6 - zaczep pasa więźby</a:t>
            </a:r>
            <a:endParaRPr lang="pl-PL" dirty="0"/>
          </a:p>
        </p:txBody>
      </p:sp>
      <p:sp>
        <p:nvSpPr>
          <p:cNvPr id="5" name="pole tekstowe 4">
            <a:extLst>
              <a:ext uri="{FF2B5EF4-FFF2-40B4-BE49-F238E27FC236}">
                <a16:creationId xmlns:a16="http://schemas.microsoft.com/office/drawing/2014/main" id="{B5722CF3-754E-3DC8-BC87-0581DBEB481E}"/>
              </a:ext>
            </a:extLst>
          </p:cNvPr>
          <p:cNvSpPr txBox="1"/>
          <p:nvPr/>
        </p:nvSpPr>
        <p:spPr>
          <a:xfrm>
            <a:off x="6690360" y="6538912"/>
            <a:ext cx="3840480" cy="261610"/>
          </a:xfrm>
          <a:prstGeom prst="rect">
            <a:avLst/>
          </a:prstGeom>
          <a:noFill/>
        </p:spPr>
        <p:txBody>
          <a:bodyPr wrap="square">
            <a:spAutoFit/>
          </a:bodyPr>
          <a:lstStyle/>
          <a:p>
            <a:pPr algn="r"/>
            <a:r>
              <a:rPr lang="pl-PL" sz="1100" dirty="0"/>
              <a:t>http://archiwum.ciop.pl/1338.html</a:t>
            </a:r>
          </a:p>
        </p:txBody>
      </p:sp>
    </p:spTree>
    <p:extLst>
      <p:ext uri="{BB962C8B-B14F-4D97-AF65-F5344CB8AC3E}">
        <p14:creationId xmlns:p14="http://schemas.microsoft.com/office/powerpoint/2010/main" val="936564061"/>
      </p:ext>
    </p:extLst>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A5715C48-9A9A-334B-9B87-45050465A263}"/>
              </a:ext>
            </a:extLst>
          </p:cNvPr>
          <p:cNvSpPr>
            <a:spLocks noGrp="1"/>
          </p:cNvSpPr>
          <p:nvPr>
            <p:ph type="sldNum" sz="quarter" idx="12"/>
          </p:nvPr>
        </p:nvSpPr>
        <p:spPr/>
        <p:txBody>
          <a:bodyPr/>
          <a:lstStyle/>
          <a:p>
            <a:fld id="{B13EF961-FCAC-4A9A-A9A0-C51400629BF4}" type="slidenum">
              <a:rPr lang="pl-PL" smtClean="0"/>
              <a:t>425</a:t>
            </a:fld>
            <a:endParaRPr lang="pl-PL"/>
          </a:p>
        </p:txBody>
      </p:sp>
      <p:pic>
        <p:nvPicPr>
          <p:cNvPr id="4" name="Obraz 3">
            <a:extLst>
              <a:ext uri="{FF2B5EF4-FFF2-40B4-BE49-F238E27FC236}">
                <a16:creationId xmlns:a16="http://schemas.microsoft.com/office/drawing/2014/main" id="{A39ECB52-336F-076B-2ECF-BBCFDD0F13E5}"/>
              </a:ext>
            </a:extLst>
          </p:cNvPr>
          <p:cNvPicPr>
            <a:picLocks noChangeAspect="1"/>
          </p:cNvPicPr>
          <p:nvPr/>
        </p:nvPicPr>
        <p:blipFill>
          <a:blip r:embed="rId2"/>
          <a:stretch>
            <a:fillRect/>
          </a:stretch>
        </p:blipFill>
        <p:spPr>
          <a:xfrm>
            <a:off x="-663932" y="15240"/>
            <a:ext cx="7774845" cy="6858000"/>
          </a:xfrm>
          <a:prstGeom prst="rect">
            <a:avLst/>
          </a:prstGeom>
        </p:spPr>
      </p:pic>
      <p:sp>
        <p:nvSpPr>
          <p:cNvPr id="6" name="pole tekstowe 5">
            <a:extLst>
              <a:ext uri="{FF2B5EF4-FFF2-40B4-BE49-F238E27FC236}">
                <a16:creationId xmlns:a16="http://schemas.microsoft.com/office/drawing/2014/main" id="{C831B5B8-F7D3-AD25-3D29-600B353BB194}"/>
              </a:ext>
            </a:extLst>
          </p:cNvPr>
          <p:cNvSpPr txBox="1"/>
          <p:nvPr/>
        </p:nvSpPr>
        <p:spPr>
          <a:xfrm>
            <a:off x="6647275" y="6068239"/>
            <a:ext cx="4706525" cy="769441"/>
          </a:xfrm>
          <a:prstGeom prst="rect">
            <a:avLst/>
          </a:prstGeom>
          <a:noFill/>
        </p:spPr>
        <p:txBody>
          <a:bodyPr wrap="square">
            <a:spAutoFit/>
          </a:bodyPr>
          <a:lstStyle/>
          <a:p>
            <a:r>
              <a:rPr lang="pl-PL" sz="1100" dirty="0"/>
              <a:t>https://www.kstools.com/pl/produkty/narzedzia-specjalistyczne-do-samochodow-osobowych/narzedzia-do-hybryd-wysokiego-napiecia/pusta-walizka/10979/izolowany-zestaw-narzedzi-do-pojazdow-elektrycznych-i-hybrydowych-43-szt</a:t>
            </a:r>
          </a:p>
        </p:txBody>
      </p:sp>
      <p:sp>
        <p:nvSpPr>
          <p:cNvPr id="8" name="pole tekstowe 7">
            <a:extLst>
              <a:ext uri="{FF2B5EF4-FFF2-40B4-BE49-F238E27FC236}">
                <a16:creationId xmlns:a16="http://schemas.microsoft.com/office/drawing/2014/main" id="{437A7CE0-8641-021F-E6CD-B80BDDBE1AEA}"/>
              </a:ext>
            </a:extLst>
          </p:cNvPr>
          <p:cNvSpPr txBox="1"/>
          <p:nvPr/>
        </p:nvSpPr>
        <p:spPr>
          <a:xfrm>
            <a:off x="7110913" y="784275"/>
            <a:ext cx="4264565" cy="1200329"/>
          </a:xfrm>
          <a:prstGeom prst="rect">
            <a:avLst/>
          </a:prstGeom>
          <a:noFill/>
        </p:spPr>
        <p:txBody>
          <a:bodyPr wrap="square">
            <a:spAutoFit/>
          </a:bodyPr>
          <a:lstStyle/>
          <a:p>
            <a:r>
              <a:rPr lang="pl-PL" sz="2400" b="0" strike="noStrike" spc="-1" dirty="0">
                <a:solidFill>
                  <a:schemeClr val="dk1"/>
                </a:solidFill>
                <a:latin typeface="Calibri Light"/>
              </a:rPr>
              <a:t>Narzędzia izolowane wg VDE do 1000 V zgodnie z DIN EN/IEC 60900</a:t>
            </a:r>
            <a:endParaRPr lang="pl-PL" sz="2400" dirty="0"/>
          </a:p>
        </p:txBody>
      </p:sp>
    </p:spTree>
    <p:extLst>
      <p:ext uri="{BB962C8B-B14F-4D97-AF65-F5344CB8AC3E}">
        <p14:creationId xmlns:p14="http://schemas.microsoft.com/office/powerpoint/2010/main" val="3213952329"/>
      </p:ext>
    </p:extLst>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5A558DAB-A9F6-7B98-29EE-C82F06F26AC0}"/>
              </a:ext>
            </a:extLst>
          </p:cNvPr>
          <p:cNvSpPr>
            <a:spLocks noGrp="1"/>
          </p:cNvSpPr>
          <p:nvPr>
            <p:ph type="sldNum" sz="quarter" idx="12"/>
          </p:nvPr>
        </p:nvSpPr>
        <p:spPr/>
        <p:txBody>
          <a:bodyPr/>
          <a:lstStyle/>
          <a:p>
            <a:fld id="{B13EF961-FCAC-4A9A-A9A0-C51400629BF4}" type="slidenum">
              <a:rPr lang="pl-PL" smtClean="0"/>
              <a:t>426</a:t>
            </a:fld>
            <a:endParaRPr lang="pl-PL"/>
          </a:p>
        </p:txBody>
      </p:sp>
      <p:sp>
        <p:nvSpPr>
          <p:cNvPr id="6" name="pole tekstowe 5">
            <a:extLst>
              <a:ext uri="{FF2B5EF4-FFF2-40B4-BE49-F238E27FC236}">
                <a16:creationId xmlns:a16="http://schemas.microsoft.com/office/drawing/2014/main" id="{ED519FD6-5FF6-EDBF-4A5E-2202056450AF}"/>
              </a:ext>
            </a:extLst>
          </p:cNvPr>
          <p:cNvSpPr txBox="1"/>
          <p:nvPr/>
        </p:nvSpPr>
        <p:spPr>
          <a:xfrm>
            <a:off x="609600" y="440267"/>
            <a:ext cx="11277600" cy="2126864"/>
          </a:xfrm>
          <a:prstGeom prst="rect">
            <a:avLst/>
          </a:prstGeom>
          <a:noFill/>
        </p:spPr>
        <p:txBody>
          <a:bodyPr wrap="square">
            <a:spAutoFit/>
          </a:bodyPr>
          <a:lstStyle/>
          <a:p>
            <a:pPr>
              <a:lnSpc>
                <a:spcPct val="150000"/>
              </a:lnSpc>
            </a:pPr>
            <a:r>
              <a:rPr lang="pl-PL" dirty="0"/>
              <a:t>Do </a:t>
            </a:r>
            <a:r>
              <a:rPr lang="pl-PL" b="1" dirty="0"/>
              <a:t>budowy m.in. linii kablowych </a:t>
            </a:r>
            <a:r>
              <a:rPr lang="pl-PL" b="1" dirty="0" err="1"/>
              <a:t>nn</a:t>
            </a:r>
            <a:r>
              <a:rPr lang="pl-PL" b="1" dirty="0"/>
              <a:t> </a:t>
            </a:r>
            <a:r>
              <a:rPr lang="pl-PL" dirty="0"/>
              <a:t> należy stosować wyroby (kable, osprzęt, urządzenia itp.) dopuszczone do obrotu w budownictwie. Muszą one posiadać:</a:t>
            </a:r>
          </a:p>
          <a:p>
            <a:pPr marL="742950" lvl="1" indent="-285750">
              <a:lnSpc>
                <a:spcPct val="150000"/>
              </a:lnSpc>
              <a:buFont typeface="Arial" panose="020B0604020202020204" pitchFamily="34" charset="0"/>
              <a:buChar char="•"/>
            </a:pPr>
            <a:r>
              <a:rPr lang="pl-PL" dirty="0"/>
              <a:t>ocenę zgodności z odpowiednimi przepisami i </a:t>
            </a:r>
            <a:r>
              <a:rPr lang="pl-PL" dirty="0" err="1"/>
              <a:t>normi</a:t>
            </a:r>
            <a:r>
              <a:rPr lang="pl-PL" dirty="0"/>
              <a:t>,</a:t>
            </a:r>
          </a:p>
          <a:p>
            <a:pPr marL="742950" lvl="1" indent="-285750">
              <a:lnSpc>
                <a:spcPct val="150000"/>
              </a:lnSpc>
              <a:buFont typeface="Arial" panose="020B0604020202020204" pitchFamily="34" charset="0"/>
              <a:buChar char="•"/>
            </a:pPr>
            <a:r>
              <a:rPr lang="pl-PL" dirty="0"/>
              <a:t>krajową deklarację zgodności,</a:t>
            </a:r>
          </a:p>
          <a:p>
            <a:pPr marL="742950" lvl="1" indent="-285750">
              <a:lnSpc>
                <a:spcPct val="150000"/>
              </a:lnSpc>
              <a:buFont typeface="Arial" panose="020B0604020202020204" pitchFamily="34" charset="0"/>
              <a:buChar char="•"/>
            </a:pPr>
            <a:r>
              <a:rPr lang="pl-PL" dirty="0"/>
              <a:t>oznakowanie CE.</a:t>
            </a:r>
          </a:p>
        </p:txBody>
      </p:sp>
      <p:pic>
        <p:nvPicPr>
          <p:cNvPr id="4098" name="Picture 2" descr="undefined">
            <a:extLst>
              <a:ext uri="{FF2B5EF4-FFF2-40B4-BE49-F238E27FC236}">
                <a16:creationId xmlns:a16="http://schemas.microsoft.com/office/drawing/2014/main" id="{37F091FE-3962-810E-3AD1-3A35C246A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6084" y="2874109"/>
            <a:ext cx="1584960" cy="1109781"/>
          </a:xfrm>
          <a:prstGeom prst="rect">
            <a:avLst/>
          </a:prstGeom>
          <a:noFill/>
          <a:extLst>
            <a:ext uri="{909E8E84-426E-40DD-AFC4-6F175D3DCCD1}">
              <a14:hiddenFill xmlns:a14="http://schemas.microsoft.com/office/drawing/2010/main">
                <a:solidFill>
                  <a:srgbClr val="FFFFFF"/>
                </a:solidFill>
              </a14:hiddenFill>
            </a:ext>
          </a:extLst>
        </p:spPr>
      </p:pic>
      <p:pic>
        <p:nvPicPr>
          <p:cNvPr id="8" name="Obraz 7">
            <a:extLst>
              <a:ext uri="{FF2B5EF4-FFF2-40B4-BE49-F238E27FC236}">
                <a16:creationId xmlns:a16="http://schemas.microsoft.com/office/drawing/2014/main" id="{0A298314-425C-4778-648D-961113209741}"/>
              </a:ext>
            </a:extLst>
          </p:cNvPr>
          <p:cNvPicPr>
            <a:picLocks noChangeAspect="1"/>
          </p:cNvPicPr>
          <p:nvPr/>
        </p:nvPicPr>
        <p:blipFill>
          <a:blip r:embed="rId3"/>
          <a:stretch>
            <a:fillRect/>
          </a:stretch>
        </p:blipFill>
        <p:spPr>
          <a:xfrm>
            <a:off x="5321478" y="2634849"/>
            <a:ext cx="1584960" cy="1537291"/>
          </a:xfrm>
          <a:prstGeom prst="rect">
            <a:avLst/>
          </a:prstGeom>
        </p:spPr>
      </p:pic>
      <p:sp>
        <p:nvSpPr>
          <p:cNvPr id="10" name="pole tekstowe 9">
            <a:extLst>
              <a:ext uri="{FF2B5EF4-FFF2-40B4-BE49-F238E27FC236}">
                <a16:creationId xmlns:a16="http://schemas.microsoft.com/office/drawing/2014/main" id="{D0C7C6A8-D270-1957-4D1B-2F808153E8B5}"/>
              </a:ext>
            </a:extLst>
          </p:cNvPr>
          <p:cNvSpPr txBox="1"/>
          <p:nvPr/>
        </p:nvSpPr>
        <p:spPr>
          <a:xfrm>
            <a:off x="284480" y="4290868"/>
            <a:ext cx="11277600" cy="2251065"/>
          </a:xfrm>
          <a:prstGeom prst="rect">
            <a:avLst/>
          </a:prstGeom>
          <a:noFill/>
        </p:spPr>
        <p:txBody>
          <a:bodyPr wrap="square">
            <a:spAutoFit/>
          </a:bodyPr>
          <a:lstStyle/>
          <a:p>
            <a:pPr algn="just">
              <a:lnSpc>
                <a:spcPct val="150000"/>
              </a:lnSpc>
            </a:pPr>
            <a:r>
              <a:rPr lang="pl-PL" sz="2400" b="1" dirty="0"/>
              <a:t>Wyrób budowlany </a:t>
            </a:r>
            <a:r>
              <a:rPr lang="pl-PL" sz="2400" dirty="0"/>
              <a:t>oznacza każdy wyrób lub zestaw wyprodukowany i wprowadzony do obrotu w celu trwałego wbudowania w obiektach budowlanych lub ich częściach, którego właściwości wpływają na właściwości użytkowe obiektów budowlanych w stosunku do podstawowych wymagań dotyczących obiektów budowlanych.</a:t>
            </a:r>
          </a:p>
        </p:txBody>
      </p:sp>
    </p:spTree>
    <p:extLst>
      <p:ext uri="{BB962C8B-B14F-4D97-AF65-F5344CB8AC3E}">
        <p14:creationId xmlns:p14="http://schemas.microsoft.com/office/powerpoint/2010/main" val="1897456919"/>
      </p:ext>
    </p:extLst>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1424381F-9051-589B-BF94-DB057680EEC2}"/>
              </a:ext>
            </a:extLst>
          </p:cNvPr>
          <p:cNvSpPr>
            <a:spLocks noGrp="1"/>
          </p:cNvSpPr>
          <p:nvPr>
            <p:ph type="sldNum" sz="quarter" idx="12"/>
          </p:nvPr>
        </p:nvSpPr>
        <p:spPr/>
        <p:txBody>
          <a:bodyPr/>
          <a:lstStyle/>
          <a:p>
            <a:fld id="{B13EF961-FCAC-4A9A-A9A0-C51400629BF4}" type="slidenum">
              <a:rPr lang="pl-PL" smtClean="0"/>
              <a:t>427</a:t>
            </a:fld>
            <a:endParaRPr lang="pl-PL"/>
          </a:p>
        </p:txBody>
      </p:sp>
      <p:pic>
        <p:nvPicPr>
          <p:cNvPr id="6" name="Obraz 5">
            <a:extLst>
              <a:ext uri="{FF2B5EF4-FFF2-40B4-BE49-F238E27FC236}">
                <a16:creationId xmlns:a16="http://schemas.microsoft.com/office/drawing/2014/main" id="{0D757E67-C87D-E278-7FFF-3103F4B1E976}"/>
              </a:ext>
            </a:extLst>
          </p:cNvPr>
          <p:cNvPicPr>
            <a:picLocks noChangeAspect="1"/>
          </p:cNvPicPr>
          <p:nvPr/>
        </p:nvPicPr>
        <p:blipFill>
          <a:blip r:embed="rId2"/>
          <a:stretch>
            <a:fillRect/>
          </a:stretch>
        </p:blipFill>
        <p:spPr>
          <a:xfrm>
            <a:off x="7462345" y="0"/>
            <a:ext cx="4729655" cy="6858000"/>
          </a:xfrm>
          <a:prstGeom prst="rect">
            <a:avLst/>
          </a:prstGeom>
        </p:spPr>
      </p:pic>
      <p:sp>
        <p:nvSpPr>
          <p:cNvPr id="8" name="pole tekstowe 7">
            <a:extLst>
              <a:ext uri="{FF2B5EF4-FFF2-40B4-BE49-F238E27FC236}">
                <a16:creationId xmlns:a16="http://schemas.microsoft.com/office/drawing/2014/main" id="{CA565960-DAFC-7F6B-0C4F-A4BF3F8D8B04}"/>
              </a:ext>
            </a:extLst>
          </p:cNvPr>
          <p:cNvSpPr txBox="1"/>
          <p:nvPr/>
        </p:nvSpPr>
        <p:spPr>
          <a:xfrm>
            <a:off x="483123" y="566678"/>
            <a:ext cx="6822649" cy="4524315"/>
          </a:xfrm>
          <a:prstGeom prst="rect">
            <a:avLst/>
          </a:prstGeom>
          <a:noFill/>
        </p:spPr>
        <p:txBody>
          <a:bodyPr wrap="square">
            <a:spAutoFit/>
          </a:bodyPr>
          <a:lstStyle/>
          <a:p>
            <a:pPr algn="just"/>
            <a:r>
              <a:rPr lang="pl-PL" sz="2400" b="1" dirty="0"/>
              <a:t>Kable i przewody elektryczne </a:t>
            </a:r>
            <a:r>
              <a:rPr lang="pl-PL" sz="2400" dirty="0"/>
              <a:t>traktowane są jako </a:t>
            </a:r>
            <a:r>
              <a:rPr lang="pl-PL" sz="2400" b="1" u="sng" dirty="0"/>
              <a:t>wyroby budowlane </a:t>
            </a:r>
            <a:r>
              <a:rPr lang="pl-PL" sz="2400" dirty="0"/>
              <a:t>zgodnie z Rozporządzeniem CPR (UE 305/2011). Muszą spełniać rygorystyczne wymagania jakościowe oraz być odpowiednio udokumentowane. Dystrybutor (czyli każda osoba lub firma odsprzedająca kable) ma obowiązek sprawdzić zgodność wyrobu i dokumentacji z CPR, a w przypadku niezgodności – powiadomić odpowiednie służby. Jeśli dystrybutor wprowadza wyrób pod własną marką lub go modyfikuje, przejmuje obowiązki producenta, w tym badania i wystawienie deklaracji właściwości użytkowych.</a:t>
            </a:r>
          </a:p>
        </p:txBody>
      </p:sp>
    </p:spTree>
    <p:extLst>
      <p:ext uri="{BB962C8B-B14F-4D97-AF65-F5344CB8AC3E}">
        <p14:creationId xmlns:p14="http://schemas.microsoft.com/office/powerpoint/2010/main" val="4179670963"/>
      </p:ext>
    </p:extLst>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AE8A5037-00D5-D03E-E0A3-A26E11373609}"/>
              </a:ext>
            </a:extLst>
          </p:cNvPr>
          <p:cNvSpPr>
            <a:spLocks noGrp="1"/>
          </p:cNvSpPr>
          <p:nvPr>
            <p:ph type="sldNum" sz="quarter" idx="12"/>
          </p:nvPr>
        </p:nvSpPr>
        <p:spPr/>
        <p:txBody>
          <a:bodyPr/>
          <a:lstStyle/>
          <a:p>
            <a:fld id="{B13EF961-FCAC-4A9A-A9A0-C51400629BF4}" type="slidenum">
              <a:rPr lang="pl-PL" smtClean="0"/>
              <a:t>428</a:t>
            </a:fld>
            <a:endParaRPr lang="pl-PL"/>
          </a:p>
        </p:txBody>
      </p:sp>
      <p:pic>
        <p:nvPicPr>
          <p:cNvPr id="6" name="Obraz 5">
            <a:extLst>
              <a:ext uri="{FF2B5EF4-FFF2-40B4-BE49-F238E27FC236}">
                <a16:creationId xmlns:a16="http://schemas.microsoft.com/office/drawing/2014/main" id="{6FCE4F01-4A6C-992E-569C-0098ACC5B291}"/>
              </a:ext>
            </a:extLst>
          </p:cNvPr>
          <p:cNvPicPr>
            <a:picLocks noChangeAspect="1"/>
          </p:cNvPicPr>
          <p:nvPr/>
        </p:nvPicPr>
        <p:blipFill>
          <a:blip r:embed="rId2"/>
          <a:stretch>
            <a:fillRect/>
          </a:stretch>
        </p:blipFill>
        <p:spPr>
          <a:xfrm>
            <a:off x="581453" y="0"/>
            <a:ext cx="5664613" cy="6858000"/>
          </a:xfrm>
          <a:prstGeom prst="rect">
            <a:avLst/>
          </a:prstGeom>
        </p:spPr>
      </p:pic>
      <p:pic>
        <p:nvPicPr>
          <p:cNvPr id="8" name="Obraz 7">
            <a:extLst>
              <a:ext uri="{FF2B5EF4-FFF2-40B4-BE49-F238E27FC236}">
                <a16:creationId xmlns:a16="http://schemas.microsoft.com/office/drawing/2014/main" id="{8D6AEC75-629C-9B57-719B-25D8C589B036}"/>
              </a:ext>
            </a:extLst>
          </p:cNvPr>
          <p:cNvPicPr>
            <a:picLocks noChangeAspect="1"/>
          </p:cNvPicPr>
          <p:nvPr/>
        </p:nvPicPr>
        <p:blipFill>
          <a:blip r:embed="rId3"/>
          <a:stretch>
            <a:fillRect/>
          </a:stretch>
        </p:blipFill>
        <p:spPr>
          <a:xfrm>
            <a:off x="6246066" y="0"/>
            <a:ext cx="5828907" cy="6858000"/>
          </a:xfrm>
          <a:prstGeom prst="rect">
            <a:avLst/>
          </a:prstGeom>
        </p:spPr>
      </p:pic>
    </p:spTree>
    <p:extLst>
      <p:ext uri="{BB962C8B-B14F-4D97-AF65-F5344CB8AC3E}">
        <p14:creationId xmlns:p14="http://schemas.microsoft.com/office/powerpoint/2010/main" val="1625442452"/>
      </p:ext>
    </p:extLst>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121D3197-8750-F3E7-0A0B-E09DA8ED8D93}"/>
              </a:ext>
            </a:extLst>
          </p:cNvPr>
          <p:cNvSpPr>
            <a:spLocks noGrp="1"/>
          </p:cNvSpPr>
          <p:nvPr>
            <p:ph type="sldNum" sz="quarter" idx="12"/>
          </p:nvPr>
        </p:nvSpPr>
        <p:spPr/>
        <p:txBody>
          <a:bodyPr/>
          <a:lstStyle/>
          <a:p>
            <a:fld id="{B13EF961-FCAC-4A9A-A9A0-C51400629BF4}" type="slidenum">
              <a:rPr lang="pl-PL" smtClean="0"/>
              <a:t>429</a:t>
            </a:fld>
            <a:endParaRPr lang="pl-PL"/>
          </a:p>
        </p:txBody>
      </p:sp>
      <p:sp>
        <p:nvSpPr>
          <p:cNvPr id="6" name="pole tekstowe 5">
            <a:extLst>
              <a:ext uri="{FF2B5EF4-FFF2-40B4-BE49-F238E27FC236}">
                <a16:creationId xmlns:a16="http://schemas.microsoft.com/office/drawing/2014/main" id="{95A22187-A193-13E2-3AA8-B2B446E45EFD}"/>
              </a:ext>
            </a:extLst>
          </p:cNvPr>
          <p:cNvSpPr txBox="1"/>
          <p:nvPr/>
        </p:nvSpPr>
        <p:spPr>
          <a:xfrm>
            <a:off x="264160" y="876008"/>
            <a:ext cx="11521440" cy="5673348"/>
          </a:xfrm>
          <a:prstGeom prst="rect">
            <a:avLst/>
          </a:prstGeom>
          <a:noFill/>
        </p:spPr>
        <p:txBody>
          <a:bodyPr wrap="square">
            <a:spAutoFit/>
          </a:bodyPr>
          <a:lstStyle/>
          <a:p>
            <a:pPr algn="just">
              <a:buNone/>
            </a:pPr>
            <a:r>
              <a:rPr lang="pl-PL" sz="2400" b="0" i="0" dirty="0">
                <a:effectLst/>
              </a:rPr>
              <a:t>Dyrektywa budowlana 89/106/EWG i Rozporządzenie Parlamentu Europejskiego RPE 305/2011 klasyfikuje wyroby budowlane na dwie zasadnicze kategorie. Są to wyroby znakowane znakiem </a:t>
            </a:r>
            <a:r>
              <a:rPr lang="pl-PL" sz="2400" b="1" i="0" dirty="0">
                <a:effectLst/>
              </a:rPr>
              <a:t>CE</a:t>
            </a:r>
            <a:r>
              <a:rPr lang="pl-PL" sz="2400" b="0" i="0" dirty="0">
                <a:effectLst/>
              </a:rPr>
              <a:t> i wyroby znakowane znakiem budowlanym </a:t>
            </a:r>
            <a:r>
              <a:rPr lang="pl-PL" sz="2400" b="1" i="0" dirty="0">
                <a:effectLst/>
              </a:rPr>
              <a:t>B</a:t>
            </a:r>
            <a:r>
              <a:rPr lang="pl-PL" sz="2400" b="0" i="0" dirty="0">
                <a:effectLst/>
              </a:rPr>
              <a:t>.</a:t>
            </a:r>
            <a:br>
              <a:rPr lang="pl-PL" sz="2400" b="0" i="0" dirty="0">
                <a:effectLst/>
              </a:rPr>
            </a:br>
            <a:br>
              <a:rPr lang="pl-PL" sz="2400" b="0" i="0" dirty="0">
                <a:effectLst/>
              </a:rPr>
            </a:br>
            <a:r>
              <a:rPr lang="pl-PL" sz="2400" b="1" i="0" dirty="0">
                <a:effectLst/>
              </a:rPr>
              <a:t>Wyroby znakowane znakiem CE:</a:t>
            </a:r>
          </a:p>
          <a:p>
            <a:pPr marL="342900" indent="-342900" algn="just">
              <a:spcAft>
                <a:spcPts val="750"/>
              </a:spcAft>
              <a:buFont typeface="Arial" panose="020B0604020202020204" pitchFamily="34" charset="0"/>
              <a:buChar char="•"/>
            </a:pPr>
            <a:r>
              <a:rPr lang="pl-PL" sz="2400" b="0" i="0" dirty="0">
                <a:effectLst/>
              </a:rPr>
              <a:t>wyroby, dla których stworzone zostały tzw. normy zharmonizowane, których wymagania nasz produkt musi spełniać</a:t>
            </a:r>
          </a:p>
          <a:p>
            <a:pPr marL="342900" indent="-342900" algn="just">
              <a:spcAft>
                <a:spcPts val="750"/>
              </a:spcAft>
              <a:buFont typeface="Arial" panose="020B0604020202020204" pitchFamily="34" charset="0"/>
              <a:buChar char="•"/>
            </a:pPr>
            <a:r>
              <a:rPr lang="pl-PL" sz="2400" b="0" i="0" dirty="0">
                <a:effectLst/>
              </a:rPr>
              <a:t>wyroby, dla których Komisja Europejska stworzyła tzw. Europejskie Aprobaty Techniczne</a:t>
            </a:r>
          </a:p>
          <a:p>
            <a:pPr algn="just">
              <a:buNone/>
            </a:pPr>
            <a:br>
              <a:rPr lang="pl-PL" sz="2400" b="0" i="0" dirty="0">
                <a:effectLst/>
              </a:rPr>
            </a:br>
            <a:r>
              <a:rPr lang="pl-PL" sz="2400" b="1" i="0" dirty="0">
                <a:effectLst/>
              </a:rPr>
              <a:t>Wyroby znakowane znakiem budowlanym B:</a:t>
            </a:r>
          </a:p>
          <a:p>
            <a:pPr marL="342900" indent="-342900" algn="just">
              <a:spcAft>
                <a:spcPts val="750"/>
              </a:spcAft>
              <a:buFont typeface="Arial" panose="020B0604020202020204" pitchFamily="34" charset="0"/>
              <a:buChar char="•"/>
            </a:pPr>
            <a:r>
              <a:rPr lang="pl-PL" sz="2400" b="0" i="0" dirty="0">
                <a:effectLst/>
              </a:rPr>
              <a:t>wyroby, dla których nie zostały stworzone tzw. normy zharmonizowane,</a:t>
            </a:r>
          </a:p>
          <a:p>
            <a:pPr marL="342900" indent="-342900" algn="just">
              <a:spcAft>
                <a:spcPts val="750"/>
              </a:spcAft>
              <a:buFont typeface="Arial" panose="020B0604020202020204" pitchFamily="34" charset="0"/>
              <a:buChar char="•"/>
            </a:pPr>
            <a:r>
              <a:rPr lang="pl-PL" sz="2400" b="0" i="0" dirty="0">
                <a:effectLst/>
              </a:rPr>
              <a:t>wyroby, które spełniają wymagania polskich norm budowlanych,</a:t>
            </a:r>
          </a:p>
          <a:p>
            <a:pPr marL="342900" indent="-342900" algn="just">
              <a:spcAft>
                <a:spcPts val="750"/>
              </a:spcAft>
              <a:buFont typeface="Arial" panose="020B0604020202020204" pitchFamily="34" charset="0"/>
              <a:buChar char="•"/>
            </a:pPr>
            <a:r>
              <a:rPr lang="pl-PL" sz="2400" b="0" i="0" dirty="0">
                <a:effectLst/>
              </a:rPr>
              <a:t>wyroby, które ze względu na brak norm polskich i norm zharmonizowanych, posiadają Aprobatę Techniczną</a:t>
            </a:r>
          </a:p>
        </p:txBody>
      </p:sp>
    </p:spTree>
    <p:extLst>
      <p:ext uri="{BB962C8B-B14F-4D97-AF65-F5344CB8AC3E}">
        <p14:creationId xmlns:p14="http://schemas.microsoft.com/office/powerpoint/2010/main" val="601189707"/>
      </p:ext>
    </p:extLst>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1C605F33-C866-6B7F-D802-E9FBBFC2D954}"/>
              </a:ext>
            </a:extLst>
          </p:cNvPr>
          <p:cNvSpPr>
            <a:spLocks noGrp="1"/>
          </p:cNvSpPr>
          <p:nvPr>
            <p:ph type="sldNum" sz="quarter" idx="12"/>
          </p:nvPr>
        </p:nvSpPr>
        <p:spPr/>
        <p:txBody>
          <a:bodyPr/>
          <a:lstStyle/>
          <a:p>
            <a:fld id="{B13EF961-FCAC-4A9A-A9A0-C51400629BF4}" type="slidenum">
              <a:rPr lang="pl-PL" smtClean="0"/>
              <a:t>430</a:t>
            </a:fld>
            <a:endParaRPr lang="pl-PL"/>
          </a:p>
        </p:txBody>
      </p:sp>
      <p:sp>
        <p:nvSpPr>
          <p:cNvPr id="4" name="pole tekstowe 3">
            <a:extLst>
              <a:ext uri="{FF2B5EF4-FFF2-40B4-BE49-F238E27FC236}">
                <a16:creationId xmlns:a16="http://schemas.microsoft.com/office/drawing/2014/main" id="{AFE7B899-AFF9-1B1A-7899-CF24D4E92E3E}"/>
              </a:ext>
            </a:extLst>
          </p:cNvPr>
          <p:cNvSpPr txBox="1"/>
          <p:nvPr/>
        </p:nvSpPr>
        <p:spPr>
          <a:xfrm>
            <a:off x="209550" y="352603"/>
            <a:ext cx="11772899" cy="6001643"/>
          </a:xfrm>
          <a:prstGeom prst="rect">
            <a:avLst/>
          </a:prstGeom>
          <a:noFill/>
        </p:spPr>
        <p:txBody>
          <a:bodyPr wrap="square">
            <a:spAutoFit/>
          </a:bodyPr>
          <a:lstStyle/>
          <a:p>
            <a:r>
              <a:rPr lang="pl-PL" sz="2400" b="1" dirty="0"/>
              <a:t>Normy w pracy elektryka</a:t>
            </a:r>
          </a:p>
          <a:p>
            <a:pPr marL="285750" indent="-285750">
              <a:buFont typeface="Arial" panose="020B0604020202020204" pitchFamily="34" charset="0"/>
              <a:buChar char="•"/>
            </a:pPr>
            <a:r>
              <a:rPr lang="pl-PL" sz="2400" dirty="0"/>
              <a:t>PN-EN 61140:2016-07 Ochrona przed porażeniem prądem elektrycznym – Wspólne aspekty instalacji i urządzeń.</a:t>
            </a:r>
          </a:p>
          <a:p>
            <a:pPr marL="285750" indent="-285750">
              <a:buFont typeface="Arial" panose="020B0604020202020204" pitchFamily="34" charset="0"/>
              <a:buChar char="•"/>
            </a:pPr>
            <a:r>
              <a:rPr lang="pl-PL" sz="2400" dirty="0"/>
              <a:t>PN-HD 60364-1:2010 (wersja polska) Instalacje elektryczne niskiego napięcia – Część 1: Wymagania podstawowe, ustalanie ogólnych charakterystyk, definicje.</a:t>
            </a:r>
          </a:p>
          <a:p>
            <a:pPr marL="285750" indent="-285750">
              <a:buFont typeface="Arial" panose="020B0604020202020204" pitchFamily="34" charset="0"/>
              <a:buChar char="•"/>
            </a:pPr>
            <a:r>
              <a:rPr lang="pl-PL" sz="2400" dirty="0"/>
              <a:t>PN-HD 60364-4-41:2017-09 Instalacje elektryczne niskiego napięcia – Część 4-41:Ochrona dla zapewnienia bezpieczeństwa – Ochrona przed porażeniem elektrycznym.</a:t>
            </a:r>
          </a:p>
          <a:p>
            <a:pPr marL="285750" indent="-285750">
              <a:buFont typeface="Arial" panose="020B0604020202020204" pitchFamily="34" charset="0"/>
              <a:buChar char="•"/>
            </a:pPr>
            <a:r>
              <a:rPr lang="pl-PL" sz="2400" dirty="0"/>
              <a:t>PN-HD 60364-4-42:2011/A1:2015-01 Instalacje elektryczne niskiego napięcia – Część 4-42: Ochrona dla zapewnienia bezpieczeństwa – Ochrona przed skutkami oddziaływania cieplnego.</a:t>
            </a:r>
          </a:p>
          <a:p>
            <a:pPr marL="285750" indent="-285750">
              <a:buFont typeface="Arial" panose="020B0604020202020204" pitchFamily="34" charset="0"/>
              <a:buChar char="•"/>
            </a:pPr>
            <a:r>
              <a:rPr lang="pl-PL" sz="2400" dirty="0"/>
              <a:t>PN-HD 60364-5-53:2016-02 (wersja polska) Instalacje elektryczne niskiego napięcia – Część 5-53: Dobór i montaż wyposażenia elektrycznego – Aparatura rozdzielcza i sterownicza.</a:t>
            </a:r>
          </a:p>
          <a:p>
            <a:pPr marL="285750" indent="-285750">
              <a:buFont typeface="Arial" panose="020B0604020202020204" pitchFamily="34" charset="0"/>
              <a:buChar char="•"/>
            </a:pPr>
            <a:r>
              <a:rPr lang="pl-PL" sz="2400" dirty="0"/>
              <a:t>PN-HD 60364-5-54:2011 (wersja polska) Instalacje elektryczne niskiego napięcia – Część 5-54: Dobór i montaż wyposażenia elektrycznego – Układy uziemiające i przewody ochronne.</a:t>
            </a:r>
          </a:p>
          <a:p>
            <a:pPr marL="285750" indent="-285750">
              <a:buFont typeface="Arial" panose="020B0604020202020204" pitchFamily="34" charset="0"/>
              <a:buChar char="•"/>
            </a:pPr>
            <a:r>
              <a:rPr lang="pl-PL" sz="2400" dirty="0"/>
              <a:t>PN-HD 60364-5-56:2019-01 Instalacje elektryczne niskiego napięcia – Część 5-56: Dobór i montaż wyposażenia elektrycznego – Instalacje bezpieczeństwa.</a:t>
            </a:r>
          </a:p>
        </p:txBody>
      </p:sp>
    </p:spTree>
    <p:extLst>
      <p:ext uri="{BB962C8B-B14F-4D97-AF65-F5344CB8AC3E}">
        <p14:creationId xmlns:p14="http://schemas.microsoft.com/office/powerpoint/2010/main" val="610434772"/>
      </p:ext>
    </p:extLst>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a:extLst>
              <a:ext uri="{FF2B5EF4-FFF2-40B4-BE49-F238E27FC236}">
                <a16:creationId xmlns:a16="http://schemas.microsoft.com/office/drawing/2014/main" id="{9FA9008F-E75E-AB8C-7009-D6A716006FAF}"/>
              </a:ext>
            </a:extLst>
          </p:cNvPr>
          <p:cNvSpPr>
            <a:spLocks noGrp="1"/>
          </p:cNvSpPr>
          <p:nvPr>
            <p:ph type="sldNum" sz="quarter" idx="12"/>
          </p:nvPr>
        </p:nvSpPr>
        <p:spPr/>
        <p:txBody>
          <a:bodyPr/>
          <a:lstStyle/>
          <a:p>
            <a:fld id="{B13EF961-FCAC-4A9A-A9A0-C51400629BF4}" type="slidenum">
              <a:rPr lang="pl-PL" smtClean="0"/>
              <a:t>431</a:t>
            </a:fld>
            <a:endParaRPr lang="pl-PL"/>
          </a:p>
        </p:txBody>
      </p:sp>
      <p:sp>
        <p:nvSpPr>
          <p:cNvPr id="4" name="pole tekstowe 3">
            <a:extLst>
              <a:ext uri="{FF2B5EF4-FFF2-40B4-BE49-F238E27FC236}">
                <a16:creationId xmlns:a16="http://schemas.microsoft.com/office/drawing/2014/main" id="{749637BF-155D-41EB-9B0D-809E57DADF70}"/>
              </a:ext>
            </a:extLst>
          </p:cNvPr>
          <p:cNvSpPr txBox="1"/>
          <p:nvPr/>
        </p:nvSpPr>
        <p:spPr>
          <a:xfrm>
            <a:off x="264160" y="202426"/>
            <a:ext cx="11562080" cy="6740307"/>
          </a:xfrm>
          <a:prstGeom prst="rect">
            <a:avLst/>
          </a:prstGeom>
          <a:noFill/>
        </p:spPr>
        <p:txBody>
          <a:bodyPr wrap="square">
            <a:spAutoFit/>
          </a:bodyPr>
          <a:lstStyle/>
          <a:p>
            <a:pPr marL="342900" indent="-342900">
              <a:buFont typeface="Arial" panose="020B0604020202020204" pitchFamily="34" charset="0"/>
              <a:buChar char="•"/>
            </a:pPr>
            <a:r>
              <a:rPr lang="pl-PL" sz="2400" dirty="0"/>
              <a:t>PN-HD 60364-6:2016-07 Instalacje elektryczne niskiego napięcia – Część 6: Sprawdzanie</a:t>
            </a:r>
          </a:p>
          <a:p>
            <a:pPr marL="342900" indent="-342900">
              <a:buFont typeface="Arial" panose="020B0604020202020204" pitchFamily="34" charset="0"/>
              <a:buChar char="•"/>
            </a:pPr>
            <a:r>
              <a:rPr lang="pl-PL" sz="2400" dirty="0"/>
              <a:t>PN-HD 60364-7-701:2010  Instalacje elektryczne niskiego napięcia – Część 7-701: Wymagania dotyczące specjalnych instalacji lub lokalizacji – Pomieszczenia wyposażone w wannę lub prysznic.</a:t>
            </a:r>
          </a:p>
          <a:p>
            <a:pPr marL="342900" indent="-342900">
              <a:buFont typeface="Arial" panose="020B0604020202020204" pitchFamily="34" charset="0"/>
              <a:buChar char="•"/>
            </a:pPr>
            <a:r>
              <a:rPr lang="pl-PL" sz="2400" dirty="0"/>
              <a:t>PN-HD 60364-7-704:2018-08 (wersja angielska) Instalacje elektryczne niskiego napięcia – Część 7-704: Wymagania dotyczące specjalnych instalacji lub lokalizacji – Instalacje na terenie budowy i rozbiórki.</a:t>
            </a:r>
          </a:p>
          <a:p>
            <a:pPr marL="342900" indent="-342900">
              <a:buFont typeface="Arial" panose="020B0604020202020204" pitchFamily="34" charset="0"/>
              <a:buChar char="•"/>
            </a:pPr>
            <a:r>
              <a:rPr lang="pl-PL" sz="2400" dirty="0"/>
              <a:t>N SEP-E-001:2012 Sieci elektroenergetyczne niskiego napięcia. Ochrona przed porażeniem elektrycznym.</a:t>
            </a:r>
          </a:p>
          <a:p>
            <a:pPr marL="342900" indent="-342900">
              <a:buFont typeface="Arial" panose="020B0604020202020204" pitchFamily="34" charset="0"/>
              <a:buChar char="•"/>
            </a:pPr>
            <a:r>
              <a:rPr lang="pl-PL" sz="2400" dirty="0"/>
              <a:t>N SEP-E-002:2003 Instalacje elektryczne w obiektach budowlanych. Instalacje elektryczne w obiektach mieszkalnych. Podstawy planowania.</a:t>
            </a:r>
          </a:p>
          <a:p>
            <a:pPr marL="342900" indent="-342900">
              <a:buFont typeface="Arial" panose="020B0604020202020204" pitchFamily="34" charset="0"/>
              <a:buChar char="•"/>
            </a:pPr>
            <a:r>
              <a:rPr lang="pl-PL" sz="2400" dirty="0"/>
              <a:t>N SEP-E-003:2003 Elektroenergetyczne linie napowietrzne. Projektowanie i budowa. Linie prądu przemiennego z przewodami </a:t>
            </a:r>
            <a:r>
              <a:rPr lang="pl-PL" sz="2400" dirty="0" err="1"/>
              <a:t>pełnoizolowanymi</a:t>
            </a:r>
            <a:r>
              <a:rPr lang="pl-PL" sz="2400" dirty="0"/>
              <a:t> oraz z przewodami </a:t>
            </a:r>
            <a:r>
              <a:rPr lang="pl-PL" sz="2400" dirty="0" err="1"/>
              <a:t>niepełnoizolowanymi</a:t>
            </a:r>
            <a:r>
              <a:rPr lang="pl-PL" sz="2400" dirty="0"/>
              <a:t>.</a:t>
            </a:r>
          </a:p>
          <a:p>
            <a:pPr marL="342900" indent="-342900" algn="just">
              <a:buFont typeface="Arial" panose="020B0604020202020204" pitchFamily="34" charset="0"/>
              <a:buChar char="•"/>
            </a:pPr>
            <a:r>
              <a:rPr lang="pl-PL" sz="2400" dirty="0"/>
              <a:t>N SEP-E-004:2004 Elektroenergetyczne i sygnalizacyjne linie kablowe. Projektowanie i budowa.</a:t>
            </a:r>
          </a:p>
          <a:p>
            <a:pPr marL="342900" indent="-342900">
              <a:buFont typeface="Arial" panose="020B0604020202020204" pitchFamily="34" charset="0"/>
              <a:buChar char="•"/>
            </a:pPr>
            <a:r>
              <a:rPr lang="pl-PL" sz="2400" dirty="0" err="1"/>
              <a:t>PrN</a:t>
            </a:r>
            <a:r>
              <a:rPr lang="pl-PL" sz="2400" dirty="0"/>
              <a:t> SEP-E-005 Elektroenergetyczne linie napowietrzne. Przewody izolowane o napięciu znamionowym do 1 </a:t>
            </a:r>
            <a:r>
              <a:rPr lang="pl-PL" sz="2400" dirty="0" err="1"/>
              <a:t>kV</a:t>
            </a:r>
            <a:endParaRPr lang="pl-PL" sz="2400" dirty="0"/>
          </a:p>
        </p:txBody>
      </p:sp>
    </p:spTree>
    <p:extLst>
      <p:ext uri="{BB962C8B-B14F-4D97-AF65-F5344CB8AC3E}">
        <p14:creationId xmlns:p14="http://schemas.microsoft.com/office/powerpoint/2010/main" val="1575145285"/>
      </p:ext>
    </p:extLst>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Obraz 14" descr="Obraz zawierający rysowanie, szkic, kreskówka, ilustracja&#10;&#10;Opis wygenerowany automatycznie">
            <a:extLst>
              <a:ext uri="{FF2B5EF4-FFF2-40B4-BE49-F238E27FC236}">
                <a16:creationId xmlns:a16="http://schemas.microsoft.com/office/drawing/2014/main" id="{CF969E16-FB3D-EA0C-1C5A-4484D75EA443}"/>
              </a:ext>
            </a:extLst>
          </p:cNvPr>
          <p:cNvPicPr>
            <a:picLocks noChangeAspect="1"/>
          </p:cNvPicPr>
          <p:nvPr/>
        </p:nvPicPr>
        <p:blipFill>
          <a:blip r:embed="rId2"/>
          <a:stretch>
            <a:fillRect/>
          </a:stretch>
        </p:blipFill>
        <p:spPr>
          <a:xfrm>
            <a:off x="1230923" y="0"/>
            <a:ext cx="10188445" cy="6866125"/>
          </a:xfrm>
          <a:prstGeom prst="rect">
            <a:avLst/>
          </a:prstGeom>
        </p:spPr>
      </p:pic>
      <p:sp>
        <p:nvSpPr>
          <p:cNvPr id="8" name="Symbol zastępczy numeru slajdu 7">
            <a:extLst>
              <a:ext uri="{FF2B5EF4-FFF2-40B4-BE49-F238E27FC236}">
                <a16:creationId xmlns:a16="http://schemas.microsoft.com/office/drawing/2014/main" id="{4F3BBB1F-5DC4-E6FD-A8B9-77CB18640224}"/>
              </a:ext>
            </a:extLst>
          </p:cNvPr>
          <p:cNvSpPr>
            <a:spLocks noGrp="1"/>
          </p:cNvSpPr>
          <p:nvPr>
            <p:ph type="sldNum" sz="quarter" idx="4"/>
          </p:nvPr>
        </p:nvSpPr>
        <p:spPr/>
        <p:txBody>
          <a:bodyPr/>
          <a:lstStyle/>
          <a:p>
            <a:pPr rtl="0"/>
            <a:fld id="{294A09A9-5501-47C1-A89A-A340965A2BE2}" type="slidenum">
              <a:rPr lang="pl-PL" noProof="0" smtClean="0"/>
              <a:pPr rtl="0"/>
              <a:t>432</a:t>
            </a:fld>
            <a:endParaRPr lang="pl-PL" noProof="0"/>
          </a:p>
        </p:txBody>
      </p:sp>
      <p:sp>
        <p:nvSpPr>
          <p:cNvPr id="9" name="Tytuł 8">
            <a:extLst>
              <a:ext uri="{FF2B5EF4-FFF2-40B4-BE49-F238E27FC236}">
                <a16:creationId xmlns:a16="http://schemas.microsoft.com/office/drawing/2014/main" id="{B1C8624B-1B44-6864-A4F8-5C0D17DE533D}"/>
              </a:ext>
            </a:extLst>
          </p:cNvPr>
          <p:cNvSpPr>
            <a:spLocks noGrp="1"/>
          </p:cNvSpPr>
          <p:nvPr>
            <p:ph type="title"/>
          </p:nvPr>
        </p:nvSpPr>
        <p:spPr>
          <a:xfrm>
            <a:off x="4080510" y="-259471"/>
            <a:ext cx="6464300" cy="1277400"/>
          </a:xfrm>
        </p:spPr>
        <p:txBody>
          <a:bodyPr/>
          <a:lstStyle/>
          <a:p>
            <a:r>
              <a:rPr lang="pl-PL" b="1" dirty="0">
                <a:solidFill>
                  <a:schemeClr val="tx1"/>
                </a:solidFill>
              </a:rPr>
              <a:t>Błędy w zakresie BHP</a:t>
            </a:r>
          </a:p>
        </p:txBody>
      </p:sp>
      <p:sp>
        <p:nvSpPr>
          <p:cNvPr id="3" name="pole tekstowe 2">
            <a:extLst>
              <a:ext uri="{FF2B5EF4-FFF2-40B4-BE49-F238E27FC236}">
                <a16:creationId xmlns:a16="http://schemas.microsoft.com/office/drawing/2014/main" id="{A3378513-4E6D-DADE-EFE4-3666E55153FB}"/>
              </a:ext>
            </a:extLst>
          </p:cNvPr>
          <p:cNvSpPr txBox="1"/>
          <p:nvPr/>
        </p:nvSpPr>
        <p:spPr>
          <a:xfrm>
            <a:off x="772632" y="6570040"/>
            <a:ext cx="11613173" cy="307777"/>
          </a:xfrm>
          <a:prstGeom prst="rect">
            <a:avLst/>
          </a:prstGeom>
          <a:noFill/>
        </p:spPr>
        <p:txBody>
          <a:bodyPr wrap="square">
            <a:spAutoFit/>
          </a:bodyPr>
          <a:lstStyle/>
          <a:p>
            <a:r>
              <a:rPr lang="pl-PL" sz="1400" dirty="0"/>
              <a:t>https://www.linkedin.com/posts/arturlipowicz_bhp-grywalizacjabhp-konkursbhp-activity-7131282980794204162-5ct-/?originalSubdomain=pl</a:t>
            </a:r>
          </a:p>
        </p:txBody>
      </p:sp>
    </p:spTree>
    <p:extLst>
      <p:ext uri="{BB962C8B-B14F-4D97-AF65-F5344CB8AC3E}">
        <p14:creationId xmlns:p14="http://schemas.microsoft.com/office/powerpoint/2010/main" val="3722808595"/>
      </p:ext>
    </p:extLst>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1">
            <a:extLst>
              <a:ext uri="{FF2B5EF4-FFF2-40B4-BE49-F238E27FC236}">
                <a16:creationId xmlns:a16="http://schemas.microsoft.com/office/drawing/2014/main" id="{E6A49F88-B5BB-4630-1212-B1AAAF055931}"/>
              </a:ext>
            </a:extLst>
          </p:cNvPr>
          <p:cNvSpPr>
            <a:spLocks noGrp="1"/>
          </p:cNvSpPr>
          <p:nvPr>
            <p:ph type="pic" sz="quarter" idx="11"/>
          </p:nvPr>
        </p:nvSpPr>
        <p:spPr/>
        <p:txBody>
          <a:bodyPr/>
          <a:lstStyle/>
          <a:p>
            <a:endParaRPr lang="pl-PL"/>
          </a:p>
        </p:txBody>
      </p:sp>
      <p:sp>
        <p:nvSpPr>
          <p:cNvPr id="3" name="Symbol zastępczy obrazu 2">
            <a:extLst>
              <a:ext uri="{FF2B5EF4-FFF2-40B4-BE49-F238E27FC236}">
                <a16:creationId xmlns:a16="http://schemas.microsoft.com/office/drawing/2014/main" id="{C9A6D399-A0D4-AE3C-21D5-DA1A02730BB1}"/>
              </a:ext>
            </a:extLst>
          </p:cNvPr>
          <p:cNvSpPr>
            <a:spLocks noGrp="1"/>
          </p:cNvSpPr>
          <p:nvPr>
            <p:ph type="pic" sz="quarter" idx="10"/>
          </p:nvPr>
        </p:nvSpPr>
        <p:spPr/>
        <p:txBody>
          <a:bodyPr/>
          <a:lstStyle/>
          <a:p>
            <a:endParaRPr lang="pl-PL"/>
          </a:p>
        </p:txBody>
      </p:sp>
      <p:sp>
        <p:nvSpPr>
          <p:cNvPr id="4" name="Symbol zastępczy tekstu 3">
            <a:extLst>
              <a:ext uri="{FF2B5EF4-FFF2-40B4-BE49-F238E27FC236}">
                <a16:creationId xmlns:a16="http://schemas.microsoft.com/office/drawing/2014/main" id="{3358C3DC-A33D-9026-0740-F50789914413}"/>
              </a:ext>
            </a:extLst>
          </p:cNvPr>
          <p:cNvSpPr>
            <a:spLocks noGrp="1"/>
          </p:cNvSpPr>
          <p:nvPr>
            <p:ph type="body" sz="quarter" idx="15"/>
          </p:nvPr>
        </p:nvSpPr>
        <p:spPr/>
        <p:txBody>
          <a:bodyPr/>
          <a:lstStyle/>
          <a:p>
            <a:endParaRPr lang="pl-PL"/>
          </a:p>
        </p:txBody>
      </p:sp>
      <p:sp>
        <p:nvSpPr>
          <p:cNvPr id="5" name="Symbol zastępczy tekstu 4">
            <a:extLst>
              <a:ext uri="{FF2B5EF4-FFF2-40B4-BE49-F238E27FC236}">
                <a16:creationId xmlns:a16="http://schemas.microsoft.com/office/drawing/2014/main" id="{198A2BC8-36BA-5437-A150-04B86CF388C8}"/>
              </a:ext>
            </a:extLst>
          </p:cNvPr>
          <p:cNvSpPr>
            <a:spLocks noGrp="1"/>
          </p:cNvSpPr>
          <p:nvPr>
            <p:ph type="body" sz="quarter" idx="13"/>
          </p:nvPr>
        </p:nvSpPr>
        <p:spPr/>
        <p:txBody>
          <a:bodyPr/>
          <a:lstStyle/>
          <a:p>
            <a:endParaRPr lang="pl-PL"/>
          </a:p>
        </p:txBody>
      </p:sp>
      <p:sp>
        <p:nvSpPr>
          <p:cNvPr id="6" name="Symbol zastępczy tekstu 5">
            <a:extLst>
              <a:ext uri="{FF2B5EF4-FFF2-40B4-BE49-F238E27FC236}">
                <a16:creationId xmlns:a16="http://schemas.microsoft.com/office/drawing/2014/main" id="{11B6C652-E08F-4524-6566-17412BDE1A21}"/>
              </a:ext>
            </a:extLst>
          </p:cNvPr>
          <p:cNvSpPr>
            <a:spLocks noGrp="1"/>
          </p:cNvSpPr>
          <p:nvPr>
            <p:ph type="body" sz="quarter" idx="16"/>
          </p:nvPr>
        </p:nvSpPr>
        <p:spPr/>
        <p:txBody>
          <a:bodyPr/>
          <a:lstStyle/>
          <a:p>
            <a:endParaRPr lang="pl-PL"/>
          </a:p>
        </p:txBody>
      </p:sp>
      <p:sp>
        <p:nvSpPr>
          <p:cNvPr id="7" name="Symbol zastępczy numeru slajdu 6">
            <a:extLst>
              <a:ext uri="{FF2B5EF4-FFF2-40B4-BE49-F238E27FC236}">
                <a16:creationId xmlns:a16="http://schemas.microsoft.com/office/drawing/2014/main" id="{A18FF8C0-4B7A-A8A6-436B-D7936CF3E16C}"/>
              </a:ext>
            </a:extLst>
          </p:cNvPr>
          <p:cNvSpPr>
            <a:spLocks noGrp="1"/>
          </p:cNvSpPr>
          <p:nvPr>
            <p:ph type="sldNum" sz="quarter" idx="4"/>
          </p:nvPr>
        </p:nvSpPr>
        <p:spPr/>
        <p:txBody>
          <a:bodyPr/>
          <a:lstStyle/>
          <a:p>
            <a:pPr rtl="0"/>
            <a:fld id="{294A09A9-5501-47C1-A89A-A340965A2BE2}" type="slidenum">
              <a:rPr lang="pl-PL" noProof="0" smtClean="0"/>
              <a:pPr rtl="0"/>
              <a:t>433</a:t>
            </a:fld>
            <a:endParaRPr lang="pl-PL" noProof="0"/>
          </a:p>
        </p:txBody>
      </p:sp>
      <p:sp>
        <p:nvSpPr>
          <p:cNvPr id="8" name="Tytuł 7">
            <a:extLst>
              <a:ext uri="{FF2B5EF4-FFF2-40B4-BE49-F238E27FC236}">
                <a16:creationId xmlns:a16="http://schemas.microsoft.com/office/drawing/2014/main" id="{508162C1-4D13-B5E0-9E39-AF275F7B3129}"/>
              </a:ext>
            </a:extLst>
          </p:cNvPr>
          <p:cNvSpPr>
            <a:spLocks noGrp="1"/>
          </p:cNvSpPr>
          <p:nvPr>
            <p:ph type="title"/>
          </p:nvPr>
        </p:nvSpPr>
        <p:spPr/>
        <p:txBody>
          <a:bodyPr/>
          <a:lstStyle/>
          <a:p>
            <a:endParaRPr lang="pl-PL"/>
          </a:p>
        </p:txBody>
      </p:sp>
    </p:spTree>
    <p:extLst>
      <p:ext uri="{BB962C8B-B14F-4D97-AF65-F5344CB8AC3E}">
        <p14:creationId xmlns:p14="http://schemas.microsoft.com/office/powerpoint/2010/main" val="1469813213"/>
      </p:ext>
    </p:extLst>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ymbol zastępczy numeru slajdu 3">
            <a:extLst>
              <a:ext uri="{FF2B5EF4-FFF2-40B4-BE49-F238E27FC236}">
                <a16:creationId xmlns:a16="http://schemas.microsoft.com/office/drawing/2014/main" id="{FA8F8E32-E813-75F0-F968-81B6730B32D5}"/>
              </a:ext>
            </a:extLst>
          </p:cNvPr>
          <p:cNvSpPr>
            <a:spLocks noGrp="1"/>
          </p:cNvSpPr>
          <p:nvPr>
            <p:ph type="sldNum" sz="quarter" idx="12"/>
          </p:nvPr>
        </p:nvSpPr>
        <p:spPr/>
        <p:txBody>
          <a:bodyPr/>
          <a:lstStyle/>
          <a:p>
            <a:fld id="{B13EF961-FCAC-4A9A-A9A0-C51400629BF4}" type="slidenum">
              <a:rPr lang="pl-PL" smtClean="0"/>
              <a:t>434</a:t>
            </a:fld>
            <a:endParaRPr lang="pl-PL"/>
          </a:p>
        </p:txBody>
      </p:sp>
      <p:sp>
        <p:nvSpPr>
          <p:cNvPr id="5" name="Tytuł 1">
            <a:extLst>
              <a:ext uri="{FF2B5EF4-FFF2-40B4-BE49-F238E27FC236}">
                <a16:creationId xmlns:a16="http://schemas.microsoft.com/office/drawing/2014/main" id="{FA5D3773-E03B-302A-E864-B687D141787A}"/>
              </a:ext>
            </a:extLst>
          </p:cNvPr>
          <p:cNvSpPr>
            <a:spLocks noGrp="1"/>
          </p:cNvSpPr>
          <p:nvPr>
            <p:ph type="title"/>
          </p:nvPr>
        </p:nvSpPr>
        <p:spPr>
          <a:xfrm>
            <a:off x="1040130" y="465136"/>
            <a:ext cx="3935647" cy="1340615"/>
          </a:xfrm>
        </p:spPr>
        <p:txBody>
          <a:bodyPr rtlCol="0"/>
          <a:lstStyle/>
          <a:p>
            <a:pPr rtl="0"/>
            <a:r>
              <a:rPr lang="pl-PL" dirty="0"/>
              <a:t>Dziękuję</a:t>
            </a:r>
          </a:p>
        </p:txBody>
      </p:sp>
      <p:pic>
        <p:nvPicPr>
          <p:cNvPr id="6" name="Symbol zastępczy obrazu 5" descr="Obraz zawierający kreskówka, zabawka, w pomieszczeniu&#10;&#10;Opis wygenerowany automatycznie">
            <a:extLst>
              <a:ext uri="{FF2B5EF4-FFF2-40B4-BE49-F238E27FC236}">
                <a16:creationId xmlns:a16="http://schemas.microsoft.com/office/drawing/2014/main" id="{F9B8D012-9C6A-5E6E-3D09-E3C4A9F5BC06}"/>
              </a:ext>
            </a:extLst>
          </p:cNvPr>
          <p:cNvPicPr>
            <a:picLocks noChangeAspect="1"/>
          </p:cNvPicPr>
          <p:nvPr/>
        </p:nvPicPr>
        <p:blipFill>
          <a:blip r:embed="rId2"/>
          <a:srcRect l="427" r="427"/>
          <a:stretch>
            <a:fillRect/>
          </a:stretch>
        </p:blipFill>
        <p:spPr>
          <a:xfrm>
            <a:off x="5081588" y="465138"/>
            <a:ext cx="6081712" cy="6134100"/>
          </a:xfrm>
          <a:prstGeom prst="rect">
            <a:avLst/>
          </a:prstGeom>
        </p:spPr>
      </p:pic>
      <p:sp>
        <p:nvSpPr>
          <p:cNvPr id="7" name="Symbol zastępczy tekstu 6">
            <a:extLst>
              <a:ext uri="{FF2B5EF4-FFF2-40B4-BE49-F238E27FC236}">
                <a16:creationId xmlns:a16="http://schemas.microsoft.com/office/drawing/2014/main" id="{149D8DCA-91AE-0EC2-E318-226F6E2D9526}"/>
              </a:ext>
            </a:extLst>
          </p:cNvPr>
          <p:cNvSpPr txBox="1">
            <a:spLocks/>
          </p:cNvSpPr>
          <p:nvPr/>
        </p:nvSpPr>
        <p:spPr>
          <a:xfrm>
            <a:off x="457200" y="4392643"/>
            <a:ext cx="3913187" cy="13192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pl-PL" dirty="0"/>
              <a:t>Ludwik Osmólski </a:t>
            </a:r>
          </a:p>
          <a:p>
            <a:pPr marL="0" indent="0">
              <a:buFont typeface="Arial" panose="020B0604020202020204" pitchFamily="34" charset="0"/>
              <a:buNone/>
            </a:pPr>
            <a:r>
              <a:rPr lang="pl-PL" dirty="0"/>
              <a:t>ludwikosmolski@wp.pl</a:t>
            </a:r>
          </a:p>
        </p:txBody>
      </p:sp>
    </p:spTree>
    <p:extLst>
      <p:ext uri="{BB962C8B-B14F-4D97-AF65-F5344CB8AC3E}">
        <p14:creationId xmlns:p14="http://schemas.microsoft.com/office/powerpoint/2010/main" val="667060488"/>
      </p:ext>
    </p:extLst>
  </p:cSld>
  <p:clrMapOvr>
    <a:masterClrMapping/>
  </p:clrMapOvr>
</p:sld>
</file>

<file path=ppt/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CDE0B65744422E4A8459264A22C32382" ma:contentTypeVersion="15" ma:contentTypeDescription="Utwórz nowy dokument." ma:contentTypeScope="" ma:versionID="71740caa4e8005ca660d7acf265c1987">
  <xsd:schema xmlns:xsd="http://www.w3.org/2001/XMLSchema" xmlns:xs="http://www.w3.org/2001/XMLSchema" xmlns:p="http://schemas.microsoft.com/office/2006/metadata/properties" xmlns:ns2="39dffa5a-150f-457c-8b6d-ea62e236bb79" xmlns:ns3="e86e79c7-44b9-4496-9852-7c251c1660e5" targetNamespace="http://schemas.microsoft.com/office/2006/metadata/properties" ma:root="true" ma:fieldsID="aeb911ae981a3bbf1c4bdd53daf6c012" ns2:_="" ns3:_="">
    <xsd:import namespace="39dffa5a-150f-457c-8b6d-ea62e236bb79"/>
    <xsd:import namespace="e86e79c7-44b9-4496-9852-7c251c1660e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3:TaxCatchAll" minOccurs="0"/>
                <xsd:element ref="ns2:MediaServiceLocation" minOccurs="0"/>
                <xsd:element ref="ns2:MediaServiceGenerationTime" minOccurs="0"/>
                <xsd:element ref="ns2:MediaServiceEventHashCode" minOccurs="0"/>
                <xsd:element ref="ns2:MediaServiceOCR" minOccurs="0"/>
                <xsd:element ref="ns2:lcf76f155ced4ddcb4097134ff3c332f"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ffa5a-150f-457c-8b6d-ea62e236bb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Tagi obrazów" ma:readOnly="false" ma:fieldId="{5cf76f15-5ced-4ddc-b409-7134ff3c332f}" ma:taxonomyMulti="true" ma:sspId="10dd3211-9c3b-402d-a066-630328df5b83" ma:termSetId="09814cd3-568e-fe90-9814-8d621ff8fb84" ma:anchorId="fba54fb3-c3e1-fe81-a776-ca4b69148c4d" ma:open="true" ma:isKeyword="false">
      <xsd:complexType>
        <xsd:sequence>
          <xsd:element ref="pc:Terms" minOccurs="0" maxOccurs="1"/>
        </xsd:sequence>
      </xsd:complex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6e79c7-44b9-4496-9852-7c251c1660e5"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e0800413-828c-4467-a819-23266d4bf61d}" ma:internalName="TaxCatchAll" ma:showField="CatchAllData" ma:web="e86e79c7-44b9-4496-9852-7c251c1660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e86e79c7-44b9-4496-9852-7c251c1660e5" xsi:nil="true"/>
    <lcf76f155ced4ddcb4097134ff3c332f xmlns="39dffa5a-150f-457c-8b6d-ea62e236bb7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9ACD1F8-E954-4390-9EB1-F9218B9EE848}">
  <ds:schemaRefs>
    <ds:schemaRef ds:uri="http://schemas.microsoft.com/sharepoint/v3/contenttype/forms"/>
  </ds:schemaRefs>
</ds:datastoreItem>
</file>

<file path=customXml/itemProps2.xml><?xml version="1.0" encoding="utf-8"?>
<ds:datastoreItem xmlns:ds="http://schemas.openxmlformats.org/officeDocument/2006/customXml" ds:itemID="{79014978-6CDE-48C4-B7FF-204C2487D6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ffa5a-150f-457c-8b6d-ea62e236bb79"/>
    <ds:schemaRef ds:uri="e86e79c7-44b9-4496-9852-7c251c1660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72911CC-A8A1-45E5-A9D0-21B3B4B8649F}">
  <ds:schemaRefs>
    <ds:schemaRef ds:uri="http://schemas.microsoft.com/office/2006/metadata/properties"/>
    <ds:schemaRef ds:uri="http://schemas.microsoft.com/office/infopath/2007/PartnerControls"/>
    <ds:schemaRef ds:uri="e86e79c7-44b9-4496-9852-7c251c1660e5"/>
    <ds:schemaRef ds:uri="39dffa5a-150f-457c-8b6d-ea62e236bb79"/>
  </ds:schemaRefs>
</ds:datastoreItem>
</file>

<file path=docProps/app.xml><?xml version="1.0" encoding="utf-8"?>
<Properties xmlns="http://schemas.openxmlformats.org/officeDocument/2006/extended-properties" xmlns:vt="http://schemas.openxmlformats.org/officeDocument/2006/docPropsVTypes">
  <TotalTime>9427</TotalTime>
  <Words>27136</Words>
  <Application>Microsoft Office PowerPoint</Application>
  <PresentationFormat>Panoramiczny</PresentationFormat>
  <Paragraphs>2450</Paragraphs>
  <Slides>434</Slides>
  <Notes>10</Notes>
  <HiddenSlides>0</HiddenSlides>
  <MMClips>0</MMClips>
  <ScaleCrop>false</ScaleCrop>
  <HeadingPairs>
    <vt:vector size="8" baseType="variant">
      <vt:variant>
        <vt:lpstr>Używane czcionki</vt:lpstr>
      </vt:variant>
      <vt:variant>
        <vt:i4>35</vt:i4>
      </vt:variant>
      <vt:variant>
        <vt:lpstr>Motyw</vt:lpstr>
      </vt:variant>
      <vt:variant>
        <vt:i4>1</vt:i4>
      </vt:variant>
      <vt:variant>
        <vt:lpstr>Osadzone serwery OLE</vt:lpstr>
      </vt:variant>
      <vt:variant>
        <vt:i4>1</vt:i4>
      </vt:variant>
      <vt:variant>
        <vt:lpstr>Tytuły slajdów</vt:lpstr>
      </vt:variant>
      <vt:variant>
        <vt:i4>434</vt:i4>
      </vt:variant>
    </vt:vector>
  </HeadingPairs>
  <TitlesOfParts>
    <vt:vector size="471" baseType="lpstr">
      <vt:lpstr>-apple-system</vt:lpstr>
      <vt:lpstr>Arial</vt:lpstr>
      <vt:lpstr>Avenir Next LT Pro</vt:lpstr>
      <vt:lpstr>Biome Light</vt:lpstr>
      <vt:lpstr>Calibri</vt:lpstr>
      <vt:lpstr>Calibri Light</vt:lpstr>
      <vt:lpstr>Cambria</vt:lpstr>
      <vt:lpstr>CorpoATitleCond</vt:lpstr>
      <vt:lpstr>Courier New</vt:lpstr>
      <vt:lpstr>Exo</vt:lpstr>
      <vt:lpstr>Helvetica</vt:lpstr>
      <vt:lpstr>Inter</vt:lpstr>
      <vt:lpstr>Lato</vt:lpstr>
      <vt:lpstr>Montserrat</vt:lpstr>
      <vt:lpstr>Noto Sans</vt:lpstr>
      <vt:lpstr>Nunito Sans</vt:lpstr>
      <vt:lpstr>Open Sans</vt:lpstr>
      <vt:lpstr>Play</vt:lpstr>
      <vt:lpstr>Poppins</vt:lpstr>
      <vt:lpstr>Public Sans</vt:lpstr>
      <vt:lpstr>raleway</vt:lpstr>
      <vt:lpstr>roboto</vt:lpstr>
      <vt:lpstr>roboto</vt:lpstr>
      <vt:lpstr>Roboto Condensed</vt:lpstr>
      <vt:lpstr>Segoe UI</vt:lpstr>
      <vt:lpstr>Source Sans Pro</vt:lpstr>
      <vt:lpstr>Symbol</vt:lpstr>
      <vt:lpstr>SymbolMT</vt:lpstr>
      <vt:lpstr>Tahoma</vt:lpstr>
      <vt:lpstr>Times New Roman</vt:lpstr>
      <vt:lpstr>TimesNewRomanPS-BoldMT</vt:lpstr>
      <vt:lpstr>TimesNewRomanPSMT</vt:lpstr>
      <vt:lpstr>Verdana</vt:lpstr>
      <vt:lpstr>Wingdings</vt:lpstr>
      <vt:lpstr>ヒラギノ角ゴ Pro W3</vt:lpstr>
      <vt:lpstr>Motyw pakietu Office</vt:lpstr>
      <vt:lpstr>Equation.3</vt:lpstr>
      <vt:lpstr>Branżowe Centrum Umiejętności  w Siedlcach w branży elektroenergetycznej</vt:lpstr>
      <vt:lpstr>Program i materiały dla szkolenia pt.:   „Budowa, eksploatacja i dozór urządzeń, instalacji oraz sieci elektroenergetycznych”    </vt:lpstr>
      <vt:lpstr>Prezentacja programu PowerPoint</vt:lpstr>
      <vt:lpstr> I  Wprowadzenie do zjawisk elektrycznych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II  Instalacje elektryczne w budownictwie mieszkaniowym</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Źródło: An-Kom</vt:lpstr>
      <vt:lpstr>Prezentacja programu PowerPoint</vt:lpstr>
      <vt:lpstr>Prezentacja programu PowerPoint</vt:lpstr>
      <vt:lpstr>Prezentacja programu PowerPoint</vt:lpstr>
      <vt:lpstr>Prezentacja programu PowerPoint</vt:lpstr>
      <vt:lpstr>III   Instalacje elektroenergetyczne w budynkach i obiektach budowlanych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Przewody, opór i straty mocy</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Co daje stosowanie elementów o wysokiej szczelności?</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Wyłączniki nadprądowe instalacyjne</vt:lpstr>
      <vt:lpstr>Prezentacja programu PowerPoint</vt:lpstr>
      <vt:lpstr>Prezentacja programu PowerPoint</vt:lpstr>
      <vt:lpstr>Prezentacja programu PowerPoint</vt:lpstr>
      <vt:lpstr>Bezpieczniki topikowe</vt:lpstr>
      <vt:lpstr>Prezentacja programu PowerPoint</vt:lpstr>
      <vt:lpstr>Prezentacja programu PowerPoint</vt:lpstr>
      <vt:lpstr>BEZPIECZNIKI PRZEMYSŁOWE - do miejsc gdzie występują duże prądy robocze i zwarciowe </vt:lpstr>
      <vt:lpstr>Prezentacja programu PowerPoint</vt:lpstr>
      <vt:lpstr>Prezentacja programu PowerPoint</vt:lpstr>
      <vt:lpstr>Ochrona przed porażeniem prądem elektrycznym</vt:lpstr>
      <vt:lpstr>Na wielkość prądu rażeniowego najbardziej wpływa to, jak duży opór (rezystancję) napotyka on na swojej drodze. Rezystancja samego ciała ludzkiego (Rcz) wynosi średnio 1 kΩ</vt:lpstr>
      <vt:lpstr>WYŁĄCZNIKI RÓŻNICOWO –PRĄDOWE - 30mA</vt:lpstr>
      <vt:lpstr>WYŁĄCZNIKI RÓŻNICOWO –PRĄDOWE - 30mA  Działanie (15-30mA)</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IV Elektroenergetyczne linie napowietrzne o napięciu do 1 kV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V  Elektroenergetyczne  linie kablowe o  napięciu do 1 kV </vt:lpstr>
      <vt:lpstr>Prezentacja programu PowerPoint</vt:lpstr>
      <vt:lpstr>Prezentacja programu PowerPoint</vt:lpstr>
      <vt:lpstr>Prezentacja programu PowerPoint</vt:lpstr>
      <vt:lpstr>Prezentacja programu PowerPoint</vt:lpstr>
      <vt:lpstr>Źródło: Zdjęcie autora Ludwik Osmólski</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Studnia kablowa</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Kabel ziemny YAKY 4x50 w wykonaniu sektorowym, uszkodzony w trakcie eksploatacji z powodu ułożenia kabla na taśmie stalowej ocynkowanej (bednarce) po 20 latach eksploatacji</vt:lpstr>
      <vt:lpstr>Prezentacja programu PowerPoint</vt:lpstr>
      <vt:lpstr>VI  Elektryczne instalacje przemysłowe  </vt:lpstr>
      <vt:lpstr>Prezentacja programu PowerPoint</vt:lpstr>
      <vt:lpstr>Prezentacja programu PowerPoint</vt:lpstr>
      <vt:lpstr>Prezentacja programu PowerPoint</vt:lpstr>
      <vt:lpstr>Prezentacja programu PowerPoint</vt:lpstr>
      <vt:lpstr>Prezentacja programu PowerPoint</vt:lpstr>
      <vt:lpstr>Instalacje kablowe w zakładzie przemysłowym</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Źródło: Dehn Polska </vt:lpstr>
      <vt:lpstr>Prezentacja programu PowerPoint</vt:lpstr>
      <vt:lpstr>Prezentacja programu PowerPoint</vt:lpstr>
      <vt:lpstr>Prezentacja programu PowerPoint</vt:lpstr>
      <vt:lpstr>VII  Elektryczne urządzenia napędowe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IX  Urządzenia oświetleniowe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X  Zasady eksploatacji instalacji elektrycznych  </vt:lpstr>
      <vt:lpstr>Prezentacja programu PowerPoint</vt:lpstr>
      <vt:lpstr>Prezentacja programu PowerPoint</vt:lpstr>
      <vt:lpstr>Prezentacja programu PowerPoint</vt:lpstr>
      <vt:lpstr>Zalecane czasokresy pomiarów eksploatacyjnych urządzeń i instalacji elektrycznych</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Prace na rusztowaniach   Montażu rusztowań mogą wykonywać tylko uprawnieni pracownicy. Rusztowanie podlega odbiorowi. Usytuowanie rusztowania musi uwzględniać odległości bezpieczne.  Każde rusztowanie wykonane z elementów metalowych i ustawione na zewnątrz powinno być uziemione i posiadać instalację piorunochronną. - Oporność uziemienia mierzona prądem przemiennym o częstotliwości 50 Hz nie powinna przekraczać 10 Ω. - Odległość pomiędzy uziomami nie powinna przekraczać 12 m.</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XI  Pierwsza pomoc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XII  Umiejętności cyfrowe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XIII  Umiejętności związane z transformacją ekologiczną</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XIV  Przepisy i wymagania prawne </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INSTRUKCJA ORGANIZACJI BEZPIECZNEJ PRACY</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Błędy w zakresie BHP</vt:lpstr>
      <vt:lpstr>Prezentacja programu PowerPoint</vt:lpstr>
      <vt:lpstr>Dziękuję</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ludix101@hotmail.com</dc:creator>
  <cp:lastModifiedBy>Patryk Machel</cp:lastModifiedBy>
  <cp:revision>44</cp:revision>
  <cp:lastPrinted>2025-05-11T20:33:21Z</cp:lastPrinted>
  <dcterms:created xsi:type="dcterms:W3CDTF">2025-03-29T13:34:30Z</dcterms:created>
  <dcterms:modified xsi:type="dcterms:W3CDTF">2026-05-11T09:25:14Z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0x010100CDE0B65744422E4A8459264A22C32382</vt:lpwstr>
  </property>
</Properties>
</file>